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264" r:id="rId5"/>
    <p:sldId id="265" r:id="rId6"/>
    <p:sldId id="266" r:id="rId7"/>
    <p:sldId id="989" r:id="rId8"/>
    <p:sldId id="968" r:id="rId9"/>
    <p:sldId id="983" r:id="rId10"/>
    <p:sldId id="985" r:id="rId11"/>
    <p:sldId id="439" r:id="rId12"/>
    <p:sldId id="441" r:id="rId13"/>
    <p:sldId id="988" r:id="rId14"/>
    <p:sldId id="261" r:id="rId15"/>
    <p:sldId id="270" r:id="rId1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5B5B91E-B574-57B4-6E50-17DE60200B58}" name="Olof Torgersson" initials="OT" userId="S::oloft@chalmers.se::dbc11012-125a-4662-a536-1fac6eb8b94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901"/>
    <a:srgbClr val="4472C4"/>
    <a:srgbClr val="E9EBF5"/>
    <a:srgbClr val="FFF4E7"/>
    <a:srgbClr val="CFD5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7DBFDD-F774-2946-9967-DBE96D066C6F}" v="2" dt="2023-06-19T20:12:36.7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just format 3 - Dekorfär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Mellanmörkt format 1 - Dekorfär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llanmörkt forma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D083AE6-46FA-4A59-8FB0-9F97EB10719F}" styleName="Ljust format 3 - Dekorfärg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Ljust format 3 - Dekorfärg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llanmörkt format 1 - Dekorfär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llanmörkt format 1 - Dekorfär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400"/>
    <p:restoredTop sz="72925"/>
  </p:normalViewPr>
  <p:slideViewPr>
    <p:cSldViewPr snapToGrid="0" snapToObjects="1">
      <p:cViewPr varScale="1">
        <p:scale>
          <a:sx n="91" d="100"/>
          <a:sy n="91" d="100"/>
        </p:scale>
        <p:origin x="5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of Torgersson" userId="dbc11012-125a-4662-a536-1fac6eb8b947" providerId="ADAL" clId="{207DBFDD-F774-2946-9967-DBE96D066C6F}"/>
    <pc:docChg chg="addSld delSld modSld">
      <pc:chgData name="Olof Torgersson" userId="dbc11012-125a-4662-a536-1fac6eb8b947" providerId="ADAL" clId="{207DBFDD-F774-2946-9967-DBE96D066C6F}" dt="2023-06-19T20:12:44.672" v="1" actId="2696"/>
      <pc:docMkLst>
        <pc:docMk/>
      </pc:docMkLst>
      <pc:sldChg chg="add">
        <pc:chgData name="Olof Torgersson" userId="dbc11012-125a-4662-a536-1fac6eb8b947" providerId="ADAL" clId="{207DBFDD-F774-2946-9967-DBE96D066C6F}" dt="2023-06-19T20:12:36.784" v="0"/>
        <pc:sldMkLst>
          <pc:docMk/>
          <pc:sldMk cId="4258634310" sldId="270"/>
        </pc:sldMkLst>
      </pc:sldChg>
      <pc:sldChg chg="del">
        <pc:chgData name="Olof Torgersson" userId="dbc11012-125a-4662-a536-1fac6eb8b947" providerId="ADAL" clId="{207DBFDD-F774-2946-9967-DBE96D066C6F}" dt="2023-06-19T20:12:44.672" v="1" actId="2696"/>
        <pc:sldMkLst>
          <pc:docMk/>
          <pc:sldMk cId="895130883" sldId="97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762040-4B64-D84F-AA59-540F399C1FDB}" type="datetimeFigureOut">
              <a:rPr lang="sv-SE" smtClean="0"/>
              <a:t>2023-06-19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2433A-81EE-2349-B8D0-336A74B568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4768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Requirements – to understand and use this lecture it is recommended to have a reasonable understanding of design patterns and the contents of the recommended readings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Hello,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Today we will be working with designing for collaborative games with focus on the use of gameplay design patterns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noProof="0" dirty="0"/>
          </a:p>
          <a:p>
            <a:endParaRPr lang="en-GB" noProof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2433A-81EE-2349-B8D0-336A74B56840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1141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The social </a:t>
            </a:r>
            <a:r>
              <a:rPr lang="sv-SE" dirty="0" err="1"/>
              <a:t>interaction</a:t>
            </a:r>
            <a:r>
              <a:rPr lang="sv-SE" dirty="0"/>
              <a:t> </a:t>
            </a:r>
            <a:r>
              <a:rPr lang="sv-SE" dirty="0" err="1"/>
              <a:t>perspective</a:t>
            </a:r>
            <a:r>
              <a:rPr lang="sv-SE" dirty="0"/>
              <a:t> </a:t>
            </a:r>
            <a:r>
              <a:rPr lang="sv-SE" dirty="0" err="1"/>
              <a:t>contains</a:t>
            </a:r>
            <a:r>
              <a:rPr lang="sv-SE" dirty="0"/>
              <a:t> </a:t>
            </a:r>
            <a:r>
              <a:rPr lang="sv-SE" dirty="0" err="1"/>
              <a:t>patterns</a:t>
            </a:r>
            <a:r>
              <a:rPr lang="sv-SE" dirty="0"/>
              <a:t> </a:t>
            </a:r>
            <a:r>
              <a:rPr lang="sv-SE" dirty="0" err="1"/>
              <a:t>about</a:t>
            </a:r>
            <a:r>
              <a:rPr lang="sv-SE" dirty="0"/>
              <a:t> </a:t>
            </a:r>
            <a:r>
              <a:rPr lang="sv-SE" dirty="0" err="1"/>
              <a:t>how</a:t>
            </a:r>
            <a:r>
              <a:rPr lang="sv-SE" dirty="0"/>
              <a:t> </a:t>
            </a:r>
            <a:r>
              <a:rPr lang="sv-SE" dirty="0" err="1"/>
              <a:t>things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done</a:t>
            </a:r>
            <a:r>
              <a:rPr lang="sv-SE" dirty="0"/>
              <a:t> </a:t>
            </a:r>
            <a:r>
              <a:rPr lang="sv-SE" dirty="0" err="1"/>
              <a:t>together</a:t>
            </a:r>
            <a:r>
              <a:rPr lang="sv-SE" dirty="0"/>
              <a:t>.</a:t>
            </a:r>
          </a:p>
          <a:p>
            <a:endParaRPr lang="sv-SE" dirty="0"/>
          </a:p>
          <a:p>
            <a:r>
              <a:rPr lang="sv-SE" dirty="0"/>
              <a:t>For </a:t>
            </a:r>
            <a:r>
              <a:rPr lang="sv-SE" dirty="0" err="1"/>
              <a:t>instance</a:t>
            </a:r>
            <a:r>
              <a:rPr lang="sv-SE" dirty="0"/>
              <a:t> Teams talk </a:t>
            </a:r>
            <a:r>
              <a:rPr lang="sv-SE" dirty="0" err="1"/>
              <a:t>about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one</a:t>
            </a:r>
            <a:r>
              <a:rPr lang="sv-SE" dirty="0"/>
              <a:t> </a:t>
            </a:r>
            <a:r>
              <a:rPr lang="sv-SE" dirty="0" err="1"/>
              <a:t>does</a:t>
            </a:r>
            <a:r>
              <a:rPr lang="sv-SE" dirty="0"/>
              <a:t> </a:t>
            </a:r>
            <a:r>
              <a:rPr lang="sv-SE" dirty="0" err="1"/>
              <a:t>things</a:t>
            </a:r>
            <a:r>
              <a:rPr lang="sv-SE" dirty="0"/>
              <a:t> </a:t>
            </a:r>
            <a:r>
              <a:rPr lang="sv-SE" dirty="0" err="1"/>
              <a:t>together</a:t>
            </a:r>
            <a:r>
              <a:rPr lang="sv-SE" dirty="0"/>
              <a:t> and </a:t>
            </a:r>
            <a:r>
              <a:rPr lang="sv-SE" dirty="0" err="1"/>
              <a:t>mutual</a:t>
            </a:r>
            <a:r>
              <a:rPr lang="sv-SE" dirty="0"/>
              <a:t> </a:t>
            </a:r>
            <a:r>
              <a:rPr lang="sv-SE" dirty="0" err="1"/>
              <a:t>goals</a:t>
            </a:r>
            <a:r>
              <a:rPr lang="sv-SE" dirty="0"/>
              <a:t> </a:t>
            </a:r>
            <a:r>
              <a:rPr lang="sv-SE" dirty="0" err="1"/>
              <a:t>about</a:t>
            </a:r>
            <a:r>
              <a:rPr lang="sv-SE" dirty="0"/>
              <a:t> </a:t>
            </a:r>
            <a:r>
              <a:rPr lang="sv-SE" dirty="0" err="1"/>
              <a:t>having</a:t>
            </a:r>
            <a:r>
              <a:rPr lang="sv-SE" dirty="0"/>
              <a:t> the same </a:t>
            </a:r>
            <a:r>
              <a:rPr lang="sv-SE" dirty="0" err="1"/>
              <a:t>goal</a:t>
            </a:r>
            <a:r>
              <a:rPr lang="sv-SE" dirty="0"/>
              <a:t> to </a:t>
            </a:r>
            <a:r>
              <a:rPr lang="sv-SE" dirty="0" err="1"/>
              <a:t>reach</a:t>
            </a:r>
            <a:r>
              <a:rPr lang="sv-SE" dirty="0"/>
              <a:t>.</a:t>
            </a:r>
          </a:p>
          <a:p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>
                <a:effectLst/>
                <a:latin typeface="LinLibertineT"/>
              </a:rPr>
              <a:t>In total </a:t>
            </a:r>
            <a:r>
              <a:rPr lang="sv-SE" sz="1200" dirty="0" err="1">
                <a:effectLst/>
                <a:latin typeface="LinLibertineT"/>
              </a:rPr>
              <a:t>there</a:t>
            </a:r>
            <a:r>
              <a:rPr lang="sv-SE" sz="1200" dirty="0">
                <a:effectLst/>
                <a:latin typeface="LinLibertineT"/>
              </a:rPr>
              <a:t> </a:t>
            </a:r>
            <a:r>
              <a:rPr lang="sv-SE" sz="1200" dirty="0" err="1">
                <a:effectLst/>
                <a:latin typeface="LinLibertineT"/>
              </a:rPr>
              <a:t>are</a:t>
            </a:r>
            <a:r>
              <a:rPr lang="sv-SE" sz="1200" dirty="0">
                <a:effectLst/>
                <a:latin typeface="LinLibertineT"/>
              </a:rPr>
              <a:t> 24 </a:t>
            </a:r>
            <a:r>
              <a:rPr lang="sv-SE" sz="1200" dirty="0" err="1">
                <a:effectLst/>
                <a:latin typeface="LinLibertineT"/>
              </a:rPr>
              <a:t>patterms</a:t>
            </a:r>
            <a:r>
              <a:rPr lang="sv-SE" sz="1200" dirty="0">
                <a:effectLst/>
                <a:latin typeface="LinLibertineT"/>
              </a:rPr>
              <a:t> in </a:t>
            </a:r>
            <a:r>
              <a:rPr lang="sv-SE" sz="1200" dirty="0" err="1">
                <a:effectLst/>
                <a:latin typeface="LinLibertineT"/>
              </a:rPr>
              <a:t>this</a:t>
            </a:r>
            <a:r>
              <a:rPr lang="sv-SE" sz="1200" dirty="0">
                <a:effectLst/>
                <a:latin typeface="LinLibertineT"/>
              </a:rPr>
              <a:t> </a:t>
            </a:r>
            <a:r>
              <a:rPr lang="sv-SE" sz="1200" dirty="0" err="1">
                <a:effectLst/>
                <a:latin typeface="LinLibertineT"/>
              </a:rPr>
              <a:t>perspective</a:t>
            </a:r>
            <a:r>
              <a:rPr lang="sv-SE" sz="1200" dirty="0">
                <a:effectLst/>
                <a:latin typeface="LinLibertineT"/>
              </a:rPr>
              <a:t> 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2433A-81EE-2349-B8D0-336A74B56840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468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2433A-81EE-2349-B8D0-336A74B56840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7980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There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the </a:t>
            </a:r>
            <a:r>
              <a:rPr lang="sv-SE" dirty="0" err="1"/>
              <a:t>main</a:t>
            </a:r>
            <a:r>
              <a:rPr lang="sv-SE" dirty="0"/>
              <a:t> </a:t>
            </a:r>
            <a:r>
              <a:rPr lang="sv-SE" dirty="0" err="1"/>
              <a:t>readings</a:t>
            </a:r>
            <a:r>
              <a:rPr lang="sv-SE" dirty="0"/>
              <a:t> </a:t>
            </a:r>
            <a:r>
              <a:rPr lang="sv-SE" dirty="0" err="1"/>
              <a:t>related</a:t>
            </a:r>
            <a:r>
              <a:rPr lang="sv-SE" dirty="0"/>
              <a:t> to </a:t>
            </a:r>
            <a:r>
              <a:rPr lang="sv-SE" dirty="0" err="1"/>
              <a:t>this</a:t>
            </a:r>
            <a:r>
              <a:rPr lang="sv-SE" dirty="0"/>
              <a:t> presentation, the </a:t>
            </a:r>
            <a:r>
              <a:rPr lang="sv-SE" dirty="0" err="1"/>
              <a:t>first</a:t>
            </a:r>
            <a:r>
              <a:rPr lang="sv-SE" dirty="0"/>
              <a:t> </a:t>
            </a:r>
            <a:r>
              <a:rPr lang="sv-SE" dirty="0" err="1"/>
              <a:t>one</a:t>
            </a:r>
            <a:r>
              <a:rPr lang="sv-SE" dirty="0"/>
              <a:t> is </a:t>
            </a:r>
            <a:r>
              <a:rPr lang="sv-SE" dirty="0" err="1"/>
              <a:t>interesting</a:t>
            </a:r>
            <a:r>
              <a:rPr lang="sv-SE" dirty="0"/>
              <a:t> </a:t>
            </a:r>
            <a:r>
              <a:rPr lang="sv-SE" dirty="0" err="1"/>
              <a:t>since</a:t>
            </a:r>
            <a:r>
              <a:rPr lang="sv-SE" dirty="0"/>
              <a:t> it </a:t>
            </a:r>
            <a:r>
              <a:rPr lang="sv-SE" dirty="0" err="1"/>
              <a:t>defines</a:t>
            </a:r>
            <a:r>
              <a:rPr lang="sv-SE" dirty="0"/>
              <a:t> the </a:t>
            </a:r>
            <a:r>
              <a:rPr lang="sv-SE" dirty="0" err="1"/>
              <a:t>concept</a:t>
            </a:r>
            <a:r>
              <a:rPr lang="sv-SE" dirty="0"/>
              <a:t> </a:t>
            </a:r>
            <a:r>
              <a:rPr lang="sv-SE" dirty="0" err="1"/>
              <a:t>collaborative</a:t>
            </a:r>
            <a:r>
              <a:rPr lang="sv-SE" dirty="0"/>
              <a:t> games and </a:t>
            </a:r>
            <a:r>
              <a:rPr lang="sv-SE" dirty="0" err="1"/>
              <a:t>also</a:t>
            </a:r>
            <a:r>
              <a:rPr lang="sv-SE" dirty="0"/>
              <a:t> </a:t>
            </a:r>
            <a:r>
              <a:rPr lang="sv-SE" dirty="0" err="1"/>
              <a:t>identifies</a:t>
            </a:r>
            <a:r>
              <a:rPr lang="sv-SE" dirty="0"/>
              <a:t> a </a:t>
            </a:r>
            <a:r>
              <a:rPr lang="sv-SE" dirty="0" err="1"/>
              <a:t>number</a:t>
            </a:r>
            <a:r>
              <a:rPr lang="sv-SE" dirty="0"/>
              <a:t> of </a:t>
            </a:r>
            <a:r>
              <a:rPr lang="sv-SE" dirty="0" err="1"/>
              <a:t>factors</a:t>
            </a:r>
            <a:r>
              <a:rPr lang="sv-SE" dirty="0"/>
              <a:t> relevant for design.</a:t>
            </a:r>
          </a:p>
          <a:p>
            <a:endParaRPr lang="sv-SE" dirty="0"/>
          </a:p>
          <a:p>
            <a:r>
              <a:rPr lang="sv-SE" dirty="0"/>
              <a:t>The second </a:t>
            </a:r>
            <a:r>
              <a:rPr lang="sv-SE" dirty="0" err="1"/>
              <a:t>uses</a:t>
            </a:r>
            <a:r>
              <a:rPr lang="sv-SE" dirty="0"/>
              <a:t> </a:t>
            </a:r>
            <a:r>
              <a:rPr lang="sv-SE" dirty="0" err="1"/>
              <a:t>gameplay</a:t>
            </a:r>
            <a:r>
              <a:rPr lang="sv-SE" dirty="0"/>
              <a:t> design </a:t>
            </a:r>
            <a:r>
              <a:rPr lang="sv-SE" dirty="0" err="1"/>
              <a:t>pattern</a:t>
            </a:r>
            <a:r>
              <a:rPr lang="sv-SE" dirty="0"/>
              <a:t> to </a:t>
            </a:r>
            <a:r>
              <a:rPr lang="sv-SE" dirty="0" err="1"/>
              <a:t>create</a:t>
            </a:r>
            <a:r>
              <a:rPr lang="sv-SE" dirty="0"/>
              <a:t> design space relevant for designing </a:t>
            </a:r>
            <a:r>
              <a:rPr lang="sv-SE" dirty="0" err="1"/>
              <a:t>collaborative</a:t>
            </a:r>
            <a:r>
              <a:rPr lang="sv-SE" dirty="0"/>
              <a:t> games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2433A-81EE-2349-B8D0-336A74B56840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6361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2433A-81EE-2349-B8D0-336A74B56840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0555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2433A-81EE-2349-B8D0-336A74B56840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3315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The </a:t>
            </a:r>
            <a:r>
              <a:rPr lang="sv-SE" dirty="0" err="1"/>
              <a:t>remaining</a:t>
            </a:r>
            <a:r>
              <a:rPr lang="sv-SE" dirty="0"/>
              <a:t> </a:t>
            </a:r>
            <a:r>
              <a:rPr lang="sv-SE" dirty="0" err="1"/>
              <a:t>slides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only</a:t>
            </a:r>
            <a:r>
              <a:rPr lang="sv-SE" dirty="0"/>
              <a:t> </a:t>
            </a:r>
            <a:r>
              <a:rPr lang="sv-SE" dirty="0" err="1"/>
              <a:t>included</a:t>
            </a:r>
            <a:r>
              <a:rPr lang="sv-SE" dirty="0"/>
              <a:t> for </a:t>
            </a:r>
            <a:r>
              <a:rPr lang="sv-SE" dirty="0" err="1"/>
              <a:t>reference</a:t>
            </a:r>
            <a:endParaRPr lang="sv-SE" dirty="0"/>
          </a:p>
          <a:p>
            <a:endParaRPr lang="en-GB" dirty="0"/>
          </a:p>
          <a:p>
            <a:endParaRPr lang="en-GB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2433A-81EE-2349-B8D0-336A74B56840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5533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The </a:t>
            </a:r>
            <a:r>
              <a:rPr lang="sv-SE" dirty="0" err="1"/>
              <a:t>CoCe</a:t>
            </a:r>
            <a:r>
              <a:rPr lang="sv-SE" dirty="0"/>
              <a:t> design space is an </a:t>
            </a:r>
            <a:r>
              <a:rPr lang="sv-SE" dirty="0" err="1"/>
              <a:t>attempt</a:t>
            </a:r>
            <a:r>
              <a:rPr lang="sv-SE" dirty="0"/>
              <a:t> to </a:t>
            </a:r>
            <a:r>
              <a:rPr lang="sv-SE" dirty="0" err="1"/>
              <a:t>create</a:t>
            </a:r>
            <a:r>
              <a:rPr lang="sv-SE" dirty="0"/>
              <a:t> a design space </a:t>
            </a:r>
            <a:r>
              <a:rPr lang="sv-SE" dirty="0" err="1"/>
              <a:t>capturing</a:t>
            </a:r>
            <a:r>
              <a:rPr lang="sv-SE" dirty="0"/>
              <a:t> relevant </a:t>
            </a:r>
            <a:r>
              <a:rPr lang="sv-SE" dirty="0" err="1"/>
              <a:t>properties</a:t>
            </a:r>
            <a:r>
              <a:rPr lang="sv-SE" dirty="0"/>
              <a:t> of </a:t>
            </a:r>
            <a:r>
              <a:rPr lang="sv-SE" dirty="0" err="1"/>
              <a:t>collaborative</a:t>
            </a:r>
            <a:r>
              <a:rPr lang="sv-SE" dirty="0"/>
              <a:t> games</a:t>
            </a:r>
          </a:p>
          <a:p>
            <a:endParaRPr lang="sv-SE" dirty="0"/>
          </a:p>
          <a:p>
            <a:r>
              <a:rPr lang="sv-SE" dirty="0"/>
              <a:t>The design space </a:t>
            </a:r>
            <a:r>
              <a:rPr lang="sv-SE" dirty="0" err="1"/>
              <a:t>consists</a:t>
            </a:r>
            <a:r>
              <a:rPr lang="sv-SE" dirty="0"/>
              <a:t> of </a:t>
            </a:r>
            <a:r>
              <a:rPr lang="sv-SE" dirty="0" err="1"/>
              <a:t>four</a:t>
            </a:r>
            <a:r>
              <a:rPr lang="sv-SE" dirty="0"/>
              <a:t> different </a:t>
            </a:r>
            <a:r>
              <a:rPr lang="sv-SE" dirty="0" err="1"/>
              <a:t>perspectives</a:t>
            </a:r>
            <a:r>
              <a:rPr lang="sv-SE" dirty="0"/>
              <a:t> </a:t>
            </a:r>
            <a:r>
              <a:rPr lang="sv-SE" dirty="0" err="1"/>
              <a:t>where</a:t>
            </a:r>
            <a:r>
              <a:rPr lang="sv-SE" dirty="0"/>
              <a:t> </a:t>
            </a:r>
            <a:r>
              <a:rPr lang="sv-SE" dirty="0" err="1"/>
              <a:t>each</a:t>
            </a:r>
            <a:r>
              <a:rPr lang="sv-SE" dirty="0"/>
              <a:t> </a:t>
            </a:r>
            <a:r>
              <a:rPr lang="sv-SE" dirty="0" err="1"/>
              <a:t>perspective</a:t>
            </a:r>
            <a:r>
              <a:rPr lang="sv-SE" dirty="0"/>
              <a:t> </a:t>
            </a:r>
            <a:r>
              <a:rPr lang="sv-SE" dirty="0" err="1"/>
              <a:t>provides</a:t>
            </a:r>
            <a:r>
              <a:rPr lang="sv-SE" dirty="0"/>
              <a:t> a </a:t>
            </a:r>
            <a:r>
              <a:rPr lang="sv-SE" dirty="0" err="1"/>
              <a:t>specifica</a:t>
            </a:r>
            <a:r>
              <a:rPr lang="sv-SE" dirty="0"/>
              <a:t> </a:t>
            </a:r>
            <a:r>
              <a:rPr lang="sv-SE" dirty="0" err="1"/>
              <a:t>way</a:t>
            </a:r>
            <a:r>
              <a:rPr lang="sv-SE" dirty="0"/>
              <a:t> to look at </a:t>
            </a:r>
            <a:r>
              <a:rPr lang="sv-SE" dirty="0" err="1"/>
              <a:t>collaborative</a:t>
            </a:r>
            <a:r>
              <a:rPr lang="sv-SE" dirty="0"/>
              <a:t> games</a:t>
            </a:r>
          </a:p>
          <a:p>
            <a:endParaRPr lang="sv-SE" dirty="0"/>
          </a:p>
          <a:p>
            <a:r>
              <a:rPr lang="sv-SE" dirty="0"/>
              <a:t>The space </a:t>
            </a:r>
            <a:r>
              <a:rPr lang="sv-SE" dirty="0" err="1"/>
              <a:t>spanned</a:t>
            </a:r>
            <a:r>
              <a:rPr lang="sv-SE" dirty="0"/>
              <a:t> by design </a:t>
            </a:r>
            <a:r>
              <a:rPr lang="sv-SE" dirty="0" err="1"/>
              <a:t>patterns</a:t>
            </a:r>
            <a:r>
              <a:rPr lang="sv-SE" dirty="0"/>
              <a:t>, </a:t>
            </a:r>
            <a:r>
              <a:rPr lang="sv-SE" dirty="0" err="1"/>
              <a:t>which</a:t>
            </a:r>
            <a:r>
              <a:rPr lang="sv-SE" dirty="0"/>
              <a:t> </a:t>
            </a:r>
            <a:r>
              <a:rPr lang="sv-SE" dirty="0" err="1"/>
              <a:t>means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in </a:t>
            </a:r>
            <a:r>
              <a:rPr lang="sv-SE" dirty="0" err="1"/>
              <a:t>each</a:t>
            </a:r>
            <a:r>
              <a:rPr lang="sv-SE" dirty="0"/>
              <a:t> </a:t>
            </a:r>
            <a:r>
              <a:rPr lang="sv-SE" dirty="0" err="1"/>
              <a:t>perspective</a:t>
            </a:r>
            <a:r>
              <a:rPr lang="sv-SE" dirty="0"/>
              <a:t> </a:t>
            </a:r>
            <a:r>
              <a:rPr lang="sv-SE" dirty="0" err="1"/>
              <a:t>there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several</a:t>
            </a:r>
            <a:r>
              <a:rPr lang="sv-SE" dirty="0"/>
              <a:t> dimensions </a:t>
            </a:r>
            <a:r>
              <a:rPr lang="sv-SE" dirty="0" err="1"/>
              <a:t>ate</a:t>
            </a:r>
            <a:r>
              <a:rPr lang="sv-SE" dirty="0"/>
              <a:t> for </a:t>
            </a:r>
            <a:r>
              <a:rPr lang="sv-SE" dirty="0" err="1"/>
              <a:t>each</a:t>
            </a:r>
            <a:r>
              <a:rPr lang="sv-SE" dirty="0"/>
              <a:t> dimension the design </a:t>
            </a:r>
            <a:r>
              <a:rPr lang="sv-SE" dirty="0" err="1"/>
              <a:t>patterns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potential </a:t>
            </a:r>
            <a:r>
              <a:rPr lang="sv-SE" dirty="0" err="1"/>
              <a:t>valiues</a:t>
            </a:r>
            <a:endParaRPr lang="sv-SE" dirty="0"/>
          </a:p>
          <a:p>
            <a:endParaRPr lang="sv-SE" dirty="0"/>
          </a:p>
          <a:p>
            <a:r>
              <a:rPr lang="sv-SE" dirty="0"/>
              <a:t>The </a:t>
            </a:r>
            <a:r>
              <a:rPr lang="sv-SE" dirty="0" err="1"/>
              <a:t>desigfn</a:t>
            </a:r>
            <a:r>
              <a:rPr lang="sv-SE" dirty="0"/>
              <a:t> space </a:t>
            </a:r>
            <a:r>
              <a:rPr lang="sv-SE" dirty="0" err="1"/>
              <a:t>can</a:t>
            </a:r>
            <a:r>
              <a:rPr lang="sv-SE" dirty="0"/>
              <a:t> be </a:t>
            </a:r>
            <a:r>
              <a:rPr lang="sv-SE" dirty="0" err="1"/>
              <a:t>used</a:t>
            </a:r>
            <a:r>
              <a:rPr lang="sv-SE" dirty="0"/>
              <a:t> for </a:t>
            </a:r>
            <a:r>
              <a:rPr lang="sv-SE" dirty="0" err="1"/>
              <a:t>both</a:t>
            </a:r>
            <a:r>
              <a:rPr lang="sv-SE" dirty="0"/>
              <a:t> </a:t>
            </a:r>
            <a:r>
              <a:rPr lang="sv-SE" dirty="0" err="1"/>
              <a:t>analysis</a:t>
            </a:r>
            <a:r>
              <a:rPr lang="sv-SE" dirty="0"/>
              <a:t> and design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2433A-81EE-2349-B8D0-336A74B56840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4374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Herer</a:t>
            </a:r>
            <a:r>
              <a:rPr lang="sv-SE" dirty="0"/>
              <a:t> is an </a:t>
            </a:r>
            <a:r>
              <a:rPr lang="sv-SE" dirty="0" err="1"/>
              <a:t>overview</a:t>
            </a:r>
            <a:r>
              <a:rPr lang="sv-SE" dirty="0"/>
              <a:t> </a:t>
            </a:r>
            <a:r>
              <a:rPr lang="sv-SE" dirty="0" err="1"/>
              <a:t>showing</a:t>
            </a:r>
            <a:r>
              <a:rPr lang="sv-SE" dirty="0"/>
              <a:t> </a:t>
            </a:r>
            <a:r>
              <a:rPr lang="sv-SE" dirty="0" err="1"/>
              <a:t>how</a:t>
            </a:r>
            <a:r>
              <a:rPr lang="sv-SE" dirty="0"/>
              <a:t> </a:t>
            </a:r>
            <a:r>
              <a:rPr lang="sv-SE" dirty="0" err="1"/>
              <a:t>CoCe</a:t>
            </a:r>
            <a:r>
              <a:rPr lang="sv-SE" dirty="0"/>
              <a:t> is </a:t>
            </a:r>
            <a:r>
              <a:rPr lang="sv-SE" dirty="0" err="1"/>
              <a:t>divided</a:t>
            </a:r>
            <a:r>
              <a:rPr lang="sv-SE" dirty="0"/>
              <a:t> </a:t>
            </a:r>
            <a:r>
              <a:rPr lang="sv-SE" dirty="0" err="1"/>
              <a:t>into</a:t>
            </a:r>
            <a:r>
              <a:rPr lang="sv-SE" dirty="0"/>
              <a:t> </a:t>
            </a:r>
            <a:r>
              <a:rPr lang="sv-SE" dirty="0" err="1"/>
              <a:t>four</a:t>
            </a:r>
            <a:r>
              <a:rPr lang="sv-SE" dirty="0"/>
              <a:t>  </a:t>
            </a:r>
            <a:r>
              <a:rPr lang="sv-SE" dirty="0" err="1"/>
              <a:t>perspectives</a:t>
            </a:r>
            <a:r>
              <a:rPr lang="sv-SE" dirty="0"/>
              <a:t>, </a:t>
            </a:r>
            <a:r>
              <a:rPr lang="sv-SE" dirty="0" err="1"/>
              <a:t>each</a:t>
            </a:r>
            <a:r>
              <a:rPr lang="sv-SE" dirty="0"/>
              <a:t> </a:t>
            </a:r>
            <a:r>
              <a:rPr lang="sv-SE" dirty="0" err="1"/>
              <a:t>consisting</a:t>
            </a:r>
            <a:r>
              <a:rPr lang="sv-SE" dirty="0"/>
              <a:t> of </a:t>
            </a:r>
            <a:r>
              <a:rPr lang="sv-SE" dirty="0" err="1"/>
              <a:t>some</a:t>
            </a:r>
            <a:r>
              <a:rPr lang="sv-SE" dirty="0"/>
              <a:t> dimensions and </a:t>
            </a:r>
            <a:r>
              <a:rPr lang="sv-SE" dirty="0" err="1"/>
              <a:t>each</a:t>
            </a:r>
            <a:r>
              <a:rPr lang="sv-SE" dirty="0"/>
              <a:t> dimension </a:t>
            </a:r>
            <a:r>
              <a:rPr lang="sv-SE" dirty="0" err="1"/>
              <a:t>contains</a:t>
            </a:r>
            <a:r>
              <a:rPr lang="sv-SE" dirty="0"/>
              <a:t> </a:t>
            </a:r>
            <a:r>
              <a:rPr lang="sv-SE" dirty="0" err="1"/>
              <a:t>patterns</a:t>
            </a:r>
            <a:r>
              <a:rPr lang="sv-SE" dirty="0"/>
              <a:t> games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implement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2433A-81EE-2349-B8D0-336A74B56840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9357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The game </a:t>
            </a:r>
            <a:r>
              <a:rPr lang="sv-SE" dirty="0" err="1"/>
              <a:t>components</a:t>
            </a:r>
            <a:r>
              <a:rPr lang="sv-SE" dirty="0"/>
              <a:t> </a:t>
            </a:r>
            <a:r>
              <a:rPr lang="sv-SE" dirty="0" err="1"/>
              <a:t>perspective</a:t>
            </a:r>
            <a:r>
              <a:rPr lang="sv-SE" dirty="0"/>
              <a:t> </a:t>
            </a:r>
            <a:r>
              <a:rPr lang="sv-SE" sz="1800" dirty="0">
                <a:effectLst/>
                <a:latin typeface="LinLibertineT"/>
              </a:rPr>
              <a:t>deals </a:t>
            </a:r>
            <a:r>
              <a:rPr lang="sv-SE" sz="1800" dirty="0" err="1">
                <a:effectLst/>
                <a:latin typeface="LinLibertineT"/>
              </a:rPr>
              <a:t>with</a:t>
            </a:r>
            <a:r>
              <a:rPr lang="sv-SE" sz="1800" dirty="0">
                <a:effectLst/>
                <a:latin typeface="LinLibertineT"/>
              </a:rPr>
              <a:t> </a:t>
            </a:r>
            <a:r>
              <a:rPr lang="sv-SE" sz="1800" dirty="0" err="1">
                <a:effectLst/>
                <a:latin typeface="LinLibertineT"/>
              </a:rPr>
              <a:t>matters</a:t>
            </a:r>
            <a:r>
              <a:rPr lang="sv-SE" sz="1800" dirty="0">
                <a:effectLst/>
                <a:latin typeface="LinLibertineT"/>
              </a:rPr>
              <a:t> </a:t>
            </a:r>
            <a:r>
              <a:rPr lang="sv-SE" sz="1800" dirty="0" err="1">
                <a:effectLst/>
                <a:latin typeface="LinLibertineT"/>
              </a:rPr>
              <a:t>related</a:t>
            </a:r>
            <a:r>
              <a:rPr lang="sv-SE" sz="1800" dirty="0">
                <a:effectLst/>
                <a:latin typeface="LinLibertineT"/>
              </a:rPr>
              <a:t> to the </a:t>
            </a:r>
            <a:r>
              <a:rPr lang="sv-SE" sz="1800" dirty="0" err="1">
                <a:effectLst/>
                <a:latin typeface="LinLibertineT"/>
              </a:rPr>
              <a:t>basics</a:t>
            </a:r>
            <a:r>
              <a:rPr lang="sv-SE" sz="1800" dirty="0">
                <a:effectLst/>
                <a:latin typeface="LinLibertineT"/>
              </a:rPr>
              <a:t> of </a:t>
            </a:r>
            <a:r>
              <a:rPr lang="sv-SE" sz="1800" dirty="0" err="1">
                <a:effectLst/>
                <a:latin typeface="LinLibertineT"/>
              </a:rPr>
              <a:t>gameplay</a:t>
            </a:r>
            <a:r>
              <a:rPr lang="sv-SE" sz="1800" dirty="0">
                <a:effectLst/>
                <a:latin typeface="LinLibertineT"/>
              </a:rPr>
              <a:t> and </a:t>
            </a:r>
            <a:r>
              <a:rPr lang="sv-SE" sz="1800" dirty="0" err="1">
                <a:effectLst/>
                <a:latin typeface="LinLibertineT"/>
              </a:rPr>
              <a:t>contains</a:t>
            </a:r>
            <a:r>
              <a:rPr lang="sv-SE" sz="1800" dirty="0">
                <a:effectLst/>
                <a:latin typeface="LinLibertineT"/>
              </a:rPr>
              <a:t> </a:t>
            </a:r>
            <a:r>
              <a:rPr lang="sv-SE" sz="1800" dirty="0" err="1">
                <a:effectLst/>
                <a:latin typeface="LinLibertineT"/>
              </a:rPr>
              <a:t>several</a:t>
            </a:r>
            <a:r>
              <a:rPr lang="sv-SE" sz="1800" dirty="0">
                <a:effectLst/>
                <a:latin typeface="LinLibertineT"/>
              </a:rPr>
              <a:t> </a:t>
            </a:r>
            <a:r>
              <a:rPr lang="sv-SE" sz="1800" dirty="0" err="1">
                <a:effectLst/>
                <a:latin typeface="LinLibertineT"/>
              </a:rPr>
              <a:t>patterns</a:t>
            </a:r>
            <a:r>
              <a:rPr lang="sv-SE" sz="1800" dirty="0">
                <a:effectLst/>
                <a:latin typeface="LinLibertineT"/>
              </a:rPr>
              <a:t> </a:t>
            </a:r>
            <a:r>
              <a:rPr lang="sv-SE" sz="1800" dirty="0" err="1">
                <a:effectLst/>
                <a:latin typeface="LinLibertineT"/>
              </a:rPr>
              <a:t>that</a:t>
            </a:r>
            <a:r>
              <a:rPr lang="sv-SE" sz="1800" dirty="0">
                <a:effectLst/>
                <a:latin typeface="LinLibertineT"/>
              </a:rPr>
              <a:t> </a:t>
            </a:r>
            <a:r>
              <a:rPr lang="sv-SE" sz="1800" dirty="0" err="1">
                <a:effectLst/>
                <a:latin typeface="LinLibertineT"/>
              </a:rPr>
              <a:t>are</a:t>
            </a:r>
            <a:r>
              <a:rPr lang="sv-SE" sz="1800" dirty="0">
                <a:effectLst/>
                <a:latin typeface="LinLibertineT"/>
              </a:rPr>
              <a:t> of a </a:t>
            </a:r>
            <a:r>
              <a:rPr lang="sv-SE" sz="1800" dirty="0" err="1">
                <a:effectLst/>
                <a:latin typeface="LinLibertineT"/>
              </a:rPr>
              <a:t>more</a:t>
            </a:r>
            <a:r>
              <a:rPr lang="sv-SE" sz="1800" dirty="0">
                <a:effectLst/>
                <a:latin typeface="LinLibertineT"/>
              </a:rPr>
              <a:t> general </a:t>
            </a:r>
            <a:r>
              <a:rPr lang="sv-SE" sz="1800" dirty="0" err="1">
                <a:effectLst/>
                <a:latin typeface="LinLibertineT"/>
              </a:rPr>
              <a:t>nature</a:t>
            </a:r>
            <a:r>
              <a:rPr lang="sv-SE" sz="1800" dirty="0">
                <a:effectLst/>
                <a:latin typeface="LinLibertineT"/>
              </a:rPr>
              <a:t>.,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800" dirty="0">
                <a:effectLst/>
                <a:latin typeface="LinLibertineT"/>
              </a:rPr>
              <a:t> </a:t>
            </a:r>
            <a:r>
              <a:rPr lang="sv-SE" sz="1800" dirty="0" err="1">
                <a:effectLst/>
                <a:latin typeface="LinLibertineT"/>
              </a:rPr>
              <a:t>that</a:t>
            </a:r>
            <a:r>
              <a:rPr lang="sv-SE" sz="1800" dirty="0">
                <a:effectLst/>
                <a:latin typeface="LinLibertineT"/>
              </a:rPr>
              <a:t> is </a:t>
            </a:r>
            <a:r>
              <a:rPr lang="sv-SE" sz="1800" dirty="0" err="1">
                <a:effectLst/>
                <a:latin typeface="LinLibertineT"/>
              </a:rPr>
              <a:t>they</a:t>
            </a:r>
            <a:r>
              <a:rPr lang="sv-SE" sz="1800" dirty="0">
                <a:effectLst/>
                <a:latin typeface="LinLibertineT"/>
              </a:rPr>
              <a:t> </a:t>
            </a:r>
            <a:r>
              <a:rPr lang="sv-SE" sz="1800" dirty="0" err="1">
                <a:effectLst/>
                <a:latin typeface="LinLibertineT"/>
              </a:rPr>
              <a:t>are</a:t>
            </a:r>
            <a:r>
              <a:rPr lang="sv-SE" sz="1800" dirty="0">
                <a:effectLst/>
                <a:latin typeface="LinLibertineT"/>
              </a:rPr>
              <a:t> not </a:t>
            </a:r>
            <a:r>
              <a:rPr lang="sv-SE" sz="1800" dirty="0" err="1">
                <a:effectLst/>
                <a:latin typeface="LinLibertineT"/>
              </a:rPr>
              <a:t>very</a:t>
            </a:r>
            <a:r>
              <a:rPr lang="sv-SE" sz="1800" dirty="0">
                <a:effectLst/>
                <a:latin typeface="LinLibertineT"/>
              </a:rPr>
              <a:t> </a:t>
            </a:r>
            <a:r>
              <a:rPr lang="sv-SE" sz="1800" dirty="0" err="1">
                <a:effectLst/>
                <a:latin typeface="LinLibertineT"/>
              </a:rPr>
              <a:t>specific</a:t>
            </a:r>
            <a:r>
              <a:rPr lang="sv-SE" sz="1800" dirty="0">
                <a:effectLst/>
                <a:latin typeface="LinLibertineT"/>
              </a:rPr>
              <a:t> for </a:t>
            </a:r>
            <a:r>
              <a:rPr lang="sv-SE" sz="1800" dirty="0" err="1">
                <a:effectLst/>
                <a:latin typeface="LinLibertineT"/>
              </a:rPr>
              <a:t>collaborative</a:t>
            </a:r>
            <a:r>
              <a:rPr lang="sv-SE" sz="1800" dirty="0">
                <a:effectLst/>
                <a:latin typeface="LinLibertineT"/>
              </a:rPr>
              <a:t> games.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800" dirty="0">
              <a:effectLst/>
              <a:latin typeface="LinLibertine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800" dirty="0">
                <a:effectLst/>
                <a:latin typeface="LinLibertineT"/>
              </a:rPr>
              <a:t>In total </a:t>
            </a:r>
            <a:r>
              <a:rPr lang="sv-SE" sz="1800" dirty="0" err="1">
                <a:effectLst/>
                <a:latin typeface="LinLibertineT"/>
              </a:rPr>
              <a:t>there</a:t>
            </a:r>
            <a:r>
              <a:rPr lang="sv-SE" sz="1800" dirty="0">
                <a:effectLst/>
                <a:latin typeface="LinLibertineT"/>
              </a:rPr>
              <a:t> </a:t>
            </a:r>
            <a:r>
              <a:rPr lang="sv-SE" sz="1800" dirty="0" err="1">
                <a:effectLst/>
                <a:latin typeface="LinLibertineT"/>
              </a:rPr>
              <a:t>are</a:t>
            </a:r>
            <a:r>
              <a:rPr lang="sv-SE" sz="1800" dirty="0">
                <a:effectLst/>
                <a:latin typeface="LinLibertineT"/>
              </a:rPr>
              <a:t> 28 </a:t>
            </a:r>
            <a:r>
              <a:rPr lang="sv-SE" sz="1800" dirty="0" err="1">
                <a:effectLst/>
                <a:latin typeface="LinLibertineT"/>
              </a:rPr>
              <a:t>patterms</a:t>
            </a:r>
            <a:r>
              <a:rPr lang="sv-SE" sz="1800" dirty="0">
                <a:effectLst/>
                <a:latin typeface="LinLibertineT"/>
              </a:rPr>
              <a:t> in </a:t>
            </a:r>
            <a:r>
              <a:rPr lang="sv-SE" sz="1800" dirty="0" err="1">
                <a:effectLst/>
                <a:latin typeface="LinLibertineT"/>
              </a:rPr>
              <a:t>this</a:t>
            </a:r>
            <a:r>
              <a:rPr lang="sv-SE" sz="1800" dirty="0">
                <a:effectLst/>
                <a:latin typeface="LinLibertineT"/>
              </a:rPr>
              <a:t> </a:t>
            </a:r>
            <a:r>
              <a:rPr lang="sv-SE" sz="1800" dirty="0" err="1">
                <a:effectLst/>
                <a:latin typeface="LinLibertineT"/>
              </a:rPr>
              <a:t>perspective</a:t>
            </a:r>
            <a:r>
              <a:rPr lang="sv-SE" sz="1800" dirty="0">
                <a:effectLst/>
                <a:latin typeface="LinLibertineT"/>
              </a:rPr>
              <a:t> 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2433A-81EE-2349-B8D0-336A74B56840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4955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6CECB3-682C-7043-8EE1-F4EC0DAD7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FE18235-2B50-F242-BB3E-EB10E9E9D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B833757-DD21-E147-A9E2-471E074CD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1AE2C-5235-3D4C-B30F-8C82AFECB885}" type="datetimeFigureOut">
              <a:rPr lang="sv-SE" smtClean="0"/>
              <a:t>2023-06-19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6B88C33-2657-3A48-B463-CA2FF6000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52C4D20-38E2-FB44-8BF5-4E4DDD145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BC6E-62D5-6B41-ABA3-7D1B025C41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224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38032D3-2E03-4E45-BAEC-3A5A21C36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071DA66-6150-C34B-97A7-D3A387CAA6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0CFAD7F-0D89-5E41-91BF-287E73F02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1AE2C-5235-3D4C-B30F-8C82AFECB885}" type="datetimeFigureOut">
              <a:rPr lang="sv-SE" smtClean="0"/>
              <a:t>2023-06-19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2BA7043-9E8B-5647-A93D-50123654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1CF8A0E-7699-C547-9897-42C426321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BC6E-62D5-6B41-ABA3-7D1B025C41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5633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AD92C8EC-C833-CE4A-A73B-F1CDC86C1C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18A148CE-8CFA-4F4D-BC67-49BF412A2D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6F477AB-4E82-7A4F-9449-B06D495B8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1AE2C-5235-3D4C-B30F-8C82AFECB885}" type="datetimeFigureOut">
              <a:rPr lang="sv-SE" smtClean="0"/>
              <a:t>2023-06-19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EB800CC-456B-B04D-AB4D-33D41F14A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8BD7A83-0F6D-1E48-AF89-8419C89C6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BC6E-62D5-6B41-ABA3-7D1B025C41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4474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BABC1E-1936-9349-8058-49A82766D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175A97-7135-F84A-859E-204A233C81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3AB5CFD-98E9-874E-9F71-E3C30B1C5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1AE2C-5235-3D4C-B30F-8C82AFECB885}" type="datetimeFigureOut">
              <a:rPr lang="sv-SE" smtClean="0"/>
              <a:t>2023-06-19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6196E34-8B1F-1B44-8813-4E4886CCA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9931409-BE73-3C4B-9229-737EA3F5E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BC6E-62D5-6B41-ABA3-7D1B025C41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8480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332114-641F-5545-BA46-ABB5596D4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C1E4D59-5212-3F43-BAF9-C62353E76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C8D007D-9F60-604D-83F8-E7C7D1667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1AE2C-5235-3D4C-B30F-8C82AFECB885}" type="datetimeFigureOut">
              <a:rPr lang="sv-SE" smtClean="0"/>
              <a:t>2023-06-19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175510B-A9C0-4545-8DE5-97C402D2D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56D6642-E153-5D42-B296-A78408690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BC6E-62D5-6B41-ABA3-7D1B025C41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0204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8D4B80D-9AC5-174D-954F-B9E238F71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36A322D-0339-FA45-9246-558ECE4472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B509BDD-5C7E-8341-B6BC-45153EDB58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D67FB1F-7C43-204E-8A56-5880CAC4D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1AE2C-5235-3D4C-B30F-8C82AFECB885}" type="datetimeFigureOut">
              <a:rPr lang="sv-SE" smtClean="0"/>
              <a:t>2023-06-19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8266287-3B4B-334D-988D-5CFB2B62E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BAC2F52-16A7-F446-B04C-15E26B2C3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BC6E-62D5-6B41-ABA3-7D1B025C41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8350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016B5DE-C5FF-BF4C-B531-338B64EC2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4A607ED-AE8F-1442-B640-6ADC8B5975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D29FA61-1F1D-EA4D-B177-2374528A70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FE117DE-8347-754A-8C2E-7727BBD1A4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06ABD8DA-0E07-1441-A5EA-322EE63730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D275C5FF-5617-9443-8DCD-A8E2F1FFB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1AE2C-5235-3D4C-B30F-8C82AFECB885}" type="datetimeFigureOut">
              <a:rPr lang="sv-SE" smtClean="0"/>
              <a:t>2023-06-19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1717F04-C6BF-F24C-81BC-F71FB5AFF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61100DA-E9ED-5E4B-BF6E-C3118DA5D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BC6E-62D5-6B41-ABA3-7D1B025C41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7610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7E8103-FE91-E640-849A-7CABF1F2F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16804FC-02DE-554F-85B5-753F7AD5F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1AE2C-5235-3D4C-B30F-8C82AFECB885}" type="datetimeFigureOut">
              <a:rPr lang="sv-SE" smtClean="0"/>
              <a:t>2023-06-19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53460F3-1A89-2C4D-A6BB-D8E167F67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D64F596-4118-8E4D-8EC6-B2072D091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BC6E-62D5-6B41-ABA3-7D1B025C41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6058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55E0CC0-56C2-6A4F-BA08-E7B80472E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1AE2C-5235-3D4C-B30F-8C82AFECB885}" type="datetimeFigureOut">
              <a:rPr lang="sv-SE" smtClean="0"/>
              <a:t>2023-06-19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41A8591-2D61-B445-A8FE-F9774225D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A518E65-BDA9-EB40-B7A7-CBAB1007A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BC6E-62D5-6B41-ABA3-7D1B025C41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4147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E356631-6C26-5142-8829-0881644E2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D777887-1B41-4245-9571-436BCEFD1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24A2BFF-C4F5-D649-BD8A-867EAAD95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7EF2D5B-3F43-AE4A-A0A2-92BE39187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1AE2C-5235-3D4C-B30F-8C82AFECB885}" type="datetimeFigureOut">
              <a:rPr lang="sv-SE" smtClean="0"/>
              <a:t>2023-06-19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3C298A3-6D23-BC42-9002-C3E7B452A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4170132-0F12-6444-8913-DC9887541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BC6E-62D5-6B41-ABA3-7D1B025C41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5650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8F5AF2-E86C-694D-A4FA-DCDBA1179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A731CD1C-C6E1-2C4B-ABF9-FD71701E32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AA81B14-35C9-E74F-B3C9-E4EEE2B52E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632D2F6-353B-6844-A83E-D5793D079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1AE2C-5235-3D4C-B30F-8C82AFECB885}" type="datetimeFigureOut">
              <a:rPr lang="sv-SE" smtClean="0"/>
              <a:t>2023-06-19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E56690A-F05C-7845-A64D-2FE376A13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D777620-A080-4E47-830B-FD208E08F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5BC6E-62D5-6B41-ABA3-7D1B025C41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1533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207B221-2559-0240-A608-B318056D7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527A9D4-3836-A54D-9DA8-A9E2395C92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2BF7A5C-E7D3-B74D-AD3C-29A2C7E583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1AE2C-5235-3D4C-B30F-8C82AFECB885}" type="datetimeFigureOut">
              <a:rPr lang="sv-SE" smtClean="0"/>
              <a:t>2023-06-19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904564C-DE46-D642-BF27-6248264B20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D17ACD-6192-7748-998B-6CC19F0F57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5BC6E-62D5-6B41-ABA3-7D1B025C41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4111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tedco.se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145/3078072.3091987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tedco.s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gameplaydesignpatterns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FF8901"/>
          </a:solidFill>
        </p:spPr>
        <p:txBody>
          <a:bodyPr anchor="ctr">
            <a:normAutofit/>
          </a:bodyPr>
          <a:lstStyle/>
          <a:p>
            <a:r>
              <a:rPr lang="da-DK" b="1" dirty="0" err="1">
                <a:solidFill>
                  <a:schemeClr val="bg1"/>
                </a:solidFill>
              </a:rPr>
              <a:t>Working</a:t>
            </a:r>
            <a:r>
              <a:rPr lang="da-DK" b="1" dirty="0">
                <a:solidFill>
                  <a:schemeClr val="bg1"/>
                </a:solidFill>
              </a:rPr>
              <a:t> with </a:t>
            </a:r>
            <a:r>
              <a:rPr lang="da-DK" b="1" dirty="0" err="1">
                <a:solidFill>
                  <a:schemeClr val="bg1"/>
                </a:solidFill>
              </a:rPr>
              <a:t>CoCe</a:t>
            </a:r>
            <a:br>
              <a:rPr lang="da-DK" b="1" dirty="0">
                <a:solidFill>
                  <a:schemeClr val="bg1"/>
                </a:solidFill>
              </a:rPr>
            </a:br>
            <a:r>
              <a:rPr lang="da-DK" sz="3100" b="1" dirty="0" err="1">
                <a:solidFill>
                  <a:schemeClr val="bg1"/>
                </a:solidFill>
              </a:rPr>
              <a:t>Designing</a:t>
            </a:r>
            <a:r>
              <a:rPr lang="da-DK" sz="3100" b="1" dirty="0">
                <a:solidFill>
                  <a:schemeClr val="bg1"/>
                </a:solidFill>
              </a:rPr>
              <a:t> for </a:t>
            </a:r>
            <a:r>
              <a:rPr lang="da-DK" sz="3100" b="1" dirty="0" err="1">
                <a:solidFill>
                  <a:schemeClr val="bg1"/>
                </a:solidFill>
              </a:rPr>
              <a:t>Collaborative</a:t>
            </a:r>
            <a:r>
              <a:rPr lang="da-DK" sz="3100" b="1" dirty="0">
                <a:solidFill>
                  <a:schemeClr val="bg1"/>
                </a:solidFill>
              </a:rPr>
              <a:t> Games</a:t>
            </a:r>
            <a:endParaRPr lang="da-DK" sz="3100" b="1" dirty="0">
              <a:solidFill>
                <a:schemeClr val="bg1"/>
              </a:solidFill>
              <a:cs typeface="Calibri Light" panose="020F0302020204030204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6DAC951-1387-4F65-B0E8-B0B00FF90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978215"/>
            <a:ext cx="2743200" cy="914400"/>
          </a:xfrm>
          <a:prstGeom prst="rect">
            <a:avLst/>
          </a:prstGeom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id="{9ABEB5D0-C13E-1BF5-5996-00F9897EFE91}"/>
              </a:ext>
            </a:extLst>
          </p:cNvPr>
          <p:cNvSpPr txBox="1"/>
          <p:nvPr/>
        </p:nvSpPr>
        <p:spPr>
          <a:xfrm>
            <a:off x="1569309" y="5918885"/>
            <a:ext cx="315509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400" dirty="0">
                <a:hlinkClick r:id="rId4"/>
              </a:rPr>
              <a:t>https://tedco.se/</a:t>
            </a:r>
            <a:r>
              <a:rPr lang="en-GB" sz="1400" dirty="0"/>
              <a:t> </a:t>
            </a:r>
          </a:p>
        </p:txBody>
      </p:sp>
      <p:pic>
        <p:nvPicPr>
          <p:cNvPr id="5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B62AFE1-6733-D490-98F2-55A1210D31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3427" y="5677567"/>
            <a:ext cx="2743200" cy="79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668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7B7B3E3-1516-6346-A6FF-0BCF0BBE91A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8901"/>
          </a:solidFill>
        </p:spPr>
        <p:txBody>
          <a:bodyPr/>
          <a:lstStyle/>
          <a:p>
            <a:r>
              <a:rPr lang="sv-SE" b="1" dirty="0">
                <a:solidFill>
                  <a:schemeClr val="bg1"/>
                </a:solidFill>
              </a:rPr>
              <a:t>The Social </a:t>
            </a:r>
            <a:r>
              <a:rPr lang="sv-SE" b="1" dirty="0" err="1">
                <a:solidFill>
                  <a:schemeClr val="bg1"/>
                </a:solidFill>
              </a:rPr>
              <a:t>Interaction</a:t>
            </a:r>
            <a:r>
              <a:rPr lang="sv-SE" b="1" dirty="0">
                <a:solidFill>
                  <a:schemeClr val="bg1"/>
                </a:solidFill>
              </a:rPr>
              <a:t> </a:t>
            </a:r>
            <a:r>
              <a:rPr lang="sv-SE" b="1" dirty="0" err="1">
                <a:solidFill>
                  <a:schemeClr val="bg1"/>
                </a:solidFill>
              </a:rPr>
              <a:t>Perspective</a:t>
            </a:r>
            <a:endParaRPr lang="sv-SE" b="1" dirty="0">
              <a:solidFill>
                <a:schemeClr val="bg1"/>
              </a:solidFill>
            </a:endParaRP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9F6A9C1D-F187-8A41-BD86-AE9686006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3 dimensions</a:t>
            </a:r>
          </a:p>
          <a:p>
            <a:pPr lvl="1"/>
            <a:r>
              <a:rPr lang="sv-SE" dirty="0" err="1"/>
              <a:t>Roles</a:t>
            </a:r>
            <a:r>
              <a:rPr lang="sv-SE" dirty="0"/>
              <a:t> &amp; </a:t>
            </a:r>
            <a:r>
              <a:rPr lang="sv-SE" dirty="0" err="1"/>
              <a:t>Skills</a:t>
            </a:r>
            <a:endParaRPr lang="sv-SE" dirty="0"/>
          </a:p>
          <a:p>
            <a:pPr lvl="1"/>
            <a:r>
              <a:rPr lang="sv-SE" dirty="0"/>
              <a:t>Actions</a:t>
            </a:r>
          </a:p>
          <a:p>
            <a:pPr lvl="1"/>
            <a:r>
              <a:rPr lang="sv-SE" dirty="0" err="1"/>
              <a:t>Goals</a:t>
            </a:r>
            <a:r>
              <a:rPr lang="sv-SE" dirty="0"/>
              <a:t> &amp; Planning</a:t>
            </a:r>
          </a:p>
          <a:p>
            <a:pPr lvl="1"/>
            <a:endParaRPr lang="sv-SE" dirty="0"/>
          </a:p>
          <a:p>
            <a:r>
              <a:rPr lang="sv-SE" dirty="0"/>
              <a:t>24 </a:t>
            </a:r>
            <a:r>
              <a:rPr lang="sv-SE" dirty="0" err="1"/>
              <a:t>patterns</a:t>
            </a:r>
            <a:endParaRPr lang="sv-SE" dirty="0"/>
          </a:p>
          <a:p>
            <a:pPr lvl="1"/>
            <a:endParaRPr lang="sv-SE" dirty="0"/>
          </a:p>
          <a:p>
            <a:pPr lvl="1"/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649BC13-D0AA-9C23-9F00-57839D8E8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5230" y="1825625"/>
            <a:ext cx="8007380" cy="321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152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067B7-2426-1DF8-B794-35642679D97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8901"/>
          </a:solidFill>
        </p:spPr>
        <p:txBody>
          <a:bodyPr/>
          <a:lstStyle/>
          <a:p>
            <a:r>
              <a:rPr lang="en-US" b="1">
                <a:solidFill>
                  <a:schemeClr val="bg1"/>
                </a:solidFill>
                <a:ea typeface="Calibri Light"/>
                <a:cs typeface="Calibri Light"/>
              </a:rPr>
              <a:t>References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35D85-4C6B-D88A-A661-FED5BB42F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600" dirty="0" err="1"/>
              <a:t>Barendregt</a:t>
            </a:r>
            <a:r>
              <a:rPr lang="en-GB" sz="2600" dirty="0"/>
              <a:t>, W., </a:t>
            </a:r>
            <a:r>
              <a:rPr lang="en-GB" sz="2600" dirty="0" err="1"/>
              <a:t>Börjesson</a:t>
            </a:r>
            <a:r>
              <a:rPr lang="en-GB" sz="2600" dirty="0"/>
              <a:t>, P., Eriksson, E., &amp; Torgersson, O. (2017). </a:t>
            </a:r>
            <a:r>
              <a:rPr lang="en-GB" sz="2600" dirty="0" err="1"/>
              <a:t>StringForce</a:t>
            </a:r>
            <a:r>
              <a:rPr lang="en-GB" sz="2600" dirty="0"/>
              <a:t>: A Forced Collaborative Interaction Game for Special Education. In Proceedings of the 2017 Conference on Interaction Design and Children (IDC '17). Association for Computing Machinery, New York, NY, USA, 713–716. </a:t>
            </a:r>
            <a:r>
              <a:rPr lang="en-GB" sz="2600" dirty="0">
                <a:hlinkClick r:id="rId2"/>
              </a:rPr>
              <a:t>https://doi.org/10.1145/3078072.3091987</a:t>
            </a:r>
            <a:endParaRPr lang="en-GB" sz="2600" dirty="0"/>
          </a:p>
          <a:p>
            <a:r>
              <a:rPr lang="en-GB" sz="2600" dirty="0"/>
              <a:t>Bjork, S., &amp; </a:t>
            </a:r>
            <a:r>
              <a:rPr lang="en-GB" sz="2600" dirty="0" err="1"/>
              <a:t>Holopainen</a:t>
            </a:r>
            <a:r>
              <a:rPr lang="en-GB" sz="2600" dirty="0"/>
              <a:t>, J. (2004). Patterns in game design (game development series). Charles River Media, Inc..</a:t>
            </a:r>
          </a:p>
          <a:p>
            <a:r>
              <a:rPr lang="da-DK" sz="2400" dirty="0"/>
              <a:t>Eriksson, E., </a:t>
            </a:r>
            <a:r>
              <a:rPr lang="da-DK" sz="2400" dirty="0" err="1"/>
              <a:t>Baykal</a:t>
            </a:r>
            <a:r>
              <a:rPr lang="da-DK" sz="2400" dirty="0"/>
              <a:t>, G. E., Torgersson, O., &amp; Bjork, S. (2021). The </a:t>
            </a:r>
            <a:r>
              <a:rPr lang="da-DK" sz="2400" dirty="0" err="1"/>
              <a:t>CoCe</a:t>
            </a:r>
            <a:r>
              <a:rPr lang="da-DK" sz="2400" dirty="0"/>
              <a:t> Design Space: </a:t>
            </a:r>
            <a:r>
              <a:rPr lang="da-DK" sz="2400" dirty="0" err="1"/>
              <a:t>Exploring</a:t>
            </a:r>
            <a:r>
              <a:rPr lang="da-DK" sz="2400" dirty="0"/>
              <a:t> the Design Space for Co-</a:t>
            </a:r>
            <a:r>
              <a:rPr lang="da-DK" sz="2400" dirty="0" err="1"/>
              <a:t>Located</a:t>
            </a:r>
            <a:r>
              <a:rPr lang="da-DK" sz="2400" dirty="0"/>
              <a:t> </a:t>
            </a:r>
            <a:r>
              <a:rPr lang="da-DK" sz="2400" dirty="0" err="1"/>
              <a:t>Collaborative</a:t>
            </a:r>
            <a:r>
              <a:rPr lang="da-DK" sz="2400" dirty="0"/>
              <a:t> Games </a:t>
            </a:r>
            <a:r>
              <a:rPr lang="da-DK" sz="2400" dirty="0" err="1"/>
              <a:t>that</a:t>
            </a:r>
            <a:r>
              <a:rPr lang="da-DK" sz="2400" dirty="0"/>
              <a:t> </a:t>
            </a:r>
            <a:r>
              <a:rPr lang="da-DK" sz="2400" dirty="0" err="1"/>
              <a:t>Use</a:t>
            </a:r>
            <a:r>
              <a:rPr lang="da-DK" sz="2400" dirty="0"/>
              <a:t> </a:t>
            </a:r>
            <a:r>
              <a:rPr lang="da-DK" sz="2400" dirty="0" err="1"/>
              <a:t>Multi</a:t>
            </a:r>
            <a:r>
              <a:rPr lang="da-DK" sz="2400" dirty="0"/>
              <a:t>-Display </a:t>
            </a:r>
            <a:r>
              <a:rPr lang="da-DK" sz="2400" dirty="0" err="1"/>
              <a:t>Composition</a:t>
            </a:r>
            <a:r>
              <a:rPr lang="da-DK" sz="2400" dirty="0"/>
              <a:t>. In </a:t>
            </a:r>
            <a:r>
              <a:rPr lang="da-DK" sz="2400" dirty="0" err="1"/>
              <a:t>Designing</a:t>
            </a:r>
            <a:r>
              <a:rPr lang="da-DK" sz="2400" dirty="0"/>
              <a:t> Interactive Systems Conference 2021 (pp. 718–733): Association for Computing Machinery.</a:t>
            </a:r>
            <a:endParaRPr lang="en-GB" sz="2600" dirty="0"/>
          </a:p>
          <a:p>
            <a:r>
              <a:rPr lang="da-DK" dirty="0" err="1"/>
              <a:t>Zagal</a:t>
            </a:r>
            <a:r>
              <a:rPr lang="da-DK" dirty="0"/>
              <a:t>, J. P., Rick, J., &amp; </a:t>
            </a:r>
            <a:r>
              <a:rPr lang="da-DK" dirty="0" err="1"/>
              <a:t>Hsi</a:t>
            </a:r>
            <a:r>
              <a:rPr lang="da-DK" dirty="0"/>
              <a:t>, I. (2006). </a:t>
            </a:r>
            <a:r>
              <a:rPr lang="da-DK" dirty="0" err="1"/>
              <a:t>Collaborative</a:t>
            </a:r>
            <a:r>
              <a:rPr lang="da-DK" dirty="0"/>
              <a:t> games: </a:t>
            </a:r>
            <a:r>
              <a:rPr lang="da-DK" dirty="0" err="1"/>
              <a:t>Lessons</a:t>
            </a:r>
            <a:r>
              <a:rPr lang="da-DK" dirty="0"/>
              <a:t> </a:t>
            </a:r>
            <a:r>
              <a:rPr lang="da-DK" dirty="0" err="1"/>
              <a:t>learned</a:t>
            </a:r>
            <a:r>
              <a:rPr lang="da-DK" dirty="0"/>
              <a:t> from board games. Simulation &amp; Gaming, 37(1), 24-40. </a:t>
            </a:r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612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6DAC951-1387-4F65-B0E8-B0B00FF90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0849" y="1286290"/>
            <a:ext cx="6090302" cy="2025353"/>
          </a:xfrm>
          <a:prstGeom prst="rect">
            <a:avLst/>
          </a:prstGeom>
        </p:spPr>
      </p:pic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B8D20CA-0470-C75A-5208-951F2FF87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3427" y="5711090"/>
            <a:ext cx="2743200" cy="790414"/>
          </a:xfrm>
          <a:prstGeom prst="rect">
            <a:avLst/>
          </a:prstGeom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37E61BFD-E18B-E2A7-ED9A-E782B484F0AA}"/>
              </a:ext>
            </a:extLst>
          </p:cNvPr>
          <p:cNvSpPr txBox="1"/>
          <p:nvPr/>
        </p:nvSpPr>
        <p:spPr>
          <a:xfrm>
            <a:off x="1525373" y="5918886"/>
            <a:ext cx="3155091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hlinkClick r:id="rId4"/>
              </a:rPr>
              <a:t>https://tedco.se/</a:t>
            </a:r>
            <a:r>
              <a:rPr lang="en-GB"/>
              <a:t>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B4AF921-A683-6552-436C-2A03B1B2BFFE}"/>
              </a:ext>
            </a:extLst>
          </p:cNvPr>
          <p:cNvSpPr txBox="1">
            <a:spLocks/>
          </p:cNvSpPr>
          <p:nvPr/>
        </p:nvSpPr>
        <p:spPr>
          <a:xfrm>
            <a:off x="641180" y="3230012"/>
            <a:ext cx="10867648" cy="24810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5400" dirty="0"/>
            </a:br>
            <a:r>
              <a:rPr lang="sv-SE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Disclaimer</a:t>
            </a:r>
            <a:r>
              <a:rPr lang="sv-SE" sz="1600" dirty="0">
                <a:solidFill>
                  <a:srgbClr val="000000"/>
                </a:solidFill>
                <a:latin typeface="Calibri" panose="020F0502020204030204" pitchFamily="34" charset="0"/>
              </a:rPr>
              <a:t>: The </a:t>
            </a:r>
            <a:r>
              <a:rPr lang="sv-SE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European</a:t>
            </a:r>
            <a:r>
              <a:rPr lang="sv-SE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sv-SE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Commission's</a:t>
            </a:r>
            <a:r>
              <a:rPr lang="sv-SE" sz="1600" dirty="0">
                <a:solidFill>
                  <a:srgbClr val="000000"/>
                </a:solidFill>
                <a:latin typeface="Calibri" panose="020F0502020204030204" pitchFamily="34" charset="0"/>
              </a:rPr>
              <a:t> support for the </a:t>
            </a:r>
            <a:r>
              <a:rPr lang="sv-SE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production</a:t>
            </a:r>
            <a:r>
              <a:rPr lang="sv-SE" sz="1600" dirty="0">
                <a:solidFill>
                  <a:srgbClr val="000000"/>
                </a:solidFill>
                <a:latin typeface="Calibri" panose="020F0502020204030204" pitchFamily="34" charset="0"/>
              </a:rPr>
              <a:t> of </a:t>
            </a:r>
            <a:r>
              <a:rPr lang="sv-SE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this</a:t>
            </a:r>
            <a:r>
              <a:rPr lang="sv-SE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sv-SE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publication</a:t>
            </a:r>
            <a:r>
              <a:rPr lang="sv-SE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sv-SE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does</a:t>
            </a:r>
            <a:r>
              <a:rPr lang="sv-SE" sz="1600" dirty="0">
                <a:solidFill>
                  <a:srgbClr val="000000"/>
                </a:solidFill>
                <a:latin typeface="Calibri" panose="020F0502020204030204" pitchFamily="34" charset="0"/>
              </a:rPr>
              <a:t> not </a:t>
            </a:r>
            <a:r>
              <a:rPr lang="sv-SE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constitute</a:t>
            </a:r>
            <a:r>
              <a:rPr lang="sv-SE" sz="1600" dirty="0">
                <a:solidFill>
                  <a:srgbClr val="000000"/>
                </a:solidFill>
                <a:latin typeface="Calibri" panose="020F0502020204030204" pitchFamily="34" charset="0"/>
              </a:rPr>
              <a:t> an </a:t>
            </a:r>
            <a:r>
              <a:rPr lang="sv-SE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endorsement</a:t>
            </a:r>
            <a:r>
              <a:rPr lang="sv-SE" sz="1600" dirty="0">
                <a:solidFill>
                  <a:srgbClr val="000000"/>
                </a:solidFill>
                <a:latin typeface="Calibri" panose="020F0502020204030204" pitchFamily="34" charset="0"/>
              </a:rPr>
              <a:t> of the </a:t>
            </a:r>
            <a:r>
              <a:rPr lang="sv-SE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contents</a:t>
            </a:r>
            <a:r>
              <a:rPr lang="sv-SE" sz="160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sv-SE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which</a:t>
            </a:r>
            <a:r>
              <a:rPr lang="sv-SE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sv-SE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reflect</a:t>
            </a:r>
            <a:r>
              <a:rPr lang="sv-SE" sz="1600" dirty="0">
                <a:solidFill>
                  <a:srgbClr val="000000"/>
                </a:solidFill>
                <a:latin typeface="Calibri" panose="020F0502020204030204" pitchFamily="34" charset="0"/>
              </a:rPr>
              <a:t> the </a:t>
            </a:r>
            <a:r>
              <a:rPr lang="sv-SE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views</a:t>
            </a:r>
            <a:r>
              <a:rPr lang="sv-SE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sv-SE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only</a:t>
            </a:r>
            <a:r>
              <a:rPr lang="sv-SE" sz="1600" dirty="0">
                <a:solidFill>
                  <a:srgbClr val="000000"/>
                </a:solidFill>
                <a:latin typeface="Calibri" panose="020F0502020204030204" pitchFamily="34" charset="0"/>
              </a:rPr>
              <a:t> of the </a:t>
            </a:r>
            <a:r>
              <a:rPr lang="sv-SE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authors</a:t>
            </a:r>
            <a:r>
              <a:rPr lang="sv-SE" sz="1600" dirty="0">
                <a:solidFill>
                  <a:srgbClr val="000000"/>
                </a:solidFill>
                <a:latin typeface="Calibri" panose="020F0502020204030204" pitchFamily="34" charset="0"/>
              </a:rPr>
              <a:t>, and the Commission </a:t>
            </a:r>
            <a:r>
              <a:rPr lang="sv-SE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cannot</a:t>
            </a:r>
            <a:r>
              <a:rPr lang="sv-SE" sz="1600" dirty="0">
                <a:solidFill>
                  <a:srgbClr val="000000"/>
                </a:solidFill>
                <a:latin typeface="Calibri" panose="020F0502020204030204" pitchFamily="34" charset="0"/>
              </a:rPr>
              <a:t> be </a:t>
            </a:r>
            <a:r>
              <a:rPr lang="sv-SE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held</a:t>
            </a:r>
            <a:r>
              <a:rPr lang="sv-SE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sv-SE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responsible</a:t>
            </a:r>
            <a:r>
              <a:rPr lang="sv-SE" sz="1600" dirty="0">
                <a:solidFill>
                  <a:srgbClr val="000000"/>
                </a:solidFill>
                <a:latin typeface="Calibri" panose="020F0502020204030204" pitchFamily="34" charset="0"/>
              </a:rPr>
              <a:t> for </a:t>
            </a:r>
            <a:r>
              <a:rPr lang="sv-SE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any</a:t>
            </a:r>
            <a:r>
              <a:rPr lang="sv-SE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sv-SE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use</a:t>
            </a:r>
            <a:r>
              <a:rPr lang="sv-SE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sv-SE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which</a:t>
            </a:r>
            <a:r>
              <a:rPr lang="sv-SE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sv-SE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may</a:t>
            </a:r>
            <a:r>
              <a:rPr lang="sv-SE" sz="1600" dirty="0">
                <a:solidFill>
                  <a:srgbClr val="000000"/>
                </a:solidFill>
                <a:latin typeface="Calibri" panose="020F0502020204030204" pitchFamily="34" charset="0"/>
              </a:rPr>
              <a:t> be </a:t>
            </a:r>
            <a:r>
              <a:rPr lang="sv-SE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made</a:t>
            </a:r>
            <a:r>
              <a:rPr lang="sv-SE" sz="1600" dirty="0">
                <a:solidFill>
                  <a:srgbClr val="000000"/>
                </a:solidFill>
                <a:latin typeface="Calibri" panose="020F0502020204030204" pitchFamily="34" charset="0"/>
              </a:rPr>
              <a:t> of the information </a:t>
            </a:r>
            <a:r>
              <a:rPr lang="sv-SE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contained</a:t>
            </a:r>
            <a:r>
              <a:rPr lang="sv-SE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sv-SE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therein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58634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41B91-A9EC-43FB-A580-2C34DC6B98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8901"/>
          </a:solidFill>
        </p:spPr>
        <p:txBody>
          <a:bodyPr/>
          <a:lstStyle/>
          <a:p>
            <a:r>
              <a:rPr lang="sv-SE" b="1" dirty="0" err="1">
                <a:solidFill>
                  <a:schemeClr val="bg1"/>
                </a:solidFill>
              </a:rPr>
              <a:t>Summary</a:t>
            </a:r>
            <a:r>
              <a:rPr lang="sv-SE" b="1" dirty="0">
                <a:solidFill>
                  <a:schemeClr val="bg1"/>
                </a:solidFill>
              </a:rPr>
              <a:t> &amp; Learning </a:t>
            </a:r>
            <a:r>
              <a:rPr lang="sv-SE" b="1" dirty="0" err="1">
                <a:solidFill>
                  <a:schemeClr val="bg1"/>
                </a:solidFill>
              </a:rPr>
              <a:t>goals</a:t>
            </a:r>
            <a:endParaRPr lang="da-DK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622A52-BF03-4F63-AE51-87BC1E40689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dirty="0"/>
              <a:t>The students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introduced</a:t>
            </a:r>
            <a:r>
              <a:rPr lang="da-DK" dirty="0"/>
              <a:t> to </a:t>
            </a:r>
            <a:r>
              <a:rPr lang="da-DK" dirty="0" err="1"/>
              <a:t>using</a:t>
            </a:r>
            <a:r>
              <a:rPr lang="da-DK" dirty="0"/>
              <a:t> a design </a:t>
            </a:r>
            <a:r>
              <a:rPr lang="da-DK" dirty="0" err="1"/>
              <a:t>space</a:t>
            </a:r>
            <a:r>
              <a:rPr lang="da-DK" dirty="0"/>
              <a:t> as a generative </a:t>
            </a:r>
            <a:r>
              <a:rPr lang="da-DK" dirty="0" err="1"/>
              <a:t>tool</a:t>
            </a:r>
            <a:r>
              <a:rPr lang="da-DK" dirty="0"/>
              <a:t> for design of </a:t>
            </a:r>
            <a:r>
              <a:rPr lang="da-DK" dirty="0" err="1"/>
              <a:t>collaborative</a:t>
            </a:r>
            <a:r>
              <a:rPr lang="da-DK" dirty="0"/>
              <a:t> games.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DCE7AE-626C-427F-A6C6-57CE062E9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912059"/>
          </a:xfrm>
        </p:spPr>
        <p:txBody>
          <a:bodyPr>
            <a:normAutofit lnSpcReduction="10000"/>
          </a:bodyPr>
          <a:lstStyle/>
          <a:p>
            <a:pPr marL="0" indent="0" algn="l" rtl="0" fontAlgn="base">
              <a:buNone/>
            </a:pPr>
            <a:r>
              <a:rPr lang="sv-SE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Learning </a:t>
            </a:r>
            <a:r>
              <a:rPr lang="sv-SE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goals</a:t>
            </a:r>
            <a:r>
              <a:rPr lang="sv-SE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Recognize a few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gameplay design patterns that are relevant for the design of collaborative games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Analyze how a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framework in the form of a design space can be useful for design of a collaborative game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Reflect on how gameplay design patterns can influence design of collaborative games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algn="l" rtl="0" fontAlgn="base">
              <a:buNone/>
            </a:pPr>
            <a:endParaRPr lang="da-DK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63606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26F9-2B1F-4368-99D3-A50BFAD53E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8901"/>
          </a:solidFill>
        </p:spPr>
        <p:txBody>
          <a:bodyPr/>
          <a:lstStyle/>
          <a:p>
            <a:r>
              <a:rPr lang="sv-SE" b="1" err="1">
                <a:solidFill>
                  <a:schemeClr val="bg1"/>
                </a:solidFill>
              </a:rPr>
              <a:t>Recommended</a:t>
            </a:r>
            <a:r>
              <a:rPr lang="sv-SE" b="1">
                <a:solidFill>
                  <a:schemeClr val="bg1"/>
                </a:solidFill>
              </a:rPr>
              <a:t> </a:t>
            </a:r>
            <a:r>
              <a:rPr lang="sv-SE" b="1" err="1">
                <a:solidFill>
                  <a:schemeClr val="bg1"/>
                </a:solidFill>
              </a:rPr>
              <a:t>readings</a:t>
            </a:r>
            <a:endParaRPr lang="da-DK" b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1EF40-7D31-4FC3-B4F6-6D91680BB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Eriksson, E., </a:t>
            </a:r>
            <a:r>
              <a:rPr lang="da-DK" dirty="0" err="1"/>
              <a:t>Baykal</a:t>
            </a:r>
            <a:r>
              <a:rPr lang="da-DK" dirty="0"/>
              <a:t>, G. E., Torgersson, O., &amp; Bjork, S. (2021). The </a:t>
            </a:r>
            <a:r>
              <a:rPr lang="da-DK" dirty="0" err="1"/>
              <a:t>CoCe</a:t>
            </a:r>
            <a:r>
              <a:rPr lang="da-DK" dirty="0"/>
              <a:t> Design Space: </a:t>
            </a:r>
            <a:r>
              <a:rPr lang="da-DK" dirty="0" err="1"/>
              <a:t>Exploring</a:t>
            </a:r>
            <a:r>
              <a:rPr lang="da-DK" dirty="0"/>
              <a:t> the Design Space for Co-</a:t>
            </a:r>
            <a:r>
              <a:rPr lang="da-DK" dirty="0" err="1"/>
              <a:t>Located</a:t>
            </a:r>
            <a:r>
              <a:rPr lang="da-DK" dirty="0"/>
              <a:t> </a:t>
            </a:r>
            <a:r>
              <a:rPr lang="da-DK" dirty="0" err="1"/>
              <a:t>Collaborative</a:t>
            </a:r>
            <a:r>
              <a:rPr lang="da-DK" dirty="0"/>
              <a:t> Games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Use</a:t>
            </a:r>
            <a:r>
              <a:rPr lang="da-DK" dirty="0"/>
              <a:t> </a:t>
            </a:r>
            <a:r>
              <a:rPr lang="da-DK" dirty="0" err="1"/>
              <a:t>Multi</a:t>
            </a:r>
            <a:r>
              <a:rPr lang="da-DK" dirty="0"/>
              <a:t>-Display </a:t>
            </a:r>
            <a:r>
              <a:rPr lang="da-DK" dirty="0" err="1"/>
              <a:t>Composition</a:t>
            </a:r>
            <a:r>
              <a:rPr lang="da-DK" dirty="0"/>
              <a:t>. In </a:t>
            </a:r>
            <a:r>
              <a:rPr lang="da-DK" dirty="0" err="1"/>
              <a:t>Designing</a:t>
            </a:r>
            <a:r>
              <a:rPr lang="da-DK" dirty="0"/>
              <a:t> Interactive Systems Conference 2021 (pp. 718–733): Association for Computing Machinery.</a:t>
            </a:r>
          </a:p>
        </p:txBody>
      </p:sp>
    </p:spTree>
    <p:extLst>
      <p:ext uri="{BB962C8B-B14F-4D97-AF65-F5344CB8AC3E}">
        <p14:creationId xmlns:p14="http://schemas.microsoft.com/office/powerpoint/2010/main" val="1083468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26F9-2B1F-4368-99D3-A50BFAD53E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8901"/>
          </a:solidFill>
        </p:spPr>
        <p:txBody>
          <a:bodyPr/>
          <a:lstStyle/>
          <a:p>
            <a:r>
              <a:rPr lang="sv-SE" b="1" dirty="0" err="1">
                <a:solidFill>
                  <a:schemeClr val="bg1"/>
                </a:solidFill>
              </a:rPr>
              <a:t>Exercise</a:t>
            </a:r>
            <a:endParaRPr lang="da-DK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1EF40-7D31-4FC3-B4F6-6D91680BB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Have a look at the </a:t>
            </a:r>
            <a:r>
              <a:rPr lang="da-DK" dirty="0" err="1"/>
              <a:t>CoCe</a:t>
            </a:r>
            <a:r>
              <a:rPr lang="da-DK" dirty="0"/>
              <a:t> design </a:t>
            </a:r>
            <a:r>
              <a:rPr lang="da-DK" dirty="0" err="1"/>
              <a:t>space</a:t>
            </a:r>
            <a:r>
              <a:rPr lang="da-DK" dirty="0"/>
              <a:t> and </a:t>
            </a:r>
            <a:r>
              <a:rPr lang="da-DK" dirty="0" err="1"/>
              <a:t>select</a:t>
            </a:r>
            <a:r>
              <a:rPr lang="da-DK" dirty="0"/>
              <a:t> at </a:t>
            </a:r>
            <a:r>
              <a:rPr lang="da-DK" dirty="0" err="1"/>
              <a:t>least</a:t>
            </a:r>
            <a:r>
              <a:rPr lang="da-DK" dirty="0"/>
              <a:t> </a:t>
            </a:r>
            <a:r>
              <a:rPr lang="da-DK" dirty="0" err="1"/>
              <a:t>one</a:t>
            </a:r>
            <a:r>
              <a:rPr lang="da-DK" dirty="0"/>
              <a:t> gameplay design pattern from </a:t>
            </a:r>
            <a:r>
              <a:rPr lang="da-DK" dirty="0" err="1"/>
              <a:t>each</a:t>
            </a:r>
            <a:r>
              <a:rPr lang="da-DK" dirty="0"/>
              <a:t> of the </a:t>
            </a:r>
            <a:r>
              <a:rPr lang="da-DK" dirty="0" err="1"/>
              <a:t>four</a:t>
            </a:r>
            <a:r>
              <a:rPr lang="da-DK" dirty="0"/>
              <a:t> </a:t>
            </a:r>
            <a:r>
              <a:rPr lang="da-DK" dirty="0" err="1"/>
              <a:t>perspectives</a:t>
            </a:r>
            <a:endParaRPr lang="da-DK" dirty="0"/>
          </a:p>
          <a:p>
            <a:pPr lvl="1"/>
            <a:r>
              <a:rPr lang="da-DK" dirty="0"/>
              <a:t>This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done </a:t>
            </a:r>
            <a:r>
              <a:rPr lang="da-DK" dirty="0" err="1"/>
              <a:t>randomly</a:t>
            </a:r>
            <a:r>
              <a:rPr lang="da-DK" dirty="0"/>
              <a:t> or by </a:t>
            </a:r>
            <a:r>
              <a:rPr lang="da-DK" dirty="0" err="1"/>
              <a:t>picking</a:t>
            </a:r>
            <a:r>
              <a:rPr lang="da-DK" dirty="0"/>
              <a:t> patterns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seem</a:t>
            </a:r>
            <a:r>
              <a:rPr lang="da-DK" dirty="0"/>
              <a:t> </a:t>
            </a:r>
            <a:r>
              <a:rPr lang="da-DK" dirty="0" err="1"/>
              <a:t>promising</a:t>
            </a:r>
            <a:endParaRPr lang="da-DK" dirty="0"/>
          </a:p>
          <a:p>
            <a:r>
              <a:rPr lang="da-DK" dirty="0"/>
              <a:t>Check the </a:t>
            </a:r>
            <a:r>
              <a:rPr lang="da-DK" dirty="0" err="1"/>
              <a:t>descriptions</a:t>
            </a:r>
            <a:r>
              <a:rPr lang="da-DK" dirty="0"/>
              <a:t> of the patterns at </a:t>
            </a:r>
            <a:br>
              <a:rPr lang="da-DK" dirty="0"/>
            </a:br>
            <a:r>
              <a:rPr lang="da-DK" dirty="0">
                <a:hlinkClick r:id="rId3"/>
              </a:rPr>
              <a:t>htt</a:t>
            </a:r>
            <a:r>
              <a:rPr lang="da-DK" dirty="0">
                <a:sym typeface="Wingdings" pitchFamily="2" charset="2"/>
                <a:hlinkClick r:id="rId3"/>
              </a:rPr>
              <a:t>p://</a:t>
            </a:r>
            <a:r>
              <a:rPr lang="da-DK" dirty="0">
                <a:hlinkClick r:id="rId3"/>
              </a:rPr>
              <a:t>gameplaydesignpatterns.org</a:t>
            </a:r>
            <a:endParaRPr lang="da-DK" dirty="0"/>
          </a:p>
          <a:p>
            <a:r>
              <a:rPr lang="da-DK" dirty="0" err="1"/>
              <a:t>Invent</a:t>
            </a:r>
            <a:r>
              <a:rPr lang="da-DK" dirty="0"/>
              <a:t> a </a:t>
            </a:r>
            <a:r>
              <a:rPr lang="da-DK" dirty="0" err="1"/>
              <a:t>concept</a:t>
            </a:r>
            <a:r>
              <a:rPr lang="da-DK" dirty="0"/>
              <a:t> for a </a:t>
            </a:r>
            <a:r>
              <a:rPr lang="da-DK" dirty="0" err="1"/>
              <a:t>co-located</a:t>
            </a:r>
            <a:r>
              <a:rPr lang="da-DK" dirty="0"/>
              <a:t> </a:t>
            </a:r>
            <a:r>
              <a:rPr lang="da-DK" dirty="0" err="1"/>
              <a:t>collaborative</a:t>
            </a:r>
            <a:r>
              <a:rPr lang="da-DK" dirty="0"/>
              <a:t> game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makes</a:t>
            </a:r>
            <a:r>
              <a:rPr lang="da-DK" dirty="0"/>
              <a:t> </a:t>
            </a:r>
            <a:r>
              <a:rPr lang="da-DK" dirty="0" err="1"/>
              <a:t>use</a:t>
            </a:r>
            <a:r>
              <a:rPr lang="da-DK" dirty="0"/>
              <a:t> of the </a:t>
            </a:r>
            <a:r>
              <a:rPr lang="da-DK" dirty="0" err="1"/>
              <a:t>select</a:t>
            </a:r>
            <a:r>
              <a:rPr lang="da-DK" dirty="0"/>
              <a:t> patterns</a:t>
            </a:r>
          </a:p>
          <a:p>
            <a:r>
              <a:rPr lang="da-DK" dirty="0"/>
              <a:t>Check the </a:t>
            </a:r>
            <a:r>
              <a:rPr lang="da-DK" dirty="0" err="1"/>
              <a:t>CoCe</a:t>
            </a:r>
            <a:r>
              <a:rPr lang="da-DK" dirty="0"/>
              <a:t> framework to </a:t>
            </a:r>
            <a:r>
              <a:rPr lang="da-DK" dirty="0" err="1"/>
              <a:t>see</a:t>
            </a:r>
            <a:r>
              <a:rPr lang="da-DK" dirty="0"/>
              <a:t> </a:t>
            </a:r>
            <a:r>
              <a:rPr lang="da-DK" dirty="0" err="1"/>
              <a:t>if</a:t>
            </a:r>
            <a:r>
              <a:rPr lang="da-DK" dirty="0"/>
              <a:t> </a:t>
            </a:r>
            <a:r>
              <a:rPr lang="da-DK" dirty="0" err="1"/>
              <a:t>there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any</a:t>
            </a:r>
            <a:r>
              <a:rPr lang="da-DK" dirty="0"/>
              <a:t> more patterns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relevant for </a:t>
            </a:r>
            <a:r>
              <a:rPr lang="da-DK" dirty="0" err="1"/>
              <a:t>your</a:t>
            </a:r>
            <a:r>
              <a:rPr lang="da-DK" dirty="0"/>
              <a:t> design and list </a:t>
            </a:r>
            <a:r>
              <a:rPr lang="da-DK" dirty="0" err="1"/>
              <a:t>these</a:t>
            </a: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5903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26F9-2B1F-4368-99D3-A50BFAD53EB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8901"/>
          </a:solidFill>
        </p:spPr>
        <p:txBody>
          <a:bodyPr/>
          <a:lstStyle/>
          <a:p>
            <a:r>
              <a:rPr lang="sv-SE" b="1" dirty="0" err="1">
                <a:solidFill>
                  <a:schemeClr val="bg1"/>
                </a:solidFill>
              </a:rPr>
              <a:t>Delivarable</a:t>
            </a:r>
            <a:endParaRPr lang="da-DK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1EF40-7D31-4FC3-B4F6-6D91680BB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Prepare a few slides where you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List the selected properties and values for your concept</a:t>
            </a:r>
          </a:p>
          <a:p>
            <a:r>
              <a:rPr lang="en-GB" dirty="0"/>
              <a:t>Give a brief presentation of your concept. Using one or more sketches can be a good idea.</a:t>
            </a:r>
          </a:p>
          <a:p>
            <a:r>
              <a:rPr lang="en-GB" dirty="0"/>
              <a:t>Describe how the selected gameplay design patterns affected your design concept</a:t>
            </a:r>
          </a:p>
          <a:p>
            <a:endParaRPr lang="en-GB" dirty="0"/>
          </a:p>
          <a:p>
            <a:r>
              <a:rPr lang="en-GB" dirty="0"/>
              <a:t>Good luck!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754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574E0-517B-4B2C-BDCC-C0AC5FFB59F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8901"/>
          </a:solidFill>
        </p:spPr>
        <p:txBody>
          <a:bodyPr/>
          <a:lstStyle/>
          <a:p>
            <a:r>
              <a:rPr lang="sv-SE" b="1" dirty="0">
                <a:solidFill>
                  <a:schemeClr val="bg1"/>
                </a:solidFill>
              </a:rPr>
              <a:t>Designing for Co-</a:t>
            </a:r>
            <a:r>
              <a:rPr lang="sv-SE" b="1" dirty="0" err="1">
                <a:solidFill>
                  <a:schemeClr val="bg1"/>
                </a:solidFill>
              </a:rPr>
              <a:t>located</a:t>
            </a:r>
            <a:r>
              <a:rPr lang="sv-SE" b="1" dirty="0">
                <a:solidFill>
                  <a:schemeClr val="bg1"/>
                </a:solidFill>
              </a:rPr>
              <a:t> </a:t>
            </a:r>
            <a:r>
              <a:rPr lang="sv-SE" b="1" dirty="0" err="1">
                <a:solidFill>
                  <a:schemeClr val="bg1"/>
                </a:solidFill>
              </a:rPr>
              <a:t>Collaborative</a:t>
            </a:r>
            <a:r>
              <a:rPr lang="sv-SE" b="1" dirty="0">
                <a:solidFill>
                  <a:schemeClr val="bg1"/>
                </a:solidFill>
              </a:rPr>
              <a:t> Games</a:t>
            </a:r>
            <a:endParaRPr lang="da-DK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46E40-53A8-4952-8688-FD316F01D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67251"/>
          </a:xfrm>
        </p:spPr>
        <p:txBody>
          <a:bodyPr>
            <a:normAutofit/>
          </a:bodyPr>
          <a:lstStyle/>
          <a:p>
            <a:r>
              <a:rPr lang="en-GB" dirty="0"/>
              <a:t>Presented the </a:t>
            </a:r>
            <a:br>
              <a:rPr lang="en-GB" dirty="0"/>
            </a:br>
            <a:r>
              <a:rPr lang="en-GB" dirty="0"/>
              <a:t>concept collaborative game</a:t>
            </a:r>
          </a:p>
          <a:p>
            <a:r>
              <a:rPr lang="en-GB" dirty="0"/>
              <a:t>Presented the concept </a:t>
            </a:r>
            <a:br>
              <a:rPr lang="en-GB" dirty="0"/>
            </a:br>
            <a:r>
              <a:rPr lang="en-GB" dirty="0"/>
              <a:t>gameplay design pattern</a:t>
            </a:r>
          </a:p>
          <a:p>
            <a:endParaRPr lang="en-GB" dirty="0"/>
          </a:p>
          <a:p>
            <a:r>
              <a:rPr lang="en-GB" dirty="0"/>
              <a:t>Look at how patterns can be</a:t>
            </a:r>
            <a:br>
              <a:rPr lang="en-GB" dirty="0"/>
            </a:br>
            <a:r>
              <a:rPr lang="en-GB" dirty="0"/>
              <a:t>used to form a design space</a:t>
            </a:r>
            <a:br>
              <a:rPr lang="en-GB" dirty="0"/>
            </a:br>
            <a:r>
              <a:rPr lang="en-GB" dirty="0"/>
              <a:t>for collaborative games</a:t>
            </a:r>
          </a:p>
          <a:p>
            <a:endParaRPr lang="en-GB" dirty="0"/>
          </a:p>
          <a:p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endParaRPr lang="da-DK" dirty="0"/>
          </a:p>
        </p:txBody>
      </p:sp>
      <p:pic>
        <p:nvPicPr>
          <p:cNvPr id="5" name="Google Shape;54;p13">
            <a:extLst>
              <a:ext uri="{FF2B5EF4-FFF2-40B4-BE49-F238E27FC236}">
                <a16:creationId xmlns:a16="http://schemas.microsoft.com/office/drawing/2014/main" id="{003F165D-0972-9CB8-2F7B-1CDA4BA18B94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/>
          <a:srcRect b="847"/>
          <a:stretch/>
        </p:blipFill>
        <p:spPr>
          <a:xfrm>
            <a:off x="5817799" y="1874407"/>
            <a:ext cx="5536001" cy="45696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0237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120;p25">
            <a:extLst>
              <a:ext uri="{FF2B5EF4-FFF2-40B4-BE49-F238E27FC236}">
                <a16:creationId xmlns:a16="http://schemas.microsoft.com/office/drawing/2014/main" id="{B56A0818-9827-3438-3ACA-21459CB890FF}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733032" y="1864978"/>
            <a:ext cx="5458968" cy="4844834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9574E0-517B-4B2C-BDCC-C0AC5FFB59F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8901"/>
          </a:solidFill>
        </p:spPr>
        <p:txBody>
          <a:bodyPr/>
          <a:lstStyle/>
          <a:p>
            <a:r>
              <a:rPr lang="sv-SE" b="1" dirty="0">
                <a:solidFill>
                  <a:schemeClr val="bg1"/>
                </a:solidFill>
              </a:rPr>
              <a:t>The </a:t>
            </a:r>
            <a:r>
              <a:rPr lang="sv-SE" b="1" dirty="0" err="1">
                <a:solidFill>
                  <a:schemeClr val="bg1"/>
                </a:solidFill>
              </a:rPr>
              <a:t>CoCe</a:t>
            </a:r>
            <a:r>
              <a:rPr lang="sv-SE" b="1" dirty="0">
                <a:solidFill>
                  <a:schemeClr val="bg1"/>
                </a:solidFill>
              </a:rPr>
              <a:t> Design Space</a:t>
            </a:r>
            <a:endParaRPr lang="da-DK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46E40-53A8-4952-8688-FD316F01D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67251"/>
          </a:xfrm>
        </p:spPr>
        <p:txBody>
          <a:bodyPr>
            <a:normAutofit/>
          </a:bodyPr>
          <a:lstStyle/>
          <a:p>
            <a:r>
              <a:rPr lang="en-GB" dirty="0"/>
              <a:t>Four perspectives of collaborative games</a:t>
            </a:r>
            <a:br>
              <a:rPr lang="en-GB" dirty="0"/>
            </a:br>
            <a:r>
              <a:rPr lang="en-GB" dirty="0"/>
              <a:t>where each perspective has several</a:t>
            </a:r>
            <a:br>
              <a:rPr lang="en-GB" dirty="0"/>
            </a:br>
            <a:r>
              <a:rPr lang="en-GB" dirty="0"/>
              <a:t>dimensions</a:t>
            </a:r>
          </a:p>
          <a:p>
            <a:r>
              <a:rPr lang="en-GB" dirty="0"/>
              <a:t>A design space spanned by gameplay </a:t>
            </a:r>
            <a:br>
              <a:rPr lang="en-GB" dirty="0"/>
            </a:br>
            <a:r>
              <a:rPr lang="en-GB" dirty="0"/>
              <a:t>design patterns</a:t>
            </a:r>
          </a:p>
          <a:p>
            <a:endParaRPr lang="en-GB" dirty="0"/>
          </a:p>
          <a:p>
            <a:r>
              <a:rPr lang="en-GB" dirty="0"/>
              <a:t>A tool for analysis and design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21241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5CF5F223-6694-924F-9D1C-354DD2723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CoCe</a:t>
            </a:r>
            <a:r>
              <a:rPr lang="sv-SE" dirty="0"/>
              <a:t> </a:t>
            </a:r>
            <a:r>
              <a:rPr lang="sv-SE"/>
              <a:t>Design Space Overview</a:t>
            </a:r>
            <a:endParaRPr lang="sv-SE" dirty="0"/>
          </a:p>
        </p:txBody>
      </p:sp>
      <p:graphicFrame>
        <p:nvGraphicFramePr>
          <p:cNvPr id="5" name="Google Shape;126;p26">
            <a:extLst>
              <a:ext uri="{FF2B5EF4-FFF2-40B4-BE49-F238E27FC236}">
                <a16:creationId xmlns:a16="http://schemas.microsoft.com/office/drawing/2014/main" id="{9EA27FE1-6A83-3844-A78C-BADB3791FE03}"/>
              </a:ext>
            </a:extLst>
          </p:cNvPr>
          <p:cNvGraphicFramePr/>
          <p:nvPr/>
        </p:nvGraphicFramePr>
        <p:xfrm>
          <a:off x="2288000" y="1357000"/>
          <a:ext cx="7239000" cy="54249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6360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" sz="1100" b="1" dirty="0"/>
                        <a:t>GAME SPACE</a:t>
                      </a:r>
                      <a:endParaRPr sz="1100" b="1" dirty="0"/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913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" sz="800" b="1"/>
                        <a:t>Set-up</a:t>
                      </a:r>
                      <a:endParaRPr sz="800" b="1"/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" sz="800" b="1"/>
                        <a:t>Mechanics</a:t>
                      </a:r>
                      <a:endParaRPr sz="800" b="1"/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6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" sz="800"/>
                        <a:t>MULTI-PLAYER GAMES</a:t>
                      </a:r>
                      <a:endParaRPr sz="8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" sz="800"/>
                        <a:t>SPLIT SCREEN VIEWS</a:t>
                      </a:r>
                      <a:endParaRPr sz="800"/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" sz="800"/>
                        <a:t>SYMMETRIC GAMEPLAY</a:t>
                      </a:r>
                      <a:endParaRPr sz="8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" sz="800"/>
                        <a:t>ASSYMETRIC GAMEPLAY</a:t>
                      </a:r>
                      <a:endParaRPr sz="800"/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360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" sz="1100" b="1"/>
                        <a:t>SOCIAL INTERACTION</a:t>
                      </a:r>
                      <a:endParaRPr sz="1100" b="1"/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913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2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" sz="800" b="1" dirty="0"/>
                        <a:t>Roles &amp; Skills</a:t>
                      </a:r>
                      <a:endParaRPr sz="800" b="1" dirty="0"/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" sz="800" b="1"/>
                        <a:t>Actions</a:t>
                      </a:r>
                      <a:endParaRPr sz="800" b="1"/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" sz="800" b="1">
                          <a:solidFill>
                            <a:schemeClr val="dk1"/>
                          </a:solidFill>
                        </a:rPr>
                        <a:t>Goals &amp; Planning</a:t>
                      </a:r>
                      <a:endParaRPr sz="800"/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4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" sz="800"/>
                        <a:t>TEAMS</a:t>
                      </a:r>
                      <a:endParaRPr sz="8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" sz="800"/>
                        <a:t>SOCIAL SKILLS</a:t>
                      </a:r>
                      <a:endParaRPr sz="8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" sz="800"/>
                        <a:t>AVATARS</a:t>
                      </a:r>
                      <a:br>
                        <a:rPr lang="sv" sz="800"/>
                      </a:br>
                      <a:r>
                        <a:rPr lang="sv" sz="800"/>
                        <a:t>ABILITIES</a:t>
                      </a:r>
                      <a:endParaRPr sz="800"/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" sz="800"/>
                        <a:t>COLLABORATIVE ACTIONS</a:t>
                      </a:r>
                      <a:endParaRPr sz="8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" sz="800"/>
                        <a:t>SYMBIOTIC PLAYER RELATIONS</a:t>
                      </a:r>
                      <a:endParaRPr sz="8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" sz="800"/>
                        <a:t>ALTRUISTIC ACTIONS</a:t>
                      </a:r>
                      <a:endParaRPr sz="800"/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" sz="800"/>
                        <a:t>MUTUAL GOALS</a:t>
                      </a:r>
                      <a:endParaRPr sz="8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" sz="800"/>
                        <a:t>ASYMMETRIC GOALS</a:t>
                      </a:r>
                      <a:endParaRPr sz="8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" sz="800"/>
                        <a:t>TACTICAL PLANNING</a:t>
                      </a:r>
                      <a:endParaRPr sz="8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" sz="800"/>
                        <a:t>STIMULATED PLANNING</a:t>
                      </a:r>
                      <a:endParaRPr sz="800"/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360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" sz="1100" b="1"/>
                        <a:t>GAME COMPONENTS</a:t>
                      </a:r>
                      <a:endParaRPr sz="1100" b="1"/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913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2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" sz="800" b="1" dirty="0"/>
                        <a:t>Roles &amp; Skills</a:t>
                      </a:r>
                      <a:endParaRPr sz="800" b="1" dirty="0"/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" sz="800" b="1">
                          <a:solidFill>
                            <a:schemeClr val="dk1"/>
                          </a:solidFill>
                        </a:rPr>
                        <a:t>Actions</a:t>
                      </a:r>
                      <a:endParaRPr sz="800"/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" sz="800" b="1">
                          <a:solidFill>
                            <a:schemeClr val="dk1"/>
                          </a:solidFill>
                        </a:rPr>
                        <a:t>Goals &amp; Planning</a:t>
                      </a:r>
                      <a:endParaRPr sz="800"/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95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" sz="800"/>
                        <a:t>NEW ABILITIES</a:t>
                      </a:r>
                      <a:endParaRPr sz="8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" sz="800"/>
                        <a:t>HANDLES</a:t>
                      </a:r>
                      <a:endParaRPr sz="8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" sz="800"/>
                        <a:t>COMPETENCE AREAS</a:t>
                      </a:r>
                      <a:endParaRPr sz="800"/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" sz="800"/>
                        <a:t>GAME ITEMS</a:t>
                      </a:r>
                      <a:endParaRPr sz="8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" sz="800"/>
                        <a:t>FOCUS LOCI</a:t>
                      </a:r>
                      <a:endParaRPr sz="8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" sz="800"/>
                        <a:t>MOVEMENT</a:t>
                      </a:r>
                      <a:endParaRPr sz="800"/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" sz="800"/>
                        <a:t>LEVELS</a:t>
                      </a:r>
                      <a:endParaRPr sz="8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" sz="800"/>
                        <a:t>RESOURCES</a:t>
                      </a:r>
                      <a:endParaRPr sz="8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" sz="800"/>
                        <a:t>SHARED REWARDS</a:t>
                      </a:r>
                      <a:endParaRPr sz="800"/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6360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" sz="1100" b="1"/>
                        <a:t>AESTHETICS</a:t>
                      </a:r>
                      <a:endParaRPr sz="1100" b="1"/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913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2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" sz="800" b="1"/>
                        <a:t>Game space</a:t>
                      </a:r>
                      <a:endParaRPr sz="800" b="1"/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" sz="800" b="1"/>
                        <a:t>Social Interaction</a:t>
                      </a:r>
                      <a:endParaRPr sz="800" b="1"/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" sz="800" b="1"/>
                        <a:t>Game Components</a:t>
                      </a:r>
                      <a:endParaRPr sz="800" b="1"/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876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" sz="800" dirty="0"/>
                        <a:t>TENSION</a:t>
                      </a:r>
                      <a:endParaRPr sz="8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" sz="800" dirty="0"/>
                        <a:t>COMPLEX GAMEPLAY</a:t>
                      </a:r>
                      <a:endParaRPr sz="800" dirty="0"/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" sz="800"/>
                        <a:t>COMPLMENTARITY</a:t>
                      </a:r>
                      <a:endParaRPr sz="8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" sz="800"/>
                        <a:t>REFLECTIVE COMMUNICATION</a:t>
                      </a:r>
                      <a:endParaRPr sz="800"/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" sz="800" dirty="0"/>
                        <a:t>GAMEPLAY MASTERY</a:t>
                      </a:r>
                      <a:endParaRPr sz="800" dirty="0"/>
                    </a:p>
                  </a:txBody>
                  <a:tcPr marL="121900" marR="121900" marT="121900" marB="1219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Google Shape;127;p26">
            <a:extLst>
              <a:ext uri="{FF2B5EF4-FFF2-40B4-BE49-F238E27FC236}">
                <a16:creationId xmlns:a16="http://schemas.microsoft.com/office/drawing/2014/main" id="{29204874-324B-4E41-B2D6-E3FD29AB85C8}"/>
              </a:ext>
            </a:extLst>
          </p:cNvPr>
          <p:cNvSpPr txBox="1"/>
          <p:nvPr/>
        </p:nvSpPr>
        <p:spPr>
          <a:xfrm>
            <a:off x="112600" y="2534767"/>
            <a:ext cx="1996000" cy="1600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r"/>
            <a:r>
              <a:rPr lang="sv" sz="1467" dirty="0">
                <a:solidFill>
                  <a:srgbClr val="FF0000"/>
                </a:solidFill>
              </a:rPr>
              <a:t>Perspective</a:t>
            </a:r>
            <a:endParaRPr sz="1467" dirty="0">
              <a:solidFill>
                <a:srgbClr val="FF0000"/>
              </a:solidFill>
            </a:endParaRPr>
          </a:p>
          <a:p>
            <a:pPr algn="r"/>
            <a:endParaRPr sz="1467" dirty="0">
              <a:solidFill>
                <a:srgbClr val="FF0000"/>
              </a:solidFill>
            </a:endParaRPr>
          </a:p>
          <a:p>
            <a:pPr algn="r"/>
            <a:r>
              <a:rPr lang="sv" sz="1467" dirty="0">
                <a:solidFill>
                  <a:srgbClr val="FF0000"/>
                </a:solidFill>
              </a:rPr>
              <a:t>Dimensions</a:t>
            </a:r>
            <a:endParaRPr sz="1467" dirty="0">
              <a:solidFill>
                <a:srgbClr val="FF0000"/>
              </a:solidFill>
            </a:endParaRPr>
          </a:p>
          <a:p>
            <a:pPr algn="r"/>
            <a:endParaRPr sz="1467" dirty="0">
              <a:solidFill>
                <a:srgbClr val="FF0000"/>
              </a:solidFill>
            </a:endParaRPr>
          </a:p>
          <a:p>
            <a:pPr algn="r"/>
            <a:r>
              <a:rPr lang="sv" sz="1467" dirty="0">
                <a:solidFill>
                  <a:srgbClr val="FF0000"/>
                </a:solidFill>
              </a:rPr>
              <a:t>Gameplay design Patterns (examples)</a:t>
            </a:r>
            <a:endParaRPr sz="1467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968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7B7B3E3-1516-6346-A6FF-0BCF0BBE91A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8901"/>
          </a:solidFill>
        </p:spPr>
        <p:txBody>
          <a:bodyPr/>
          <a:lstStyle/>
          <a:p>
            <a:r>
              <a:rPr lang="sv-SE" b="1" dirty="0">
                <a:solidFill>
                  <a:schemeClr val="bg1"/>
                </a:solidFill>
              </a:rPr>
              <a:t>The Game Components </a:t>
            </a:r>
            <a:r>
              <a:rPr lang="sv-SE" b="1" dirty="0" err="1">
                <a:solidFill>
                  <a:schemeClr val="bg1"/>
                </a:solidFill>
              </a:rPr>
              <a:t>Perspective</a:t>
            </a:r>
            <a:endParaRPr lang="sv-SE" b="1" dirty="0">
              <a:solidFill>
                <a:schemeClr val="bg1"/>
              </a:solidFill>
            </a:endParaRP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9F6A9C1D-F187-8A41-BD86-AE9686006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3 dimensions</a:t>
            </a:r>
          </a:p>
          <a:p>
            <a:pPr lvl="1"/>
            <a:r>
              <a:rPr lang="sv-SE" dirty="0" err="1"/>
              <a:t>Roles</a:t>
            </a:r>
            <a:r>
              <a:rPr lang="sv-SE" dirty="0"/>
              <a:t> &amp; </a:t>
            </a:r>
            <a:r>
              <a:rPr lang="sv-SE" dirty="0" err="1"/>
              <a:t>Skills</a:t>
            </a:r>
            <a:endParaRPr lang="sv-SE" dirty="0"/>
          </a:p>
          <a:p>
            <a:pPr lvl="1"/>
            <a:r>
              <a:rPr lang="sv-SE" dirty="0"/>
              <a:t>Actions</a:t>
            </a:r>
          </a:p>
          <a:p>
            <a:pPr lvl="1"/>
            <a:r>
              <a:rPr lang="sv-SE" dirty="0" err="1"/>
              <a:t>Goals</a:t>
            </a:r>
            <a:r>
              <a:rPr lang="sv-SE" dirty="0"/>
              <a:t> &amp; Planning</a:t>
            </a:r>
          </a:p>
          <a:p>
            <a:pPr lvl="1"/>
            <a:endParaRPr lang="sv-SE" dirty="0"/>
          </a:p>
          <a:p>
            <a:r>
              <a:rPr lang="sv-SE" dirty="0"/>
              <a:t>28 </a:t>
            </a:r>
            <a:r>
              <a:rPr lang="sv-SE" dirty="0" err="1"/>
              <a:t>patterns</a:t>
            </a:r>
            <a:endParaRPr lang="sv-SE" dirty="0"/>
          </a:p>
          <a:p>
            <a:pPr lvl="1"/>
            <a:endParaRPr lang="sv-SE" dirty="0"/>
          </a:p>
          <a:p>
            <a:pPr lvl="1"/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22C821E-3A39-AD4D-AC17-3176719D9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726" y="1825625"/>
            <a:ext cx="8075680" cy="421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464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D461C4B3DE2E749A4E3D3B7040AAF21" ma:contentTypeVersion="16" ma:contentTypeDescription="Skapa ett nytt dokument." ma:contentTypeScope="" ma:versionID="d01b234734a8421b68037da1ffa870d7">
  <xsd:schema xmlns:xsd="http://www.w3.org/2001/XMLSchema" xmlns:xs="http://www.w3.org/2001/XMLSchema" xmlns:p="http://schemas.microsoft.com/office/2006/metadata/properties" xmlns:ns2="c1828bc7-3938-4143-b03d-ef1abb4e5897" xmlns:ns3="efa87cf6-d4c5-41ed-a5d8-bce68cd0959f" targetNamespace="http://schemas.microsoft.com/office/2006/metadata/properties" ma:root="true" ma:fieldsID="a6bf9df15207e94c6e544d9f25bfe3fb" ns2:_="" ns3:_="">
    <xsd:import namespace="c1828bc7-3938-4143-b03d-ef1abb4e5897"/>
    <xsd:import namespace="efa87cf6-d4c5-41ed-a5d8-bce68cd095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28bc7-3938-4143-b03d-ef1abb4e58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Bildmarkeringar" ma:readOnly="false" ma:fieldId="{5cf76f15-5ced-4ddc-b409-7134ff3c332f}" ma:taxonomyMulti="true" ma:sspId="c5eaf389-1862-4172-ae78-bb724b123c1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a87cf6-d4c5-41ed-a5d8-bce68cd0959f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4f5ee58b-52cf-476e-b9e1-1e4c05a4d8b1}" ma:internalName="TaxCatchAll" ma:showField="CatchAllData" ma:web="efa87cf6-d4c5-41ed-a5d8-bce68cd095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fa87cf6-d4c5-41ed-a5d8-bce68cd0959f" xsi:nil="true"/>
    <lcf76f155ced4ddcb4097134ff3c332f xmlns="c1828bc7-3938-4143-b03d-ef1abb4e589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0FDAFF1-8CD7-471E-AABB-CFD3AC52FF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F321E8-DC05-4827-B434-838C677FA9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828bc7-3938-4143-b03d-ef1abb4e5897"/>
    <ds:schemaRef ds:uri="efa87cf6-d4c5-41ed-a5d8-bce68cd095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12DC2AA-8A84-468F-8E6A-1F91E9D17242}">
  <ds:schemaRefs>
    <ds:schemaRef ds:uri="http://schemas.microsoft.com/office/2006/metadata/properties"/>
    <ds:schemaRef ds:uri="http://schemas.microsoft.com/office/infopath/2007/PartnerControls"/>
    <ds:schemaRef ds:uri="efa87cf6-d4c5-41ed-a5d8-bce68cd0959f"/>
    <ds:schemaRef ds:uri="c1828bc7-3938-4143-b03d-ef1abb4e589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23764</TotalTime>
  <Words>1014</Words>
  <Application>Microsoft Macintosh PowerPoint</Application>
  <PresentationFormat>Bredbild</PresentationFormat>
  <Paragraphs>161</Paragraphs>
  <Slides>12</Slides>
  <Notes>10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LinLibertineT</vt:lpstr>
      <vt:lpstr>Segoe UI</vt:lpstr>
      <vt:lpstr>Office-tema</vt:lpstr>
      <vt:lpstr>Working with CoCe Designing for Collaborative Games</vt:lpstr>
      <vt:lpstr>Summary &amp; Learning goals</vt:lpstr>
      <vt:lpstr>Recommended readings</vt:lpstr>
      <vt:lpstr>Exercise</vt:lpstr>
      <vt:lpstr>Delivarable</vt:lpstr>
      <vt:lpstr>Designing for Co-located Collaborative Games</vt:lpstr>
      <vt:lpstr>The CoCe Design Space</vt:lpstr>
      <vt:lpstr>CoCe Design Space Overview</vt:lpstr>
      <vt:lpstr>The Game Components Perspective</vt:lpstr>
      <vt:lpstr>The Social Interaction Perspective</vt:lpstr>
      <vt:lpstr>References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for Co-Located Interaction</dc:title>
  <dc:creator>Olof Torgersson</dc:creator>
  <cp:lastModifiedBy>Olof Torgersson</cp:lastModifiedBy>
  <cp:revision>262</cp:revision>
  <cp:lastPrinted>2022-02-24T07:51:17Z</cp:lastPrinted>
  <dcterms:created xsi:type="dcterms:W3CDTF">2022-01-31T11:08:02Z</dcterms:created>
  <dcterms:modified xsi:type="dcterms:W3CDTF">2023-06-19T20:12:46Z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0x010100CD461C4B3DE2E749A4E3D3B7040AAF21</vt:lpwstr>
  </property>
  <property fmtid="{D5CDD505-2E9C-101B-9397-08002B2CF9AE}" pid="3" name="MediaServiceImageTags">
    <vt:lpwstr/>
  </property>
</Properties>
</file>