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340" r:id="rId6"/>
    <p:sldId id="676" r:id="rId7"/>
    <p:sldId id="672" r:id="rId8"/>
    <p:sldId id="678" r:id="rId9"/>
    <p:sldId id="698" r:id="rId10"/>
    <p:sldId id="699" r:id="rId11"/>
    <p:sldId id="459" r:id="rId12"/>
    <p:sldId id="616" r:id="rId13"/>
    <p:sldId id="617" r:id="rId14"/>
    <p:sldId id="700" r:id="rId15"/>
    <p:sldId id="618" r:id="rId16"/>
    <p:sldId id="695" r:id="rId17"/>
    <p:sldId id="696" r:id="rId18"/>
    <p:sldId id="716" r:id="rId19"/>
    <p:sldId id="471" r:id="rId20"/>
    <p:sldId id="624" r:id="rId21"/>
    <p:sldId id="701" r:id="rId22"/>
    <p:sldId id="702" r:id="rId23"/>
    <p:sldId id="703" r:id="rId24"/>
    <p:sldId id="704" r:id="rId25"/>
    <p:sldId id="706" r:id="rId26"/>
    <p:sldId id="707" r:id="rId27"/>
    <p:sldId id="621" r:id="rId28"/>
    <p:sldId id="708" r:id="rId29"/>
    <p:sldId id="709" r:id="rId30"/>
    <p:sldId id="710" r:id="rId31"/>
    <p:sldId id="711" r:id="rId32"/>
    <p:sldId id="712" r:id="rId33"/>
    <p:sldId id="622" r:id="rId34"/>
    <p:sldId id="620" r:id="rId35"/>
    <p:sldId id="713" r:id="rId36"/>
    <p:sldId id="714" r:id="rId37"/>
    <p:sldId id="697" r:id="rId38"/>
    <p:sldId id="717" r:id="rId39"/>
    <p:sldId id="719" r:id="rId40"/>
    <p:sldId id="718" r:id="rId41"/>
    <p:sldId id="661" r:id="rId42"/>
    <p:sldId id="260" r:id="rId43"/>
    <p:sldId id="989" r:id="rId4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00"/>
    <a:srgbClr val="0563C1"/>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C2F74D-DE13-9F42-B9A9-DB72C2367C25}" v="1" dt="2023-06-19T11:12:36.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3401" autoAdjust="0"/>
  </p:normalViewPr>
  <p:slideViewPr>
    <p:cSldViewPr snapToGrid="0">
      <p:cViewPr varScale="1">
        <p:scale>
          <a:sx n="92" d="100"/>
          <a:sy n="92" d="100"/>
        </p:scale>
        <p:origin x="15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ijten - Dodoiu, Peter" userId="S::p.a.m.ruijten_tue.nl#ext#@chalmers.onmicrosoft.com::baf884b6-a6ca-489b-957a-fab1179f232d" providerId="AD" clId="Web-{8F7D91B7-9022-4ACA-94C3-59444A2FE309}"/>
    <pc:docChg chg="delSld modSld">
      <pc:chgData name="Ruijten - Dodoiu, Peter" userId="S::p.a.m.ruijten_tue.nl#ext#@chalmers.onmicrosoft.com::baf884b6-a6ca-489b-957a-fab1179f232d" providerId="AD" clId="Web-{8F7D91B7-9022-4ACA-94C3-59444A2FE309}" dt="2023-03-30T14:28:47.291" v="81" actId="20577"/>
      <pc:docMkLst>
        <pc:docMk/>
      </pc:docMkLst>
      <pc:sldChg chg="modSp">
        <pc:chgData name="Ruijten - Dodoiu, Peter" userId="S::p.a.m.ruijten_tue.nl#ext#@chalmers.onmicrosoft.com::baf884b6-a6ca-489b-957a-fab1179f232d" providerId="AD" clId="Web-{8F7D91B7-9022-4ACA-94C3-59444A2FE309}" dt="2023-03-30T14:24:46.645" v="15" actId="20577"/>
        <pc:sldMkLst>
          <pc:docMk/>
          <pc:sldMk cId="4247462187" sldId="256"/>
        </pc:sldMkLst>
        <pc:spChg chg="mod">
          <ac:chgData name="Ruijten - Dodoiu, Peter" userId="S::p.a.m.ruijten_tue.nl#ext#@chalmers.onmicrosoft.com::baf884b6-a6ca-489b-957a-fab1179f232d" providerId="AD" clId="Web-{8F7D91B7-9022-4ACA-94C3-59444A2FE309}" dt="2023-03-30T14:24:46.645" v="15" actId="20577"/>
          <ac:spMkLst>
            <pc:docMk/>
            <pc:sldMk cId="4247462187" sldId="256"/>
            <ac:spMk id="2" creationId="{00000000-0000-0000-0000-000000000000}"/>
          </ac:spMkLst>
        </pc:spChg>
      </pc:sldChg>
      <pc:sldChg chg="del">
        <pc:chgData name="Ruijten - Dodoiu, Peter" userId="S::p.a.m.ruijten_tue.nl#ext#@chalmers.onmicrosoft.com::baf884b6-a6ca-489b-957a-fab1179f232d" providerId="AD" clId="Web-{8F7D91B7-9022-4ACA-94C3-59444A2FE309}" dt="2023-03-30T14:28:29.994" v="72"/>
        <pc:sldMkLst>
          <pc:docMk/>
          <pc:sldMk cId="3466584105" sldId="599"/>
        </pc:sldMkLst>
      </pc:sldChg>
      <pc:sldChg chg="modSp">
        <pc:chgData name="Ruijten - Dodoiu, Peter" userId="S::p.a.m.ruijten_tue.nl#ext#@chalmers.onmicrosoft.com::baf884b6-a6ca-489b-957a-fab1179f232d" providerId="AD" clId="Web-{8F7D91B7-9022-4ACA-94C3-59444A2FE309}" dt="2023-03-30T14:28:47.291" v="81" actId="20577"/>
        <pc:sldMkLst>
          <pc:docMk/>
          <pc:sldMk cId="3374573861" sldId="661"/>
        </pc:sldMkLst>
        <pc:spChg chg="mod">
          <ac:chgData name="Ruijten - Dodoiu, Peter" userId="S::p.a.m.ruijten_tue.nl#ext#@chalmers.onmicrosoft.com::baf884b6-a6ca-489b-957a-fab1179f232d" providerId="AD" clId="Web-{8F7D91B7-9022-4ACA-94C3-59444A2FE309}" dt="2023-03-30T14:28:47.291" v="81" actId="20577"/>
          <ac:spMkLst>
            <pc:docMk/>
            <pc:sldMk cId="3374573861" sldId="661"/>
            <ac:spMk id="4" creationId="{5986D8ED-088C-475E-A378-C648507797AA}"/>
          </ac:spMkLst>
        </pc:spChg>
      </pc:sldChg>
      <pc:sldChg chg="del">
        <pc:chgData name="Ruijten - Dodoiu, Peter" userId="S::p.a.m.ruijten_tue.nl#ext#@chalmers.onmicrosoft.com::baf884b6-a6ca-489b-957a-fab1179f232d" providerId="AD" clId="Web-{8F7D91B7-9022-4ACA-94C3-59444A2FE309}" dt="2023-03-30T14:28:29.994" v="71"/>
        <pc:sldMkLst>
          <pc:docMk/>
          <pc:sldMk cId="4257369397" sldId="688"/>
        </pc:sldMkLst>
      </pc:sldChg>
      <pc:sldChg chg="del">
        <pc:chgData name="Ruijten - Dodoiu, Peter" userId="S::p.a.m.ruijten_tue.nl#ext#@chalmers.onmicrosoft.com::baf884b6-a6ca-489b-957a-fab1179f232d" providerId="AD" clId="Web-{8F7D91B7-9022-4ACA-94C3-59444A2FE309}" dt="2023-03-30T14:28:29.994" v="66"/>
        <pc:sldMkLst>
          <pc:docMk/>
          <pc:sldMk cId="4275733821" sldId="689"/>
        </pc:sldMkLst>
      </pc:sldChg>
      <pc:sldChg chg="del">
        <pc:chgData name="Ruijten - Dodoiu, Peter" userId="S::p.a.m.ruijten_tue.nl#ext#@chalmers.onmicrosoft.com::baf884b6-a6ca-489b-957a-fab1179f232d" providerId="AD" clId="Web-{8F7D91B7-9022-4ACA-94C3-59444A2FE309}" dt="2023-03-30T14:28:29.994" v="65"/>
        <pc:sldMkLst>
          <pc:docMk/>
          <pc:sldMk cId="3917799289" sldId="690"/>
        </pc:sldMkLst>
      </pc:sldChg>
      <pc:sldChg chg="del">
        <pc:chgData name="Ruijten - Dodoiu, Peter" userId="S::p.a.m.ruijten_tue.nl#ext#@chalmers.onmicrosoft.com::baf884b6-a6ca-489b-957a-fab1179f232d" providerId="AD" clId="Web-{8F7D91B7-9022-4ACA-94C3-59444A2FE309}" dt="2023-03-30T14:28:29.994" v="67"/>
        <pc:sldMkLst>
          <pc:docMk/>
          <pc:sldMk cId="480144328" sldId="691"/>
        </pc:sldMkLst>
      </pc:sldChg>
      <pc:sldChg chg="del">
        <pc:chgData name="Ruijten - Dodoiu, Peter" userId="S::p.a.m.ruijten_tue.nl#ext#@chalmers.onmicrosoft.com::baf884b6-a6ca-489b-957a-fab1179f232d" providerId="AD" clId="Web-{8F7D91B7-9022-4ACA-94C3-59444A2FE309}" dt="2023-03-30T14:28:29.994" v="68"/>
        <pc:sldMkLst>
          <pc:docMk/>
          <pc:sldMk cId="45233077" sldId="692"/>
        </pc:sldMkLst>
      </pc:sldChg>
      <pc:sldChg chg="del">
        <pc:chgData name="Ruijten - Dodoiu, Peter" userId="S::p.a.m.ruijten_tue.nl#ext#@chalmers.onmicrosoft.com::baf884b6-a6ca-489b-957a-fab1179f232d" providerId="AD" clId="Web-{8F7D91B7-9022-4ACA-94C3-59444A2FE309}" dt="2023-03-30T14:28:29.994" v="69"/>
        <pc:sldMkLst>
          <pc:docMk/>
          <pc:sldMk cId="3911492602" sldId="693"/>
        </pc:sldMkLst>
      </pc:sldChg>
      <pc:sldChg chg="del">
        <pc:chgData name="Ruijten - Dodoiu, Peter" userId="S::p.a.m.ruijten_tue.nl#ext#@chalmers.onmicrosoft.com::baf884b6-a6ca-489b-957a-fab1179f232d" providerId="AD" clId="Web-{8F7D91B7-9022-4ACA-94C3-59444A2FE309}" dt="2023-03-30T14:28:29.994" v="70"/>
        <pc:sldMkLst>
          <pc:docMk/>
          <pc:sldMk cId="20889353" sldId="694"/>
        </pc:sldMkLst>
      </pc:sldChg>
      <pc:sldChg chg="modSp">
        <pc:chgData name="Ruijten - Dodoiu, Peter" userId="S::p.a.m.ruijten_tue.nl#ext#@chalmers.onmicrosoft.com::baf884b6-a6ca-489b-957a-fab1179f232d" providerId="AD" clId="Web-{8F7D91B7-9022-4ACA-94C3-59444A2FE309}" dt="2023-03-30T14:28:15.165" v="64" actId="20577"/>
        <pc:sldMkLst>
          <pc:docMk/>
          <pc:sldMk cId="4087790377" sldId="697"/>
        </pc:sldMkLst>
        <pc:spChg chg="mod">
          <ac:chgData name="Ruijten - Dodoiu, Peter" userId="S::p.a.m.ruijten_tue.nl#ext#@chalmers.onmicrosoft.com::baf884b6-a6ca-489b-957a-fab1179f232d" providerId="AD" clId="Web-{8F7D91B7-9022-4ACA-94C3-59444A2FE309}" dt="2023-03-30T14:28:15.165" v="64" actId="20577"/>
          <ac:spMkLst>
            <pc:docMk/>
            <pc:sldMk cId="4087790377" sldId="697"/>
            <ac:spMk id="2" creationId="{5EFD1B09-F92B-4C69-A6FD-67B51E7CC34F}"/>
          </ac:spMkLst>
        </pc:spChg>
      </pc:sldChg>
      <pc:sldChg chg="modSp">
        <pc:chgData name="Ruijten - Dodoiu, Peter" userId="S::p.a.m.ruijten_tue.nl#ext#@chalmers.onmicrosoft.com::baf884b6-a6ca-489b-957a-fab1179f232d" providerId="AD" clId="Web-{8F7D91B7-9022-4ACA-94C3-59444A2FE309}" dt="2023-03-30T14:25:23.380" v="25" actId="20577"/>
        <pc:sldMkLst>
          <pc:docMk/>
          <pc:sldMk cId="3859011371" sldId="698"/>
        </pc:sldMkLst>
        <pc:spChg chg="mod">
          <ac:chgData name="Ruijten - Dodoiu, Peter" userId="S::p.a.m.ruijten_tue.nl#ext#@chalmers.onmicrosoft.com::baf884b6-a6ca-489b-957a-fab1179f232d" providerId="AD" clId="Web-{8F7D91B7-9022-4ACA-94C3-59444A2FE309}" dt="2023-03-30T14:25:23.380" v="25" actId="20577"/>
          <ac:spMkLst>
            <pc:docMk/>
            <pc:sldMk cId="3859011371" sldId="698"/>
            <ac:spMk id="3" creationId="{B8A9549F-0D95-4124-B5D4-75B1F87F5FC5}"/>
          </ac:spMkLst>
        </pc:spChg>
      </pc:sldChg>
      <pc:sldChg chg="modSp">
        <pc:chgData name="Ruijten - Dodoiu, Peter" userId="S::p.a.m.ruijten_tue.nl#ext#@chalmers.onmicrosoft.com::baf884b6-a6ca-489b-957a-fab1179f232d" providerId="AD" clId="Web-{8F7D91B7-9022-4ACA-94C3-59444A2FE309}" dt="2023-03-30T14:25:42.302" v="31" actId="20577"/>
        <pc:sldMkLst>
          <pc:docMk/>
          <pc:sldMk cId="3435072190" sldId="699"/>
        </pc:sldMkLst>
        <pc:spChg chg="mod">
          <ac:chgData name="Ruijten - Dodoiu, Peter" userId="S::p.a.m.ruijten_tue.nl#ext#@chalmers.onmicrosoft.com::baf884b6-a6ca-489b-957a-fab1179f232d" providerId="AD" clId="Web-{8F7D91B7-9022-4ACA-94C3-59444A2FE309}" dt="2023-03-30T14:25:42.302" v="31" actId="20577"/>
          <ac:spMkLst>
            <pc:docMk/>
            <pc:sldMk cId="3435072190" sldId="699"/>
            <ac:spMk id="3" creationId="{B8A9549F-0D95-4124-B5D4-75B1F87F5FC5}"/>
          </ac:spMkLst>
        </pc:spChg>
      </pc:sldChg>
      <pc:sldChg chg="addSp delSp modSp">
        <pc:chgData name="Ruijten - Dodoiu, Peter" userId="S::p.a.m.ruijten_tue.nl#ext#@chalmers.onmicrosoft.com::baf884b6-a6ca-489b-957a-fab1179f232d" providerId="AD" clId="Web-{8F7D91B7-9022-4ACA-94C3-59444A2FE309}" dt="2023-03-30T14:27:56.634" v="49" actId="20577"/>
        <pc:sldMkLst>
          <pc:docMk/>
          <pc:sldMk cId="3958012437" sldId="700"/>
        </pc:sldMkLst>
        <pc:spChg chg="add del mod">
          <ac:chgData name="Ruijten - Dodoiu, Peter" userId="S::p.a.m.ruijten_tue.nl#ext#@chalmers.onmicrosoft.com::baf884b6-a6ca-489b-957a-fab1179f232d" providerId="AD" clId="Web-{8F7D91B7-9022-4ACA-94C3-59444A2FE309}" dt="2023-03-30T14:27:56.634" v="49" actId="20577"/>
          <ac:spMkLst>
            <pc:docMk/>
            <pc:sldMk cId="3958012437" sldId="700"/>
            <ac:spMk id="3" creationId="{B8A9549F-0D95-4124-B5D4-75B1F87F5FC5}"/>
          </ac:spMkLst>
        </pc:spChg>
        <pc:spChg chg="add del mod">
          <ac:chgData name="Ruijten - Dodoiu, Peter" userId="S::p.a.m.ruijten_tue.nl#ext#@chalmers.onmicrosoft.com::baf884b6-a6ca-489b-957a-fab1179f232d" providerId="AD" clId="Web-{8F7D91B7-9022-4ACA-94C3-59444A2FE309}" dt="2023-03-30T14:27:29.164" v="40"/>
          <ac:spMkLst>
            <pc:docMk/>
            <pc:sldMk cId="3958012437" sldId="700"/>
            <ac:spMk id="5" creationId="{50DCD204-EC2F-1191-D26F-BFF63244F3E8}"/>
          </ac:spMkLst>
        </pc:spChg>
      </pc:sldChg>
    </pc:docChg>
  </pc:docChgLst>
  <pc:docChgLst>
    <pc:chgData name="Ruijten - Dodoiu, Peter" userId="60f0826c-9edb-47f1-9f72-616ba8d78493" providerId="ADAL" clId="{BF6A17A8-EE12-4171-A8FA-950F0836F9E5}"/>
    <pc:docChg chg="undo custSel addSld delSld modSld">
      <pc:chgData name="Ruijten - Dodoiu, Peter" userId="60f0826c-9edb-47f1-9f72-616ba8d78493" providerId="ADAL" clId="{BF6A17A8-EE12-4171-A8FA-950F0836F9E5}" dt="2023-02-15T20:49:07.008" v="2634" actId="27636"/>
      <pc:docMkLst>
        <pc:docMk/>
      </pc:docMkLst>
      <pc:sldChg chg="modSp mod">
        <pc:chgData name="Ruijten - Dodoiu, Peter" userId="60f0826c-9edb-47f1-9f72-616ba8d78493" providerId="ADAL" clId="{BF6A17A8-EE12-4171-A8FA-950F0836F9E5}" dt="2023-02-15T20:46:51.185" v="2199" actId="20577"/>
        <pc:sldMkLst>
          <pc:docMk/>
          <pc:sldMk cId="3740414920" sldId="260"/>
        </pc:sldMkLst>
        <pc:spChg chg="mod">
          <ac:chgData name="Ruijten - Dodoiu, Peter" userId="60f0826c-9edb-47f1-9f72-616ba8d78493" providerId="ADAL" clId="{BF6A17A8-EE12-4171-A8FA-950F0836F9E5}" dt="2023-02-15T20:46:51.185" v="2199" actId="20577"/>
          <ac:spMkLst>
            <pc:docMk/>
            <pc:sldMk cId="3740414920" sldId="260"/>
            <ac:spMk id="3" creationId="{00000000-0000-0000-0000-000000000000}"/>
          </ac:spMkLst>
        </pc:spChg>
      </pc:sldChg>
      <pc:sldChg chg="modSp mod">
        <pc:chgData name="Ruijten - Dodoiu, Peter" userId="60f0826c-9edb-47f1-9f72-616ba8d78493" providerId="ADAL" clId="{BF6A17A8-EE12-4171-A8FA-950F0836F9E5}" dt="2023-02-15T20:49:07.008" v="2634" actId="27636"/>
        <pc:sldMkLst>
          <pc:docMk/>
          <pc:sldMk cId="1604020350" sldId="340"/>
        </pc:sldMkLst>
        <pc:spChg chg="mod">
          <ac:chgData name="Ruijten - Dodoiu, Peter" userId="60f0826c-9edb-47f1-9f72-616ba8d78493" providerId="ADAL" clId="{BF6A17A8-EE12-4171-A8FA-950F0836F9E5}" dt="2023-02-15T20:49:07.002" v="2633" actId="27636"/>
          <ac:spMkLst>
            <pc:docMk/>
            <pc:sldMk cId="1604020350" sldId="340"/>
            <ac:spMk id="3" creationId="{741422B1-DA02-4A2C-9488-96F360064B88}"/>
          </ac:spMkLst>
        </pc:spChg>
        <pc:spChg chg="mod">
          <ac:chgData name="Ruijten - Dodoiu, Peter" userId="60f0826c-9edb-47f1-9f72-616ba8d78493" providerId="ADAL" clId="{BF6A17A8-EE12-4171-A8FA-950F0836F9E5}" dt="2023-02-15T20:49:07.008" v="2634" actId="27636"/>
          <ac:spMkLst>
            <pc:docMk/>
            <pc:sldMk cId="1604020350" sldId="340"/>
            <ac:spMk id="4" creationId="{8D86D1EF-96A6-40E6-B6A2-2AD69452F37C}"/>
          </ac:spMkLst>
        </pc:spChg>
      </pc:sldChg>
      <pc:sldChg chg="mod modShow">
        <pc:chgData name="Ruijten - Dodoiu, Peter" userId="60f0826c-9edb-47f1-9f72-616ba8d78493" providerId="ADAL" clId="{BF6A17A8-EE12-4171-A8FA-950F0836F9E5}" dt="2023-01-31T20:18:15.787" v="298" actId="729"/>
        <pc:sldMkLst>
          <pc:docMk/>
          <pc:sldMk cId="3466584105" sldId="599"/>
        </pc:sldMkLst>
      </pc:sldChg>
      <pc:sldChg chg="modSp mod">
        <pc:chgData name="Ruijten - Dodoiu, Peter" userId="60f0826c-9edb-47f1-9f72-616ba8d78493" providerId="ADAL" clId="{BF6A17A8-EE12-4171-A8FA-950F0836F9E5}" dt="2023-01-31T20:18:49.018" v="398" actId="6549"/>
        <pc:sldMkLst>
          <pc:docMk/>
          <pc:sldMk cId="3374573861" sldId="661"/>
        </pc:sldMkLst>
        <pc:spChg chg="mod">
          <ac:chgData name="Ruijten - Dodoiu, Peter" userId="60f0826c-9edb-47f1-9f72-616ba8d78493" providerId="ADAL" clId="{BF6A17A8-EE12-4171-A8FA-950F0836F9E5}" dt="2023-01-31T20:18:49.018" v="398" actId="6549"/>
          <ac:spMkLst>
            <pc:docMk/>
            <pc:sldMk cId="3374573861" sldId="661"/>
            <ac:spMk id="4" creationId="{5986D8ED-088C-475E-A378-C648507797AA}"/>
          </ac:spMkLst>
        </pc:spChg>
        <pc:spChg chg="mod">
          <ac:chgData name="Ruijten - Dodoiu, Peter" userId="60f0826c-9edb-47f1-9f72-616ba8d78493" providerId="ADAL" clId="{BF6A17A8-EE12-4171-A8FA-950F0836F9E5}" dt="2023-01-31T20:18:48.096" v="393" actId="27636"/>
          <ac:spMkLst>
            <pc:docMk/>
            <pc:sldMk cId="3374573861" sldId="661"/>
            <ac:spMk id="8" creationId="{5151A31E-653B-0523-2F19-938D49DD4431}"/>
          </ac:spMkLst>
        </pc:spChg>
      </pc:sldChg>
      <pc:sldChg chg="modSp mod">
        <pc:chgData name="Ruijten - Dodoiu, Peter" userId="60f0826c-9edb-47f1-9f72-616ba8d78493" providerId="ADAL" clId="{BF6A17A8-EE12-4171-A8FA-950F0836F9E5}" dt="2023-02-15T20:47:02.173" v="2201" actId="6549"/>
        <pc:sldMkLst>
          <pc:docMk/>
          <pc:sldMk cId="1877242548" sldId="676"/>
        </pc:sldMkLst>
        <pc:spChg chg="mod">
          <ac:chgData name="Ruijten - Dodoiu, Peter" userId="60f0826c-9edb-47f1-9f72-616ba8d78493" providerId="ADAL" clId="{BF6A17A8-EE12-4171-A8FA-950F0836F9E5}" dt="2023-02-15T20:47:02.173" v="2201" actId="6549"/>
          <ac:spMkLst>
            <pc:docMk/>
            <pc:sldMk cId="1877242548" sldId="676"/>
            <ac:spMk id="3" creationId="{03AB4403-5C8C-C91C-FC92-6EB4D71A4146}"/>
          </ac:spMkLst>
        </pc:spChg>
      </pc:sldChg>
      <pc:sldChg chg="mod modShow">
        <pc:chgData name="Ruijten - Dodoiu, Peter" userId="60f0826c-9edb-47f1-9f72-616ba8d78493" providerId="ADAL" clId="{BF6A17A8-EE12-4171-A8FA-950F0836F9E5}" dt="2023-01-31T20:18:15.787" v="298" actId="729"/>
        <pc:sldMkLst>
          <pc:docMk/>
          <pc:sldMk cId="4257369397" sldId="688"/>
        </pc:sldMkLst>
      </pc:sldChg>
      <pc:sldChg chg="mod modShow">
        <pc:chgData name="Ruijten - Dodoiu, Peter" userId="60f0826c-9edb-47f1-9f72-616ba8d78493" providerId="ADAL" clId="{BF6A17A8-EE12-4171-A8FA-950F0836F9E5}" dt="2023-01-31T20:18:15.787" v="298" actId="729"/>
        <pc:sldMkLst>
          <pc:docMk/>
          <pc:sldMk cId="4275733821" sldId="689"/>
        </pc:sldMkLst>
      </pc:sldChg>
      <pc:sldChg chg="mod modShow">
        <pc:chgData name="Ruijten - Dodoiu, Peter" userId="60f0826c-9edb-47f1-9f72-616ba8d78493" providerId="ADAL" clId="{BF6A17A8-EE12-4171-A8FA-950F0836F9E5}" dt="2023-01-31T20:18:15.787" v="298" actId="729"/>
        <pc:sldMkLst>
          <pc:docMk/>
          <pc:sldMk cId="3917799289" sldId="690"/>
        </pc:sldMkLst>
      </pc:sldChg>
      <pc:sldChg chg="mod modShow">
        <pc:chgData name="Ruijten - Dodoiu, Peter" userId="60f0826c-9edb-47f1-9f72-616ba8d78493" providerId="ADAL" clId="{BF6A17A8-EE12-4171-A8FA-950F0836F9E5}" dt="2023-01-31T20:18:15.787" v="298" actId="729"/>
        <pc:sldMkLst>
          <pc:docMk/>
          <pc:sldMk cId="480144328" sldId="691"/>
        </pc:sldMkLst>
      </pc:sldChg>
      <pc:sldChg chg="mod modShow">
        <pc:chgData name="Ruijten - Dodoiu, Peter" userId="60f0826c-9edb-47f1-9f72-616ba8d78493" providerId="ADAL" clId="{BF6A17A8-EE12-4171-A8FA-950F0836F9E5}" dt="2023-01-31T20:18:15.787" v="298" actId="729"/>
        <pc:sldMkLst>
          <pc:docMk/>
          <pc:sldMk cId="45233077" sldId="692"/>
        </pc:sldMkLst>
      </pc:sldChg>
      <pc:sldChg chg="mod modShow">
        <pc:chgData name="Ruijten - Dodoiu, Peter" userId="60f0826c-9edb-47f1-9f72-616ba8d78493" providerId="ADAL" clId="{BF6A17A8-EE12-4171-A8FA-950F0836F9E5}" dt="2023-01-31T20:18:15.787" v="298" actId="729"/>
        <pc:sldMkLst>
          <pc:docMk/>
          <pc:sldMk cId="3911492602" sldId="693"/>
        </pc:sldMkLst>
      </pc:sldChg>
      <pc:sldChg chg="mod modShow">
        <pc:chgData name="Ruijten - Dodoiu, Peter" userId="60f0826c-9edb-47f1-9f72-616ba8d78493" providerId="ADAL" clId="{BF6A17A8-EE12-4171-A8FA-950F0836F9E5}" dt="2023-01-31T20:18:15.787" v="298" actId="729"/>
        <pc:sldMkLst>
          <pc:docMk/>
          <pc:sldMk cId="20889353" sldId="694"/>
        </pc:sldMkLst>
      </pc:sldChg>
      <pc:sldChg chg="del">
        <pc:chgData name="Ruijten - Dodoiu, Peter" userId="60f0826c-9edb-47f1-9f72-616ba8d78493" providerId="ADAL" clId="{BF6A17A8-EE12-4171-A8FA-950F0836F9E5}" dt="2023-01-31T20:17:56.324" v="296" actId="2696"/>
        <pc:sldMkLst>
          <pc:docMk/>
          <pc:sldMk cId="130943239" sldId="697"/>
        </pc:sldMkLst>
      </pc:sldChg>
      <pc:sldChg chg="add">
        <pc:chgData name="Ruijten - Dodoiu, Peter" userId="60f0826c-9edb-47f1-9f72-616ba8d78493" providerId="ADAL" clId="{BF6A17A8-EE12-4171-A8FA-950F0836F9E5}" dt="2023-01-31T20:18:02.939" v="297"/>
        <pc:sldMkLst>
          <pc:docMk/>
          <pc:sldMk cId="4087790377" sldId="697"/>
        </pc:sldMkLst>
      </pc:sldChg>
      <pc:sldChg chg="modSp add mod">
        <pc:chgData name="Ruijten - Dodoiu, Peter" userId="60f0826c-9edb-47f1-9f72-616ba8d78493" providerId="ADAL" clId="{BF6A17A8-EE12-4171-A8FA-950F0836F9E5}" dt="2023-01-31T20:27:10.472" v="888" actId="6549"/>
        <pc:sldMkLst>
          <pc:docMk/>
          <pc:sldMk cId="909621477" sldId="717"/>
        </pc:sldMkLst>
        <pc:spChg chg="mod">
          <ac:chgData name="Ruijten - Dodoiu, Peter" userId="60f0826c-9edb-47f1-9f72-616ba8d78493" providerId="ADAL" clId="{BF6A17A8-EE12-4171-A8FA-950F0836F9E5}" dt="2023-01-31T20:27:10.472" v="888" actId="6549"/>
          <ac:spMkLst>
            <pc:docMk/>
            <pc:sldMk cId="909621477" sldId="717"/>
            <ac:spMk id="3" creationId="{B8A9549F-0D95-4124-B5D4-75B1F87F5FC5}"/>
          </ac:spMkLst>
        </pc:spChg>
      </pc:sldChg>
      <pc:sldChg chg="modSp del mod">
        <pc:chgData name="Ruijten - Dodoiu, Peter" userId="60f0826c-9edb-47f1-9f72-616ba8d78493" providerId="ADAL" clId="{BF6A17A8-EE12-4171-A8FA-950F0836F9E5}" dt="2023-01-31T20:17:56.324" v="296" actId="2696"/>
        <pc:sldMkLst>
          <pc:docMk/>
          <pc:sldMk cId="3128517212" sldId="717"/>
        </pc:sldMkLst>
        <pc:spChg chg="mod">
          <ac:chgData name="Ruijten - Dodoiu, Peter" userId="60f0826c-9edb-47f1-9f72-616ba8d78493" providerId="ADAL" clId="{BF6A17A8-EE12-4171-A8FA-950F0836F9E5}" dt="2023-01-31T20:17:03.063" v="295" actId="20577"/>
          <ac:spMkLst>
            <pc:docMk/>
            <pc:sldMk cId="3128517212" sldId="717"/>
            <ac:spMk id="3" creationId="{B8A9549F-0D95-4124-B5D4-75B1F87F5FC5}"/>
          </ac:spMkLst>
        </pc:spChg>
      </pc:sldChg>
      <pc:sldChg chg="modSp add mod">
        <pc:chgData name="Ruijten - Dodoiu, Peter" userId="60f0826c-9edb-47f1-9f72-616ba8d78493" providerId="ADAL" clId="{BF6A17A8-EE12-4171-A8FA-950F0836F9E5}" dt="2023-01-31T20:34:23.080" v="1528" actId="20577"/>
        <pc:sldMkLst>
          <pc:docMk/>
          <pc:sldMk cId="1982823660" sldId="718"/>
        </pc:sldMkLst>
        <pc:spChg chg="mod">
          <ac:chgData name="Ruijten - Dodoiu, Peter" userId="60f0826c-9edb-47f1-9f72-616ba8d78493" providerId="ADAL" clId="{BF6A17A8-EE12-4171-A8FA-950F0836F9E5}" dt="2023-01-31T20:27:30.311" v="892" actId="20577"/>
          <ac:spMkLst>
            <pc:docMk/>
            <pc:sldMk cId="1982823660" sldId="718"/>
            <ac:spMk id="2" creationId="{DCCAE9F0-4AAD-4CF7-9D24-623FC2F21807}"/>
          </ac:spMkLst>
        </pc:spChg>
        <pc:spChg chg="mod">
          <ac:chgData name="Ruijten - Dodoiu, Peter" userId="60f0826c-9edb-47f1-9f72-616ba8d78493" providerId="ADAL" clId="{BF6A17A8-EE12-4171-A8FA-950F0836F9E5}" dt="2023-01-31T20:34:23.080" v="1528" actId="20577"/>
          <ac:spMkLst>
            <pc:docMk/>
            <pc:sldMk cId="1982823660" sldId="718"/>
            <ac:spMk id="3" creationId="{B8A9549F-0D95-4124-B5D4-75B1F87F5FC5}"/>
          </ac:spMkLst>
        </pc:spChg>
      </pc:sldChg>
      <pc:sldChg chg="add del">
        <pc:chgData name="Ruijten - Dodoiu, Peter" userId="60f0826c-9edb-47f1-9f72-616ba8d78493" providerId="ADAL" clId="{BF6A17A8-EE12-4171-A8FA-950F0836F9E5}" dt="2023-01-31T20:34:39.225" v="1530" actId="47"/>
        <pc:sldMkLst>
          <pc:docMk/>
          <pc:sldMk cId="615609012" sldId="719"/>
        </pc:sldMkLst>
      </pc:sldChg>
      <pc:sldChg chg="modSp add mod">
        <pc:chgData name="Ruijten - Dodoiu, Peter" userId="60f0826c-9edb-47f1-9f72-616ba8d78493" providerId="ADAL" clId="{BF6A17A8-EE12-4171-A8FA-950F0836F9E5}" dt="2023-01-31T20:41:45.158" v="2180" actId="20577"/>
        <pc:sldMkLst>
          <pc:docMk/>
          <pc:sldMk cId="2743088208" sldId="719"/>
        </pc:sldMkLst>
        <pc:spChg chg="mod">
          <ac:chgData name="Ruijten - Dodoiu, Peter" userId="60f0826c-9edb-47f1-9f72-616ba8d78493" providerId="ADAL" clId="{BF6A17A8-EE12-4171-A8FA-950F0836F9E5}" dt="2023-01-31T20:35:16.619" v="1543" actId="20577"/>
          <ac:spMkLst>
            <pc:docMk/>
            <pc:sldMk cId="2743088208" sldId="719"/>
            <ac:spMk id="2" creationId="{DCCAE9F0-4AAD-4CF7-9D24-623FC2F21807}"/>
          </ac:spMkLst>
        </pc:spChg>
        <pc:spChg chg="mod">
          <ac:chgData name="Ruijten - Dodoiu, Peter" userId="60f0826c-9edb-47f1-9f72-616ba8d78493" providerId="ADAL" clId="{BF6A17A8-EE12-4171-A8FA-950F0836F9E5}" dt="2023-01-31T20:41:45.158" v="2180" actId="20577"/>
          <ac:spMkLst>
            <pc:docMk/>
            <pc:sldMk cId="2743088208" sldId="719"/>
            <ac:spMk id="3" creationId="{B8A9549F-0D95-4124-B5D4-75B1F87F5FC5}"/>
          </ac:spMkLst>
        </pc:spChg>
      </pc:sldChg>
    </pc:docChg>
  </pc:docChgLst>
  <pc:docChgLst>
    <pc:chgData name="Olof Torgersson" userId="dbc11012-125a-4662-a536-1fac6eb8b947" providerId="ADAL" clId="{C9C2F74D-DE13-9F42-B9A9-DB72C2367C25}"/>
    <pc:docChg chg="addSld delSld modSld sldOrd delMainMaster">
      <pc:chgData name="Olof Torgersson" userId="dbc11012-125a-4662-a536-1fac6eb8b947" providerId="ADAL" clId="{C9C2F74D-DE13-9F42-B9A9-DB72C2367C25}" dt="2023-06-19T11:12:51.255" v="14" actId="2696"/>
      <pc:docMkLst>
        <pc:docMk/>
      </pc:docMkLst>
      <pc:sldChg chg="ord">
        <pc:chgData name="Olof Torgersson" userId="dbc11012-125a-4662-a536-1fac6eb8b947" providerId="ADAL" clId="{C9C2F74D-DE13-9F42-B9A9-DB72C2367C25}" dt="2023-06-19T11:12:48.403" v="1" actId="20578"/>
        <pc:sldMkLst>
          <pc:docMk/>
          <pc:sldMk cId="3740414920" sldId="260"/>
        </pc:sldMkLst>
      </pc:sldChg>
      <pc:sldChg chg="del">
        <pc:chgData name="Olof Torgersson" userId="dbc11012-125a-4662-a536-1fac6eb8b947" providerId="ADAL" clId="{C9C2F74D-DE13-9F42-B9A9-DB72C2367C25}" dt="2023-06-19T11:12:51.243" v="2" actId="2696"/>
        <pc:sldMkLst>
          <pc:docMk/>
          <pc:sldMk cId="2937344439" sldId="715"/>
        </pc:sldMkLst>
      </pc:sldChg>
      <pc:sldChg chg="add">
        <pc:chgData name="Olof Torgersson" userId="dbc11012-125a-4662-a536-1fac6eb8b947" providerId="ADAL" clId="{C9C2F74D-DE13-9F42-B9A9-DB72C2367C25}" dt="2023-06-19T11:12:36.485" v="0"/>
        <pc:sldMkLst>
          <pc:docMk/>
          <pc:sldMk cId="895130883" sldId="989"/>
        </pc:sldMkLst>
      </pc:sldChg>
      <pc:sldMasterChg chg="del delSldLayout">
        <pc:chgData name="Olof Torgersson" userId="dbc11012-125a-4662-a536-1fac6eb8b947" providerId="ADAL" clId="{C9C2F74D-DE13-9F42-B9A9-DB72C2367C25}" dt="2023-06-19T11:12:51.255" v="14" actId="2696"/>
        <pc:sldMasterMkLst>
          <pc:docMk/>
          <pc:sldMasterMk cId="1024310387" sldId="2147483661"/>
        </pc:sldMasterMkLst>
        <pc:sldLayoutChg chg="del">
          <pc:chgData name="Olof Torgersson" userId="dbc11012-125a-4662-a536-1fac6eb8b947" providerId="ADAL" clId="{C9C2F74D-DE13-9F42-B9A9-DB72C2367C25}" dt="2023-06-19T11:12:51.244" v="3" actId="2696"/>
          <pc:sldLayoutMkLst>
            <pc:docMk/>
            <pc:sldMasterMk cId="1024310387" sldId="2147483661"/>
            <pc:sldLayoutMk cId="2784214193" sldId="2147483662"/>
          </pc:sldLayoutMkLst>
        </pc:sldLayoutChg>
        <pc:sldLayoutChg chg="del">
          <pc:chgData name="Olof Torgersson" userId="dbc11012-125a-4662-a536-1fac6eb8b947" providerId="ADAL" clId="{C9C2F74D-DE13-9F42-B9A9-DB72C2367C25}" dt="2023-06-19T11:12:51.245" v="4" actId="2696"/>
          <pc:sldLayoutMkLst>
            <pc:docMk/>
            <pc:sldMasterMk cId="1024310387" sldId="2147483661"/>
            <pc:sldLayoutMk cId="872321117" sldId="2147483663"/>
          </pc:sldLayoutMkLst>
        </pc:sldLayoutChg>
        <pc:sldLayoutChg chg="del">
          <pc:chgData name="Olof Torgersson" userId="dbc11012-125a-4662-a536-1fac6eb8b947" providerId="ADAL" clId="{C9C2F74D-DE13-9F42-B9A9-DB72C2367C25}" dt="2023-06-19T11:12:51.246" v="5" actId="2696"/>
          <pc:sldLayoutMkLst>
            <pc:docMk/>
            <pc:sldMasterMk cId="1024310387" sldId="2147483661"/>
            <pc:sldLayoutMk cId="1552007530" sldId="2147483664"/>
          </pc:sldLayoutMkLst>
        </pc:sldLayoutChg>
        <pc:sldLayoutChg chg="del">
          <pc:chgData name="Olof Torgersson" userId="dbc11012-125a-4662-a536-1fac6eb8b947" providerId="ADAL" clId="{C9C2F74D-DE13-9F42-B9A9-DB72C2367C25}" dt="2023-06-19T11:12:51.247" v="6" actId="2696"/>
          <pc:sldLayoutMkLst>
            <pc:docMk/>
            <pc:sldMasterMk cId="1024310387" sldId="2147483661"/>
            <pc:sldLayoutMk cId="2255931693" sldId="2147483665"/>
          </pc:sldLayoutMkLst>
        </pc:sldLayoutChg>
        <pc:sldLayoutChg chg="del">
          <pc:chgData name="Olof Torgersson" userId="dbc11012-125a-4662-a536-1fac6eb8b947" providerId="ADAL" clId="{C9C2F74D-DE13-9F42-B9A9-DB72C2367C25}" dt="2023-06-19T11:12:51.248" v="7" actId="2696"/>
          <pc:sldLayoutMkLst>
            <pc:docMk/>
            <pc:sldMasterMk cId="1024310387" sldId="2147483661"/>
            <pc:sldLayoutMk cId="2771444761" sldId="2147483666"/>
          </pc:sldLayoutMkLst>
        </pc:sldLayoutChg>
        <pc:sldLayoutChg chg="del">
          <pc:chgData name="Olof Torgersson" userId="dbc11012-125a-4662-a536-1fac6eb8b947" providerId="ADAL" clId="{C9C2F74D-DE13-9F42-B9A9-DB72C2367C25}" dt="2023-06-19T11:12:51.249" v="8" actId="2696"/>
          <pc:sldLayoutMkLst>
            <pc:docMk/>
            <pc:sldMasterMk cId="1024310387" sldId="2147483661"/>
            <pc:sldLayoutMk cId="3744084525" sldId="2147483667"/>
          </pc:sldLayoutMkLst>
        </pc:sldLayoutChg>
        <pc:sldLayoutChg chg="del">
          <pc:chgData name="Olof Torgersson" userId="dbc11012-125a-4662-a536-1fac6eb8b947" providerId="ADAL" clId="{C9C2F74D-DE13-9F42-B9A9-DB72C2367C25}" dt="2023-06-19T11:12:51.249" v="9" actId="2696"/>
          <pc:sldLayoutMkLst>
            <pc:docMk/>
            <pc:sldMasterMk cId="1024310387" sldId="2147483661"/>
            <pc:sldLayoutMk cId="3846789462" sldId="2147483668"/>
          </pc:sldLayoutMkLst>
        </pc:sldLayoutChg>
        <pc:sldLayoutChg chg="del">
          <pc:chgData name="Olof Torgersson" userId="dbc11012-125a-4662-a536-1fac6eb8b947" providerId="ADAL" clId="{C9C2F74D-DE13-9F42-B9A9-DB72C2367C25}" dt="2023-06-19T11:12:51.251" v="10" actId="2696"/>
          <pc:sldLayoutMkLst>
            <pc:docMk/>
            <pc:sldMasterMk cId="1024310387" sldId="2147483661"/>
            <pc:sldLayoutMk cId="2784710598" sldId="2147483669"/>
          </pc:sldLayoutMkLst>
        </pc:sldLayoutChg>
        <pc:sldLayoutChg chg="del">
          <pc:chgData name="Olof Torgersson" userId="dbc11012-125a-4662-a536-1fac6eb8b947" providerId="ADAL" clId="{C9C2F74D-DE13-9F42-B9A9-DB72C2367C25}" dt="2023-06-19T11:12:51.252" v="11" actId="2696"/>
          <pc:sldLayoutMkLst>
            <pc:docMk/>
            <pc:sldMasterMk cId="1024310387" sldId="2147483661"/>
            <pc:sldLayoutMk cId="1419083173" sldId="2147483670"/>
          </pc:sldLayoutMkLst>
        </pc:sldLayoutChg>
        <pc:sldLayoutChg chg="del">
          <pc:chgData name="Olof Torgersson" userId="dbc11012-125a-4662-a536-1fac6eb8b947" providerId="ADAL" clId="{C9C2F74D-DE13-9F42-B9A9-DB72C2367C25}" dt="2023-06-19T11:12:51.252" v="12" actId="2696"/>
          <pc:sldLayoutMkLst>
            <pc:docMk/>
            <pc:sldMasterMk cId="1024310387" sldId="2147483661"/>
            <pc:sldLayoutMk cId="1207172659" sldId="2147483671"/>
          </pc:sldLayoutMkLst>
        </pc:sldLayoutChg>
        <pc:sldLayoutChg chg="del">
          <pc:chgData name="Olof Torgersson" userId="dbc11012-125a-4662-a536-1fac6eb8b947" providerId="ADAL" clId="{C9C2F74D-DE13-9F42-B9A9-DB72C2367C25}" dt="2023-06-19T11:12:51.253" v="13" actId="2696"/>
          <pc:sldLayoutMkLst>
            <pc:docMk/>
            <pc:sldMasterMk cId="1024310387" sldId="2147483661"/>
            <pc:sldLayoutMk cId="2526260983"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88572D-B719-49CF-9791-619849523E76}" type="datetimeFigureOut">
              <a:rPr lang="da-DK" smtClean="0"/>
              <a:t>19.06.2023</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B6723A-C654-4982-81DB-AB78F35095F2}" type="slidenum">
              <a:rPr lang="da-DK" smtClean="0"/>
              <a:t>‹#›</a:t>
            </a:fld>
            <a:endParaRPr lang="da-DK"/>
          </a:p>
        </p:txBody>
      </p:sp>
    </p:spTree>
    <p:extLst>
      <p:ext uri="{BB962C8B-B14F-4D97-AF65-F5344CB8AC3E}">
        <p14:creationId xmlns:p14="http://schemas.microsoft.com/office/powerpoint/2010/main" val="1237782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ueq-online.or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Trebuchet MS" panose="020B0603020202020204" pitchFamily="34" charset="0"/>
              </a:rPr>
              <a:t>In general, there are many different testing methods out there and these can be organized according to some global differences among them.</a:t>
            </a:r>
          </a:p>
          <a:p>
            <a:pPr rtl="0">
              <a:spcBef>
                <a:spcPts val="0"/>
              </a:spcBef>
              <a:spcAft>
                <a:spcPts val="0"/>
              </a:spcAft>
            </a:pPr>
            <a:endParaRPr lang="en-US" sz="1800" b="0" i="0" u="none" strike="noStrike" dirty="0">
              <a:solidFill>
                <a:srgbClr val="000000"/>
              </a:solidFill>
              <a:effectLst/>
              <a:latin typeface="Trebuchet MS" panose="020B0603020202020204" pitchFamily="34" charset="0"/>
            </a:endParaRPr>
          </a:p>
          <a:p>
            <a:pPr rtl="0">
              <a:spcBef>
                <a:spcPts val="0"/>
              </a:spcBef>
              <a:spcAft>
                <a:spcPts val="0"/>
              </a:spcAft>
            </a:pPr>
            <a:r>
              <a:rPr lang="en-US" sz="1800" b="0" i="0" u="none" strike="noStrike" dirty="0">
                <a:solidFill>
                  <a:srgbClr val="000000"/>
                </a:solidFill>
                <a:effectLst/>
                <a:latin typeface="Trebuchet MS" panose="020B0603020202020204" pitchFamily="34" charset="0"/>
              </a:rPr>
              <a:t>One such difference relates to </a:t>
            </a:r>
            <a:r>
              <a:rPr lang="en-US" sz="1800" b="1" i="0" u="none" strike="noStrike" dirty="0">
                <a:solidFill>
                  <a:srgbClr val="000000"/>
                </a:solidFill>
                <a:effectLst/>
                <a:latin typeface="Trebuchet MS" panose="020B0603020202020204" pitchFamily="34" charset="0"/>
              </a:rPr>
              <a:t>when</a:t>
            </a:r>
            <a:r>
              <a:rPr lang="en-US" sz="1800" b="0" i="0" u="none" strike="noStrike" dirty="0">
                <a:solidFill>
                  <a:srgbClr val="000000"/>
                </a:solidFill>
                <a:effectLst/>
                <a:latin typeface="Trebuchet MS" panose="020B0603020202020204" pitchFamily="34" charset="0"/>
              </a:rPr>
              <a:t> you do the testing: is it during the development to make your product better? or is it after the development to check whether your product meets some requirements or standards?</a:t>
            </a:r>
            <a:endParaRPr lang="en-US" b="0" dirty="0">
              <a:effectLst/>
            </a:endParaRPr>
          </a:p>
          <a:p>
            <a:br>
              <a:rPr lang="en-US" dirty="0"/>
            </a:br>
            <a:endParaRPr lang="en-NL" dirty="0"/>
          </a:p>
        </p:txBody>
      </p:sp>
      <p:sp>
        <p:nvSpPr>
          <p:cNvPr id="4" name="Slide Number Placeholder 3"/>
          <p:cNvSpPr>
            <a:spLocks noGrp="1"/>
          </p:cNvSpPr>
          <p:nvPr>
            <p:ph type="sldNum" sz="quarter" idx="5"/>
          </p:nvPr>
        </p:nvSpPr>
        <p:spPr/>
        <p:txBody>
          <a:bodyPr/>
          <a:lstStyle/>
          <a:p>
            <a:fld id="{D4B9A9E5-4F7F-4A7D-9DE1-899232329269}" type="slidenum">
              <a:rPr lang="en-US" smtClean="0"/>
              <a:t>8</a:t>
            </a:fld>
            <a:endParaRPr lang="en-US" dirty="0"/>
          </a:p>
        </p:txBody>
      </p:sp>
    </p:spTree>
    <p:extLst>
      <p:ext uri="{BB962C8B-B14F-4D97-AF65-F5344CB8AC3E}">
        <p14:creationId xmlns:p14="http://schemas.microsoft.com/office/powerpoint/2010/main" val="131277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ask themselves </a:t>
            </a:r>
            <a:r>
              <a:rPr lang="en-US" b="1" dirty="0"/>
              <a:t>four questions</a:t>
            </a:r>
          </a:p>
          <a:p>
            <a:pPr marL="355600" indent="-342900">
              <a:lnSpc>
                <a:spcPct val="100000"/>
              </a:lnSpc>
              <a:spcBef>
                <a:spcPts val="540"/>
              </a:spcBef>
              <a:buClr>
                <a:srgbClr val="89D0D5"/>
              </a:buClr>
              <a:buSzPct val="78947"/>
              <a:buFont typeface="Wingdings 3"/>
              <a:buChar char=""/>
              <a:tabLst>
                <a:tab pos="354965" algn="l"/>
                <a:tab pos="355600" algn="l"/>
              </a:tabLst>
            </a:pPr>
            <a:r>
              <a:rPr lang="en-US" sz="1200" b="0" dirty="0">
                <a:solidFill>
                  <a:srgbClr val="FFFFFF"/>
                </a:solidFill>
                <a:latin typeface="Century Gothic"/>
                <a:cs typeface="Century Gothic"/>
              </a:rPr>
              <a:t>1.</a:t>
            </a:r>
            <a:r>
              <a:rPr lang="en-US" sz="1200" b="0" spc="-20" dirty="0">
                <a:solidFill>
                  <a:srgbClr val="FFFFFF"/>
                </a:solidFill>
                <a:latin typeface="Century Gothic"/>
                <a:cs typeface="Century Gothic"/>
              </a:rPr>
              <a:t> </a:t>
            </a:r>
            <a:r>
              <a:rPr lang="en-US" sz="1200" b="0" dirty="0">
                <a:solidFill>
                  <a:srgbClr val="FFFFFF"/>
                </a:solidFill>
                <a:latin typeface="Century Gothic"/>
                <a:cs typeface="Century Gothic"/>
              </a:rPr>
              <a:t>Will</a:t>
            </a:r>
            <a:r>
              <a:rPr lang="en-US" sz="1200" b="0" spc="-35" dirty="0">
                <a:solidFill>
                  <a:srgbClr val="FFFFFF"/>
                </a:solidFill>
                <a:latin typeface="Century Gothic"/>
                <a:cs typeface="Century Gothic"/>
              </a:rPr>
              <a:t> </a:t>
            </a:r>
            <a:r>
              <a:rPr lang="en-US" sz="1200" b="0" dirty="0">
                <a:solidFill>
                  <a:srgbClr val="FFFFFF"/>
                </a:solidFill>
                <a:latin typeface="Century Gothic"/>
                <a:cs typeface="Century Gothic"/>
              </a:rPr>
              <a:t>the</a:t>
            </a:r>
            <a:r>
              <a:rPr lang="en-US" sz="1200" b="0" spc="-10" dirty="0">
                <a:solidFill>
                  <a:srgbClr val="FFFFFF"/>
                </a:solidFill>
                <a:latin typeface="Century Gothic"/>
                <a:cs typeface="Century Gothic"/>
              </a:rPr>
              <a:t> </a:t>
            </a:r>
            <a:r>
              <a:rPr lang="en-US" sz="1200" b="0" dirty="0">
                <a:solidFill>
                  <a:srgbClr val="FFFFFF"/>
                </a:solidFill>
                <a:latin typeface="Century Gothic"/>
                <a:cs typeface="Century Gothic"/>
              </a:rPr>
              <a:t>user</a:t>
            </a:r>
            <a:r>
              <a:rPr lang="en-US" sz="1200" b="0" spc="-35" dirty="0">
                <a:solidFill>
                  <a:srgbClr val="FFFFFF"/>
                </a:solidFill>
                <a:latin typeface="Century Gothic"/>
                <a:cs typeface="Century Gothic"/>
              </a:rPr>
              <a:t> </a:t>
            </a:r>
            <a:r>
              <a:rPr lang="en-US" sz="1200" b="0" dirty="0">
                <a:solidFill>
                  <a:srgbClr val="FFFFFF"/>
                </a:solidFill>
                <a:latin typeface="Century Gothic"/>
                <a:cs typeface="Century Gothic"/>
              </a:rPr>
              <a:t>try</a:t>
            </a:r>
            <a:r>
              <a:rPr lang="en-US" sz="1200" b="0" spc="-5" dirty="0">
                <a:solidFill>
                  <a:srgbClr val="FFFFFF"/>
                </a:solidFill>
                <a:latin typeface="Century Gothic"/>
                <a:cs typeface="Century Gothic"/>
              </a:rPr>
              <a:t> </a:t>
            </a:r>
            <a:r>
              <a:rPr lang="en-US" sz="1200" b="0" dirty="0">
                <a:solidFill>
                  <a:srgbClr val="FFFFFF"/>
                </a:solidFill>
                <a:latin typeface="Century Gothic"/>
                <a:cs typeface="Century Gothic"/>
              </a:rPr>
              <a:t>to</a:t>
            </a:r>
            <a:r>
              <a:rPr lang="en-US" sz="1200" b="0" spc="-30" dirty="0">
                <a:solidFill>
                  <a:srgbClr val="FFFFFF"/>
                </a:solidFill>
                <a:latin typeface="Century Gothic"/>
                <a:cs typeface="Century Gothic"/>
              </a:rPr>
              <a:t> </a:t>
            </a:r>
            <a:r>
              <a:rPr lang="en-US" sz="1200" b="0" dirty="0">
                <a:solidFill>
                  <a:srgbClr val="FFFFFF"/>
                </a:solidFill>
                <a:latin typeface="Century Gothic"/>
                <a:cs typeface="Century Gothic"/>
              </a:rPr>
              <a:t>do</a:t>
            </a:r>
            <a:r>
              <a:rPr lang="en-US" sz="1200" b="0" spc="-25" dirty="0">
                <a:solidFill>
                  <a:srgbClr val="FFFFFF"/>
                </a:solidFill>
                <a:latin typeface="Century Gothic"/>
                <a:cs typeface="Century Gothic"/>
              </a:rPr>
              <a:t> </a:t>
            </a:r>
            <a:r>
              <a:rPr lang="en-US" sz="1200" b="0" dirty="0">
                <a:solidFill>
                  <a:srgbClr val="FFFFFF"/>
                </a:solidFill>
                <a:latin typeface="Century Gothic"/>
                <a:cs typeface="Century Gothic"/>
              </a:rPr>
              <a:t>the</a:t>
            </a:r>
            <a:r>
              <a:rPr lang="en-US" sz="1200" b="0" spc="-10" dirty="0">
                <a:solidFill>
                  <a:srgbClr val="FFFFFF"/>
                </a:solidFill>
                <a:latin typeface="Century Gothic"/>
                <a:cs typeface="Century Gothic"/>
              </a:rPr>
              <a:t> </a:t>
            </a:r>
            <a:r>
              <a:rPr lang="en-US" sz="1200" b="0" dirty="0">
                <a:solidFill>
                  <a:srgbClr val="FFFFFF"/>
                </a:solidFill>
                <a:latin typeface="Century Gothic"/>
                <a:cs typeface="Century Gothic"/>
              </a:rPr>
              <a:t>right</a:t>
            </a:r>
            <a:r>
              <a:rPr lang="en-US" sz="1200" b="0" spc="-30" dirty="0">
                <a:solidFill>
                  <a:srgbClr val="FFFFFF"/>
                </a:solidFill>
                <a:latin typeface="Century Gothic"/>
                <a:cs typeface="Century Gothic"/>
              </a:rPr>
              <a:t> </a:t>
            </a:r>
            <a:r>
              <a:rPr lang="en-US" sz="1200" b="0" spc="-10" dirty="0">
                <a:solidFill>
                  <a:srgbClr val="FFFFFF"/>
                </a:solidFill>
                <a:latin typeface="Century Gothic"/>
                <a:cs typeface="Century Gothic"/>
              </a:rPr>
              <a:t>action?</a:t>
            </a:r>
            <a:endParaRPr lang="en-US" sz="1200" b="0" dirty="0">
              <a:latin typeface="Century Gothic"/>
              <a:cs typeface="Century Gothic"/>
            </a:endParaRPr>
          </a:p>
          <a:p>
            <a:pPr marL="355600" indent="-342900">
              <a:lnSpc>
                <a:spcPct val="100000"/>
              </a:lnSpc>
              <a:spcBef>
                <a:spcPts val="550"/>
              </a:spcBef>
              <a:buClr>
                <a:srgbClr val="89D0D5"/>
              </a:buClr>
              <a:buSzPct val="78947"/>
              <a:buFont typeface="Wingdings 3"/>
              <a:buChar char=""/>
              <a:tabLst>
                <a:tab pos="354965" algn="l"/>
                <a:tab pos="355600" algn="l"/>
              </a:tabLst>
            </a:pPr>
            <a:r>
              <a:rPr lang="en-US" sz="1200" b="0" dirty="0">
                <a:solidFill>
                  <a:srgbClr val="FFFFFF"/>
                </a:solidFill>
                <a:latin typeface="Century Gothic"/>
                <a:cs typeface="Century Gothic"/>
              </a:rPr>
              <a:t>2.</a:t>
            </a:r>
            <a:r>
              <a:rPr lang="en-US" sz="1200" b="0" spc="-30" dirty="0">
                <a:solidFill>
                  <a:srgbClr val="FFFFFF"/>
                </a:solidFill>
                <a:latin typeface="Century Gothic"/>
                <a:cs typeface="Century Gothic"/>
              </a:rPr>
              <a:t> </a:t>
            </a:r>
            <a:r>
              <a:rPr lang="en-US" sz="1200" b="0" dirty="0">
                <a:solidFill>
                  <a:srgbClr val="FFFFFF"/>
                </a:solidFill>
                <a:latin typeface="Century Gothic"/>
                <a:cs typeface="Century Gothic"/>
              </a:rPr>
              <a:t>Will</a:t>
            </a:r>
            <a:r>
              <a:rPr lang="en-US" sz="1200" b="0" spc="-50" dirty="0">
                <a:solidFill>
                  <a:srgbClr val="FFFFFF"/>
                </a:solidFill>
                <a:latin typeface="Century Gothic"/>
                <a:cs typeface="Century Gothic"/>
              </a:rPr>
              <a:t> </a:t>
            </a:r>
            <a:r>
              <a:rPr lang="en-US" sz="1200" b="0" dirty="0">
                <a:solidFill>
                  <a:srgbClr val="FFFFFF"/>
                </a:solidFill>
                <a:latin typeface="Century Gothic"/>
                <a:cs typeface="Century Gothic"/>
              </a:rPr>
              <a:t>the</a:t>
            </a:r>
            <a:r>
              <a:rPr lang="en-US" sz="1200" b="0" spc="-25" dirty="0">
                <a:solidFill>
                  <a:srgbClr val="FFFFFF"/>
                </a:solidFill>
                <a:latin typeface="Century Gothic"/>
                <a:cs typeface="Century Gothic"/>
              </a:rPr>
              <a:t> </a:t>
            </a:r>
            <a:r>
              <a:rPr lang="en-US" sz="1200" b="0" dirty="0">
                <a:solidFill>
                  <a:srgbClr val="FFFFFF"/>
                </a:solidFill>
                <a:latin typeface="Century Gothic"/>
                <a:cs typeface="Century Gothic"/>
              </a:rPr>
              <a:t>user</a:t>
            </a:r>
            <a:r>
              <a:rPr lang="en-US" sz="1200" b="0" spc="-45" dirty="0">
                <a:solidFill>
                  <a:srgbClr val="FFFFFF"/>
                </a:solidFill>
                <a:latin typeface="Century Gothic"/>
                <a:cs typeface="Century Gothic"/>
              </a:rPr>
              <a:t> </a:t>
            </a:r>
            <a:r>
              <a:rPr lang="en-US" sz="1200" b="0" dirty="0">
                <a:solidFill>
                  <a:srgbClr val="FFFFFF"/>
                </a:solidFill>
                <a:latin typeface="Century Gothic"/>
                <a:cs typeface="Century Gothic"/>
              </a:rPr>
              <a:t>notice</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that</a:t>
            </a:r>
            <a:r>
              <a:rPr lang="en-US" sz="1200" b="0" spc="-25" dirty="0">
                <a:solidFill>
                  <a:srgbClr val="FFFFFF"/>
                </a:solidFill>
                <a:latin typeface="Century Gothic"/>
                <a:cs typeface="Century Gothic"/>
              </a:rPr>
              <a:t> </a:t>
            </a:r>
            <a:r>
              <a:rPr lang="en-US" sz="1200" b="0" dirty="0">
                <a:solidFill>
                  <a:srgbClr val="FFFFFF"/>
                </a:solidFill>
                <a:latin typeface="Century Gothic"/>
                <a:cs typeface="Century Gothic"/>
              </a:rPr>
              <a:t>the</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correct</a:t>
            </a:r>
            <a:r>
              <a:rPr lang="en-US" sz="1200" b="0" spc="-35" dirty="0">
                <a:solidFill>
                  <a:srgbClr val="FFFFFF"/>
                </a:solidFill>
                <a:latin typeface="Century Gothic"/>
                <a:cs typeface="Century Gothic"/>
              </a:rPr>
              <a:t> </a:t>
            </a:r>
            <a:r>
              <a:rPr lang="en-US" sz="1200" b="0" dirty="0">
                <a:solidFill>
                  <a:srgbClr val="FFFFFF"/>
                </a:solidFill>
                <a:latin typeface="Century Gothic"/>
                <a:cs typeface="Century Gothic"/>
              </a:rPr>
              <a:t>action</a:t>
            </a:r>
            <a:r>
              <a:rPr lang="en-US" sz="1200" b="0" spc="-30" dirty="0">
                <a:solidFill>
                  <a:srgbClr val="FFFFFF"/>
                </a:solidFill>
                <a:latin typeface="Century Gothic"/>
                <a:cs typeface="Century Gothic"/>
              </a:rPr>
              <a:t> </a:t>
            </a:r>
            <a:r>
              <a:rPr lang="en-US" sz="1200" b="0" dirty="0">
                <a:solidFill>
                  <a:srgbClr val="FFFFFF"/>
                </a:solidFill>
                <a:latin typeface="Century Gothic"/>
                <a:cs typeface="Century Gothic"/>
              </a:rPr>
              <a:t>is</a:t>
            </a:r>
            <a:r>
              <a:rPr lang="en-US" sz="1200" b="0" spc="-35" dirty="0">
                <a:solidFill>
                  <a:srgbClr val="FFFFFF"/>
                </a:solidFill>
                <a:latin typeface="Century Gothic"/>
                <a:cs typeface="Century Gothic"/>
              </a:rPr>
              <a:t> </a:t>
            </a:r>
            <a:r>
              <a:rPr lang="en-US" sz="1200" b="0" spc="-10" dirty="0">
                <a:solidFill>
                  <a:srgbClr val="FFFFFF"/>
                </a:solidFill>
                <a:latin typeface="Century Gothic"/>
                <a:cs typeface="Century Gothic"/>
              </a:rPr>
              <a:t>available?</a:t>
            </a:r>
            <a:endParaRPr lang="en-US" sz="1200" b="0" dirty="0">
              <a:latin typeface="Century Gothic"/>
              <a:cs typeface="Century Gothic"/>
            </a:endParaRPr>
          </a:p>
          <a:p>
            <a:pPr marL="355600" indent="-342900">
              <a:lnSpc>
                <a:spcPts val="2050"/>
              </a:lnSpc>
              <a:spcBef>
                <a:spcPts val="555"/>
              </a:spcBef>
              <a:buClr>
                <a:srgbClr val="89D0D5"/>
              </a:buClr>
              <a:buSzPct val="78947"/>
              <a:buFont typeface="Wingdings 3"/>
              <a:buChar char=""/>
              <a:tabLst>
                <a:tab pos="354965" algn="l"/>
                <a:tab pos="355600" algn="l"/>
              </a:tabLst>
            </a:pPr>
            <a:r>
              <a:rPr lang="en-US" sz="1200" b="0" dirty="0">
                <a:solidFill>
                  <a:srgbClr val="FFFFFF"/>
                </a:solidFill>
                <a:latin typeface="Century Gothic"/>
                <a:cs typeface="Century Gothic"/>
              </a:rPr>
              <a:t>3.</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Will</a:t>
            </a:r>
            <a:r>
              <a:rPr lang="en-US" sz="1200" b="0" spc="-55" dirty="0">
                <a:solidFill>
                  <a:srgbClr val="FFFFFF"/>
                </a:solidFill>
                <a:latin typeface="Century Gothic"/>
                <a:cs typeface="Century Gothic"/>
              </a:rPr>
              <a:t> </a:t>
            </a:r>
            <a:r>
              <a:rPr lang="en-US" sz="1200" b="0" dirty="0">
                <a:solidFill>
                  <a:srgbClr val="FFFFFF"/>
                </a:solidFill>
                <a:latin typeface="Century Gothic"/>
                <a:cs typeface="Century Gothic"/>
              </a:rPr>
              <a:t>the</a:t>
            </a:r>
            <a:r>
              <a:rPr lang="en-US" sz="1200" b="0" spc="-30" dirty="0">
                <a:solidFill>
                  <a:srgbClr val="FFFFFF"/>
                </a:solidFill>
                <a:latin typeface="Century Gothic"/>
                <a:cs typeface="Century Gothic"/>
              </a:rPr>
              <a:t> </a:t>
            </a:r>
            <a:r>
              <a:rPr lang="en-US" sz="1200" b="0" dirty="0">
                <a:solidFill>
                  <a:srgbClr val="FFFFFF"/>
                </a:solidFill>
                <a:latin typeface="Century Gothic"/>
                <a:cs typeface="Century Gothic"/>
              </a:rPr>
              <a:t>user</a:t>
            </a:r>
            <a:r>
              <a:rPr lang="en-US" sz="1200" b="0" spc="-60" dirty="0">
                <a:solidFill>
                  <a:srgbClr val="FFFFFF"/>
                </a:solidFill>
                <a:latin typeface="Century Gothic"/>
                <a:cs typeface="Century Gothic"/>
              </a:rPr>
              <a:t> </a:t>
            </a:r>
            <a:r>
              <a:rPr lang="en-US" sz="1200" b="0" dirty="0">
                <a:solidFill>
                  <a:srgbClr val="FFFFFF"/>
                </a:solidFill>
                <a:latin typeface="Century Gothic"/>
                <a:cs typeface="Century Gothic"/>
              </a:rPr>
              <a:t>associate</a:t>
            </a:r>
            <a:r>
              <a:rPr lang="en-US" sz="1200" b="0" spc="-45" dirty="0">
                <a:solidFill>
                  <a:srgbClr val="FFFFFF"/>
                </a:solidFill>
                <a:latin typeface="Century Gothic"/>
                <a:cs typeface="Century Gothic"/>
              </a:rPr>
              <a:t> </a:t>
            </a:r>
            <a:r>
              <a:rPr lang="en-US" sz="1200" b="0" dirty="0">
                <a:solidFill>
                  <a:srgbClr val="FFFFFF"/>
                </a:solidFill>
                <a:latin typeface="Century Gothic"/>
                <a:cs typeface="Century Gothic"/>
              </a:rPr>
              <a:t>the</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correct</a:t>
            </a:r>
            <a:r>
              <a:rPr lang="en-US" sz="1200" b="0" spc="-45" dirty="0">
                <a:solidFill>
                  <a:srgbClr val="FFFFFF"/>
                </a:solidFill>
                <a:latin typeface="Century Gothic"/>
                <a:cs typeface="Century Gothic"/>
              </a:rPr>
              <a:t> </a:t>
            </a:r>
            <a:r>
              <a:rPr lang="en-US" sz="1200" b="0" dirty="0">
                <a:solidFill>
                  <a:srgbClr val="FFFFFF"/>
                </a:solidFill>
                <a:latin typeface="Century Gothic"/>
                <a:cs typeface="Century Gothic"/>
              </a:rPr>
              <a:t>action</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with</a:t>
            </a:r>
            <a:r>
              <a:rPr lang="en-US" sz="1200" b="0" spc="-35" dirty="0">
                <a:solidFill>
                  <a:srgbClr val="FFFFFF"/>
                </a:solidFill>
                <a:latin typeface="Century Gothic"/>
                <a:cs typeface="Century Gothic"/>
              </a:rPr>
              <a:t> </a:t>
            </a:r>
            <a:r>
              <a:rPr lang="en-US" sz="1200" b="0" dirty="0">
                <a:solidFill>
                  <a:srgbClr val="FFFFFF"/>
                </a:solidFill>
                <a:latin typeface="Century Gothic"/>
                <a:cs typeface="Century Gothic"/>
              </a:rPr>
              <a:t>the</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effect</a:t>
            </a:r>
            <a:r>
              <a:rPr lang="en-US" sz="1200" b="0" spc="-35" dirty="0">
                <a:solidFill>
                  <a:srgbClr val="FFFFFF"/>
                </a:solidFill>
                <a:latin typeface="Century Gothic"/>
                <a:cs typeface="Century Gothic"/>
              </a:rPr>
              <a:t> </a:t>
            </a:r>
            <a:r>
              <a:rPr lang="en-US" sz="1200" b="0" dirty="0">
                <a:solidFill>
                  <a:srgbClr val="FFFFFF"/>
                </a:solidFill>
                <a:latin typeface="Century Gothic"/>
                <a:cs typeface="Century Gothic"/>
              </a:rPr>
              <a:t>to</a:t>
            </a:r>
            <a:r>
              <a:rPr lang="en-US" sz="1200" b="0" spc="-40" dirty="0">
                <a:solidFill>
                  <a:srgbClr val="FFFFFF"/>
                </a:solidFill>
                <a:latin typeface="Century Gothic"/>
                <a:cs typeface="Century Gothic"/>
              </a:rPr>
              <a:t> </a:t>
            </a:r>
            <a:r>
              <a:rPr lang="en-US" sz="1200" b="0" spc="-25" dirty="0">
                <a:solidFill>
                  <a:srgbClr val="FFFFFF"/>
                </a:solidFill>
                <a:latin typeface="Century Gothic"/>
                <a:cs typeface="Century Gothic"/>
              </a:rPr>
              <a:t>be</a:t>
            </a:r>
            <a:endParaRPr lang="en-US" sz="1200" b="0" dirty="0">
              <a:latin typeface="Century Gothic"/>
              <a:cs typeface="Century Gothic"/>
            </a:endParaRPr>
          </a:p>
          <a:p>
            <a:pPr marL="355600">
              <a:lnSpc>
                <a:spcPts val="2050"/>
              </a:lnSpc>
            </a:pPr>
            <a:r>
              <a:rPr lang="en-US" sz="1200" b="0" spc="-10" dirty="0">
                <a:solidFill>
                  <a:srgbClr val="FFFFFF"/>
                </a:solidFill>
                <a:latin typeface="Century Gothic"/>
                <a:cs typeface="Century Gothic"/>
              </a:rPr>
              <a:t>achieved?</a:t>
            </a:r>
            <a:endParaRPr lang="en-US" sz="1200" b="0" dirty="0">
              <a:latin typeface="Century Gothic"/>
              <a:cs typeface="Century Gothic"/>
            </a:endParaRPr>
          </a:p>
          <a:p>
            <a:pPr marL="355600" marR="425450" indent="-342900">
              <a:lnSpc>
                <a:spcPct val="79500"/>
              </a:lnSpc>
              <a:spcBef>
                <a:spcPts val="1020"/>
              </a:spcBef>
              <a:buClr>
                <a:srgbClr val="89D0D5"/>
              </a:buClr>
              <a:buSzPct val="78947"/>
              <a:buFont typeface="Wingdings 3"/>
              <a:buChar char=""/>
              <a:tabLst>
                <a:tab pos="354965" algn="l"/>
                <a:tab pos="355600" algn="l"/>
              </a:tabLst>
            </a:pPr>
            <a:r>
              <a:rPr lang="en-US" sz="1200" b="0" dirty="0">
                <a:solidFill>
                  <a:srgbClr val="FFFFFF"/>
                </a:solidFill>
                <a:latin typeface="Century Gothic"/>
                <a:cs typeface="Century Gothic"/>
              </a:rPr>
              <a:t>4.</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If</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the</a:t>
            </a:r>
            <a:r>
              <a:rPr lang="en-US" sz="1200" b="0" spc="-30" dirty="0">
                <a:solidFill>
                  <a:srgbClr val="FFFFFF"/>
                </a:solidFill>
                <a:latin typeface="Century Gothic"/>
                <a:cs typeface="Century Gothic"/>
              </a:rPr>
              <a:t> </a:t>
            </a:r>
            <a:r>
              <a:rPr lang="en-US" sz="1200" b="0" dirty="0">
                <a:solidFill>
                  <a:srgbClr val="FFFFFF"/>
                </a:solidFill>
                <a:latin typeface="Century Gothic"/>
                <a:cs typeface="Century Gothic"/>
              </a:rPr>
              <a:t>correct</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action</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is</a:t>
            </a:r>
            <a:r>
              <a:rPr lang="en-US" sz="1200" b="0" spc="-45" dirty="0">
                <a:solidFill>
                  <a:srgbClr val="FFFFFF"/>
                </a:solidFill>
                <a:latin typeface="Century Gothic"/>
                <a:cs typeface="Century Gothic"/>
              </a:rPr>
              <a:t> </a:t>
            </a:r>
            <a:r>
              <a:rPr lang="en-US" sz="1200" b="0" dirty="0">
                <a:solidFill>
                  <a:srgbClr val="FFFFFF"/>
                </a:solidFill>
                <a:latin typeface="Century Gothic"/>
                <a:cs typeface="Century Gothic"/>
              </a:rPr>
              <a:t>performed,</a:t>
            </a:r>
            <a:r>
              <a:rPr lang="en-US" sz="1200" b="0" spc="-30" dirty="0">
                <a:solidFill>
                  <a:srgbClr val="FFFFFF"/>
                </a:solidFill>
                <a:latin typeface="Century Gothic"/>
                <a:cs typeface="Century Gothic"/>
              </a:rPr>
              <a:t> </a:t>
            </a:r>
            <a:r>
              <a:rPr lang="en-US" sz="1200" b="0" dirty="0">
                <a:solidFill>
                  <a:srgbClr val="FFFFFF"/>
                </a:solidFill>
                <a:latin typeface="Century Gothic"/>
                <a:cs typeface="Century Gothic"/>
              </a:rPr>
              <a:t>will</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the</a:t>
            </a:r>
            <a:r>
              <a:rPr lang="en-US" sz="1200" b="0" spc="-45" dirty="0">
                <a:solidFill>
                  <a:srgbClr val="FFFFFF"/>
                </a:solidFill>
                <a:latin typeface="Century Gothic"/>
                <a:cs typeface="Century Gothic"/>
              </a:rPr>
              <a:t> </a:t>
            </a:r>
            <a:r>
              <a:rPr lang="en-US" sz="1200" b="0" dirty="0">
                <a:solidFill>
                  <a:srgbClr val="FFFFFF"/>
                </a:solidFill>
                <a:latin typeface="Century Gothic"/>
                <a:cs typeface="Century Gothic"/>
              </a:rPr>
              <a:t>user</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see</a:t>
            </a:r>
            <a:r>
              <a:rPr lang="en-US" sz="1200" b="0" spc="-55" dirty="0">
                <a:solidFill>
                  <a:srgbClr val="FFFFFF"/>
                </a:solidFill>
                <a:latin typeface="Century Gothic"/>
                <a:cs typeface="Century Gothic"/>
              </a:rPr>
              <a:t> </a:t>
            </a:r>
            <a:r>
              <a:rPr lang="en-US" sz="1200" b="0" dirty="0">
                <a:solidFill>
                  <a:srgbClr val="FFFFFF"/>
                </a:solidFill>
                <a:latin typeface="Century Gothic"/>
                <a:cs typeface="Century Gothic"/>
              </a:rPr>
              <a:t>that</a:t>
            </a:r>
            <a:r>
              <a:rPr lang="en-US" sz="1200" b="0" spc="-25" dirty="0">
                <a:solidFill>
                  <a:srgbClr val="FFFFFF"/>
                </a:solidFill>
                <a:latin typeface="Century Gothic"/>
                <a:cs typeface="Century Gothic"/>
              </a:rPr>
              <a:t> </a:t>
            </a:r>
            <a:r>
              <a:rPr lang="en-US" sz="1200" b="0" dirty="0">
                <a:solidFill>
                  <a:srgbClr val="FFFFFF"/>
                </a:solidFill>
                <a:latin typeface="Century Gothic"/>
                <a:cs typeface="Century Gothic"/>
              </a:rPr>
              <a:t>progress</a:t>
            </a:r>
            <a:r>
              <a:rPr lang="en-US" sz="1200" b="0" spc="-40" dirty="0">
                <a:solidFill>
                  <a:srgbClr val="FFFFFF"/>
                </a:solidFill>
                <a:latin typeface="Century Gothic"/>
                <a:cs typeface="Century Gothic"/>
              </a:rPr>
              <a:t> </a:t>
            </a:r>
            <a:r>
              <a:rPr lang="en-US" sz="1200" b="0" spc="-25" dirty="0">
                <a:solidFill>
                  <a:srgbClr val="FFFFFF"/>
                </a:solidFill>
                <a:latin typeface="Century Gothic"/>
                <a:cs typeface="Century Gothic"/>
              </a:rPr>
              <a:t>is </a:t>
            </a:r>
            <a:r>
              <a:rPr lang="en-US" sz="1200" b="0" dirty="0">
                <a:solidFill>
                  <a:srgbClr val="FFFFFF"/>
                </a:solidFill>
                <a:latin typeface="Century Gothic"/>
                <a:cs typeface="Century Gothic"/>
              </a:rPr>
              <a:t>being</a:t>
            </a:r>
            <a:r>
              <a:rPr lang="en-US" sz="1200" b="0" spc="-75" dirty="0">
                <a:solidFill>
                  <a:srgbClr val="FFFFFF"/>
                </a:solidFill>
                <a:latin typeface="Century Gothic"/>
                <a:cs typeface="Century Gothic"/>
              </a:rPr>
              <a:t> </a:t>
            </a:r>
            <a:r>
              <a:rPr lang="en-US" sz="1200" b="0" dirty="0">
                <a:solidFill>
                  <a:srgbClr val="FFFFFF"/>
                </a:solidFill>
                <a:latin typeface="Century Gothic"/>
                <a:cs typeface="Century Gothic"/>
              </a:rPr>
              <a:t>made</a:t>
            </a:r>
            <a:r>
              <a:rPr lang="en-US" sz="1200" b="0" spc="-50" dirty="0">
                <a:solidFill>
                  <a:srgbClr val="FFFFFF"/>
                </a:solidFill>
                <a:latin typeface="Century Gothic"/>
                <a:cs typeface="Century Gothic"/>
              </a:rPr>
              <a:t> </a:t>
            </a:r>
            <a:r>
              <a:rPr lang="en-US" sz="1200" b="0" dirty="0">
                <a:solidFill>
                  <a:srgbClr val="FFFFFF"/>
                </a:solidFill>
                <a:latin typeface="Century Gothic"/>
                <a:cs typeface="Century Gothic"/>
              </a:rPr>
              <a:t>toward</a:t>
            </a:r>
            <a:r>
              <a:rPr lang="en-US" sz="1200" b="0" spc="-35" dirty="0">
                <a:solidFill>
                  <a:srgbClr val="FFFFFF"/>
                </a:solidFill>
                <a:latin typeface="Century Gothic"/>
                <a:cs typeface="Century Gothic"/>
              </a:rPr>
              <a:t> </a:t>
            </a:r>
            <a:r>
              <a:rPr lang="en-US" sz="1200" b="0" dirty="0">
                <a:solidFill>
                  <a:srgbClr val="FFFFFF"/>
                </a:solidFill>
                <a:latin typeface="Century Gothic"/>
                <a:cs typeface="Century Gothic"/>
              </a:rPr>
              <a:t>solution</a:t>
            </a:r>
            <a:r>
              <a:rPr lang="en-US" sz="1200" b="0" spc="-65" dirty="0">
                <a:solidFill>
                  <a:srgbClr val="FFFFFF"/>
                </a:solidFill>
                <a:latin typeface="Century Gothic"/>
                <a:cs typeface="Century Gothic"/>
              </a:rPr>
              <a:t> </a:t>
            </a:r>
            <a:r>
              <a:rPr lang="en-US" sz="1200" b="0" dirty="0">
                <a:solidFill>
                  <a:srgbClr val="FFFFFF"/>
                </a:solidFill>
                <a:latin typeface="Century Gothic"/>
                <a:cs typeface="Century Gothic"/>
              </a:rPr>
              <a:t>of</a:t>
            </a:r>
            <a:r>
              <a:rPr lang="en-US" sz="1200" b="0" spc="-55" dirty="0">
                <a:solidFill>
                  <a:srgbClr val="FFFFFF"/>
                </a:solidFill>
                <a:latin typeface="Century Gothic"/>
                <a:cs typeface="Century Gothic"/>
              </a:rPr>
              <a:t> </a:t>
            </a:r>
            <a:r>
              <a:rPr lang="en-US" sz="1200" b="0" dirty="0">
                <a:solidFill>
                  <a:srgbClr val="FFFFFF"/>
                </a:solidFill>
                <a:latin typeface="Century Gothic"/>
                <a:cs typeface="Century Gothic"/>
              </a:rPr>
              <a:t>the</a:t>
            </a:r>
            <a:r>
              <a:rPr lang="en-US" sz="1200" b="0" spc="-60" dirty="0">
                <a:solidFill>
                  <a:srgbClr val="FFFFFF"/>
                </a:solidFill>
                <a:latin typeface="Century Gothic"/>
                <a:cs typeface="Century Gothic"/>
              </a:rPr>
              <a:t> </a:t>
            </a:r>
            <a:r>
              <a:rPr lang="en-US" sz="1200" b="0" spc="-10" dirty="0">
                <a:solidFill>
                  <a:srgbClr val="FFFFFF"/>
                </a:solidFill>
                <a:latin typeface="Century Gothic"/>
                <a:cs typeface="Century Gothic"/>
              </a:rPr>
              <a:t>task?</a:t>
            </a:r>
            <a:endParaRPr lang="en-US" sz="1200" b="0" dirty="0">
              <a:latin typeface="Century Gothic"/>
              <a:cs typeface="Century Gothic"/>
            </a:endParaRPr>
          </a:p>
          <a:p>
            <a:pPr rtl="0">
              <a:spcBef>
                <a:spcPts val="0"/>
              </a:spcBef>
              <a:spcAft>
                <a:spcPts val="0"/>
              </a:spcAft>
            </a:pPr>
            <a:endParaRPr lang="en-US" b="0" dirty="0">
              <a:effectLst/>
            </a:endParaRPr>
          </a:p>
        </p:txBody>
      </p:sp>
      <p:sp>
        <p:nvSpPr>
          <p:cNvPr id="4" name="Slide Number Placeholder 3"/>
          <p:cNvSpPr>
            <a:spLocks noGrp="1"/>
          </p:cNvSpPr>
          <p:nvPr>
            <p:ph type="sldNum" sz="quarter" idx="5"/>
          </p:nvPr>
        </p:nvSpPr>
        <p:spPr/>
        <p:txBody>
          <a:bodyPr/>
          <a:lstStyle/>
          <a:p>
            <a:fld id="{57B6723A-C654-4982-81DB-AB78F35095F2}" type="slidenum">
              <a:rPr lang="da-DK" smtClean="0"/>
              <a:t>19</a:t>
            </a:fld>
            <a:endParaRPr lang="da-DK"/>
          </a:p>
        </p:txBody>
      </p:sp>
    </p:spTree>
    <p:extLst>
      <p:ext uri="{BB962C8B-B14F-4D97-AF65-F5344CB8AC3E}">
        <p14:creationId xmlns:p14="http://schemas.microsoft.com/office/powerpoint/2010/main" val="1742582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ask themselves </a:t>
            </a:r>
            <a:r>
              <a:rPr lang="en-US" b="1" dirty="0"/>
              <a:t>four questions</a:t>
            </a:r>
          </a:p>
          <a:p>
            <a:pPr marL="355600" indent="-342900">
              <a:lnSpc>
                <a:spcPct val="100000"/>
              </a:lnSpc>
              <a:spcBef>
                <a:spcPts val="540"/>
              </a:spcBef>
              <a:buClr>
                <a:srgbClr val="89D0D5"/>
              </a:buClr>
              <a:buSzPct val="78947"/>
              <a:buFont typeface="Wingdings 3"/>
              <a:buChar char=""/>
              <a:tabLst>
                <a:tab pos="354965" algn="l"/>
                <a:tab pos="355600" algn="l"/>
              </a:tabLst>
            </a:pPr>
            <a:r>
              <a:rPr lang="en-US" sz="1200" b="0" dirty="0">
                <a:solidFill>
                  <a:srgbClr val="FFFFFF"/>
                </a:solidFill>
                <a:latin typeface="Century Gothic"/>
                <a:cs typeface="Century Gothic"/>
              </a:rPr>
              <a:t>1.</a:t>
            </a:r>
            <a:r>
              <a:rPr lang="en-US" sz="1200" b="0" spc="-20" dirty="0">
                <a:solidFill>
                  <a:srgbClr val="FFFFFF"/>
                </a:solidFill>
                <a:latin typeface="Century Gothic"/>
                <a:cs typeface="Century Gothic"/>
              </a:rPr>
              <a:t> </a:t>
            </a:r>
            <a:r>
              <a:rPr lang="en-US" sz="1200" b="0" dirty="0">
                <a:solidFill>
                  <a:srgbClr val="FFFFFF"/>
                </a:solidFill>
                <a:latin typeface="Century Gothic"/>
                <a:cs typeface="Century Gothic"/>
              </a:rPr>
              <a:t>Will</a:t>
            </a:r>
            <a:r>
              <a:rPr lang="en-US" sz="1200" b="0" spc="-35" dirty="0">
                <a:solidFill>
                  <a:srgbClr val="FFFFFF"/>
                </a:solidFill>
                <a:latin typeface="Century Gothic"/>
                <a:cs typeface="Century Gothic"/>
              </a:rPr>
              <a:t> </a:t>
            </a:r>
            <a:r>
              <a:rPr lang="en-US" sz="1200" b="0" dirty="0">
                <a:solidFill>
                  <a:srgbClr val="FFFFFF"/>
                </a:solidFill>
                <a:latin typeface="Century Gothic"/>
                <a:cs typeface="Century Gothic"/>
              </a:rPr>
              <a:t>the</a:t>
            </a:r>
            <a:r>
              <a:rPr lang="en-US" sz="1200" b="0" spc="-10" dirty="0">
                <a:solidFill>
                  <a:srgbClr val="FFFFFF"/>
                </a:solidFill>
                <a:latin typeface="Century Gothic"/>
                <a:cs typeface="Century Gothic"/>
              </a:rPr>
              <a:t> </a:t>
            </a:r>
            <a:r>
              <a:rPr lang="en-US" sz="1200" b="0" dirty="0">
                <a:solidFill>
                  <a:srgbClr val="FFFFFF"/>
                </a:solidFill>
                <a:latin typeface="Century Gothic"/>
                <a:cs typeface="Century Gothic"/>
              </a:rPr>
              <a:t>user</a:t>
            </a:r>
            <a:r>
              <a:rPr lang="en-US" sz="1200" b="0" spc="-35" dirty="0">
                <a:solidFill>
                  <a:srgbClr val="FFFFFF"/>
                </a:solidFill>
                <a:latin typeface="Century Gothic"/>
                <a:cs typeface="Century Gothic"/>
              </a:rPr>
              <a:t> </a:t>
            </a:r>
            <a:r>
              <a:rPr lang="en-US" sz="1200" b="0" dirty="0">
                <a:solidFill>
                  <a:srgbClr val="FFFFFF"/>
                </a:solidFill>
                <a:latin typeface="Century Gothic"/>
                <a:cs typeface="Century Gothic"/>
              </a:rPr>
              <a:t>try</a:t>
            </a:r>
            <a:r>
              <a:rPr lang="en-US" sz="1200" b="0" spc="-5" dirty="0">
                <a:solidFill>
                  <a:srgbClr val="FFFFFF"/>
                </a:solidFill>
                <a:latin typeface="Century Gothic"/>
                <a:cs typeface="Century Gothic"/>
              </a:rPr>
              <a:t> </a:t>
            </a:r>
            <a:r>
              <a:rPr lang="en-US" sz="1200" b="0" dirty="0">
                <a:solidFill>
                  <a:srgbClr val="FFFFFF"/>
                </a:solidFill>
                <a:latin typeface="Century Gothic"/>
                <a:cs typeface="Century Gothic"/>
              </a:rPr>
              <a:t>to</a:t>
            </a:r>
            <a:r>
              <a:rPr lang="en-US" sz="1200" b="0" spc="-30" dirty="0">
                <a:solidFill>
                  <a:srgbClr val="FFFFFF"/>
                </a:solidFill>
                <a:latin typeface="Century Gothic"/>
                <a:cs typeface="Century Gothic"/>
              </a:rPr>
              <a:t> </a:t>
            </a:r>
            <a:r>
              <a:rPr lang="en-US" sz="1200" b="0" dirty="0">
                <a:solidFill>
                  <a:srgbClr val="FFFFFF"/>
                </a:solidFill>
                <a:latin typeface="Century Gothic"/>
                <a:cs typeface="Century Gothic"/>
              </a:rPr>
              <a:t>do</a:t>
            </a:r>
            <a:r>
              <a:rPr lang="en-US" sz="1200" b="0" spc="-25" dirty="0">
                <a:solidFill>
                  <a:srgbClr val="FFFFFF"/>
                </a:solidFill>
                <a:latin typeface="Century Gothic"/>
                <a:cs typeface="Century Gothic"/>
              </a:rPr>
              <a:t> </a:t>
            </a:r>
            <a:r>
              <a:rPr lang="en-US" sz="1200" b="0" dirty="0">
                <a:solidFill>
                  <a:srgbClr val="FFFFFF"/>
                </a:solidFill>
                <a:latin typeface="Century Gothic"/>
                <a:cs typeface="Century Gothic"/>
              </a:rPr>
              <a:t>the</a:t>
            </a:r>
            <a:r>
              <a:rPr lang="en-US" sz="1200" b="0" spc="-10" dirty="0">
                <a:solidFill>
                  <a:srgbClr val="FFFFFF"/>
                </a:solidFill>
                <a:latin typeface="Century Gothic"/>
                <a:cs typeface="Century Gothic"/>
              </a:rPr>
              <a:t> </a:t>
            </a:r>
            <a:r>
              <a:rPr lang="en-US" sz="1200" b="0" dirty="0">
                <a:solidFill>
                  <a:srgbClr val="FFFFFF"/>
                </a:solidFill>
                <a:latin typeface="Century Gothic"/>
                <a:cs typeface="Century Gothic"/>
              </a:rPr>
              <a:t>right</a:t>
            </a:r>
            <a:r>
              <a:rPr lang="en-US" sz="1200" b="0" spc="-30" dirty="0">
                <a:solidFill>
                  <a:srgbClr val="FFFFFF"/>
                </a:solidFill>
                <a:latin typeface="Century Gothic"/>
                <a:cs typeface="Century Gothic"/>
              </a:rPr>
              <a:t> </a:t>
            </a:r>
            <a:r>
              <a:rPr lang="en-US" sz="1200" b="0" spc="-10" dirty="0">
                <a:solidFill>
                  <a:srgbClr val="FFFFFF"/>
                </a:solidFill>
                <a:latin typeface="Century Gothic"/>
                <a:cs typeface="Century Gothic"/>
              </a:rPr>
              <a:t>action?</a:t>
            </a:r>
            <a:endParaRPr lang="en-US" sz="1200" b="0" dirty="0">
              <a:latin typeface="Century Gothic"/>
              <a:cs typeface="Century Gothic"/>
            </a:endParaRPr>
          </a:p>
          <a:p>
            <a:pPr marL="355600" indent="-342900">
              <a:lnSpc>
                <a:spcPct val="100000"/>
              </a:lnSpc>
              <a:spcBef>
                <a:spcPts val="550"/>
              </a:spcBef>
              <a:buClr>
                <a:srgbClr val="89D0D5"/>
              </a:buClr>
              <a:buSzPct val="78947"/>
              <a:buFont typeface="Wingdings 3"/>
              <a:buChar char=""/>
              <a:tabLst>
                <a:tab pos="354965" algn="l"/>
                <a:tab pos="355600" algn="l"/>
              </a:tabLst>
            </a:pPr>
            <a:r>
              <a:rPr lang="en-US" sz="1200" b="0" dirty="0">
                <a:solidFill>
                  <a:srgbClr val="FFFFFF"/>
                </a:solidFill>
                <a:latin typeface="Century Gothic"/>
                <a:cs typeface="Century Gothic"/>
              </a:rPr>
              <a:t>2.</a:t>
            </a:r>
            <a:r>
              <a:rPr lang="en-US" sz="1200" b="0" spc="-30" dirty="0">
                <a:solidFill>
                  <a:srgbClr val="FFFFFF"/>
                </a:solidFill>
                <a:latin typeface="Century Gothic"/>
                <a:cs typeface="Century Gothic"/>
              </a:rPr>
              <a:t> </a:t>
            </a:r>
            <a:r>
              <a:rPr lang="en-US" sz="1200" b="0" dirty="0">
                <a:solidFill>
                  <a:srgbClr val="FFFFFF"/>
                </a:solidFill>
                <a:latin typeface="Century Gothic"/>
                <a:cs typeface="Century Gothic"/>
              </a:rPr>
              <a:t>Will</a:t>
            </a:r>
            <a:r>
              <a:rPr lang="en-US" sz="1200" b="0" spc="-50" dirty="0">
                <a:solidFill>
                  <a:srgbClr val="FFFFFF"/>
                </a:solidFill>
                <a:latin typeface="Century Gothic"/>
                <a:cs typeface="Century Gothic"/>
              </a:rPr>
              <a:t> </a:t>
            </a:r>
            <a:r>
              <a:rPr lang="en-US" sz="1200" b="0" dirty="0">
                <a:solidFill>
                  <a:srgbClr val="FFFFFF"/>
                </a:solidFill>
                <a:latin typeface="Century Gothic"/>
                <a:cs typeface="Century Gothic"/>
              </a:rPr>
              <a:t>the</a:t>
            </a:r>
            <a:r>
              <a:rPr lang="en-US" sz="1200" b="0" spc="-25" dirty="0">
                <a:solidFill>
                  <a:srgbClr val="FFFFFF"/>
                </a:solidFill>
                <a:latin typeface="Century Gothic"/>
                <a:cs typeface="Century Gothic"/>
              </a:rPr>
              <a:t> </a:t>
            </a:r>
            <a:r>
              <a:rPr lang="en-US" sz="1200" b="0" dirty="0">
                <a:solidFill>
                  <a:srgbClr val="FFFFFF"/>
                </a:solidFill>
                <a:latin typeface="Century Gothic"/>
                <a:cs typeface="Century Gothic"/>
              </a:rPr>
              <a:t>user</a:t>
            </a:r>
            <a:r>
              <a:rPr lang="en-US" sz="1200" b="0" spc="-45" dirty="0">
                <a:solidFill>
                  <a:srgbClr val="FFFFFF"/>
                </a:solidFill>
                <a:latin typeface="Century Gothic"/>
                <a:cs typeface="Century Gothic"/>
              </a:rPr>
              <a:t> </a:t>
            </a:r>
            <a:r>
              <a:rPr lang="en-US" sz="1200" b="0" dirty="0">
                <a:solidFill>
                  <a:srgbClr val="FFFFFF"/>
                </a:solidFill>
                <a:latin typeface="Century Gothic"/>
                <a:cs typeface="Century Gothic"/>
              </a:rPr>
              <a:t>notice</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that</a:t>
            </a:r>
            <a:r>
              <a:rPr lang="en-US" sz="1200" b="0" spc="-25" dirty="0">
                <a:solidFill>
                  <a:srgbClr val="FFFFFF"/>
                </a:solidFill>
                <a:latin typeface="Century Gothic"/>
                <a:cs typeface="Century Gothic"/>
              </a:rPr>
              <a:t> </a:t>
            </a:r>
            <a:r>
              <a:rPr lang="en-US" sz="1200" b="0" dirty="0">
                <a:solidFill>
                  <a:srgbClr val="FFFFFF"/>
                </a:solidFill>
                <a:latin typeface="Century Gothic"/>
                <a:cs typeface="Century Gothic"/>
              </a:rPr>
              <a:t>the</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correct</a:t>
            </a:r>
            <a:r>
              <a:rPr lang="en-US" sz="1200" b="0" spc="-35" dirty="0">
                <a:solidFill>
                  <a:srgbClr val="FFFFFF"/>
                </a:solidFill>
                <a:latin typeface="Century Gothic"/>
                <a:cs typeface="Century Gothic"/>
              </a:rPr>
              <a:t> </a:t>
            </a:r>
            <a:r>
              <a:rPr lang="en-US" sz="1200" b="0" dirty="0">
                <a:solidFill>
                  <a:srgbClr val="FFFFFF"/>
                </a:solidFill>
                <a:latin typeface="Century Gothic"/>
                <a:cs typeface="Century Gothic"/>
              </a:rPr>
              <a:t>action</a:t>
            </a:r>
            <a:r>
              <a:rPr lang="en-US" sz="1200" b="0" spc="-30" dirty="0">
                <a:solidFill>
                  <a:srgbClr val="FFFFFF"/>
                </a:solidFill>
                <a:latin typeface="Century Gothic"/>
                <a:cs typeface="Century Gothic"/>
              </a:rPr>
              <a:t> </a:t>
            </a:r>
            <a:r>
              <a:rPr lang="en-US" sz="1200" b="0" dirty="0">
                <a:solidFill>
                  <a:srgbClr val="FFFFFF"/>
                </a:solidFill>
                <a:latin typeface="Century Gothic"/>
                <a:cs typeface="Century Gothic"/>
              </a:rPr>
              <a:t>is</a:t>
            </a:r>
            <a:r>
              <a:rPr lang="en-US" sz="1200" b="0" spc="-35" dirty="0">
                <a:solidFill>
                  <a:srgbClr val="FFFFFF"/>
                </a:solidFill>
                <a:latin typeface="Century Gothic"/>
                <a:cs typeface="Century Gothic"/>
              </a:rPr>
              <a:t> </a:t>
            </a:r>
            <a:r>
              <a:rPr lang="en-US" sz="1200" b="0" spc="-10" dirty="0">
                <a:solidFill>
                  <a:srgbClr val="FFFFFF"/>
                </a:solidFill>
                <a:latin typeface="Century Gothic"/>
                <a:cs typeface="Century Gothic"/>
              </a:rPr>
              <a:t>available?</a:t>
            </a:r>
            <a:endParaRPr lang="en-US" sz="1200" b="0" dirty="0">
              <a:latin typeface="Century Gothic"/>
              <a:cs typeface="Century Gothic"/>
            </a:endParaRPr>
          </a:p>
          <a:p>
            <a:pPr marL="355600" indent="-342900">
              <a:lnSpc>
                <a:spcPts val="2050"/>
              </a:lnSpc>
              <a:spcBef>
                <a:spcPts val="555"/>
              </a:spcBef>
              <a:buClr>
                <a:srgbClr val="89D0D5"/>
              </a:buClr>
              <a:buSzPct val="78947"/>
              <a:buFont typeface="Wingdings 3"/>
              <a:buChar char=""/>
              <a:tabLst>
                <a:tab pos="354965" algn="l"/>
                <a:tab pos="355600" algn="l"/>
              </a:tabLst>
            </a:pPr>
            <a:r>
              <a:rPr lang="en-US" sz="1200" b="0" dirty="0">
                <a:solidFill>
                  <a:srgbClr val="FFFFFF"/>
                </a:solidFill>
                <a:latin typeface="Century Gothic"/>
                <a:cs typeface="Century Gothic"/>
              </a:rPr>
              <a:t>3.</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Will</a:t>
            </a:r>
            <a:r>
              <a:rPr lang="en-US" sz="1200" b="0" spc="-55" dirty="0">
                <a:solidFill>
                  <a:srgbClr val="FFFFFF"/>
                </a:solidFill>
                <a:latin typeface="Century Gothic"/>
                <a:cs typeface="Century Gothic"/>
              </a:rPr>
              <a:t> </a:t>
            </a:r>
            <a:r>
              <a:rPr lang="en-US" sz="1200" b="0" dirty="0">
                <a:solidFill>
                  <a:srgbClr val="FFFFFF"/>
                </a:solidFill>
                <a:latin typeface="Century Gothic"/>
                <a:cs typeface="Century Gothic"/>
              </a:rPr>
              <a:t>the</a:t>
            </a:r>
            <a:r>
              <a:rPr lang="en-US" sz="1200" b="0" spc="-30" dirty="0">
                <a:solidFill>
                  <a:srgbClr val="FFFFFF"/>
                </a:solidFill>
                <a:latin typeface="Century Gothic"/>
                <a:cs typeface="Century Gothic"/>
              </a:rPr>
              <a:t> </a:t>
            </a:r>
            <a:r>
              <a:rPr lang="en-US" sz="1200" b="0" dirty="0">
                <a:solidFill>
                  <a:srgbClr val="FFFFFF"/>
                </a:solidFill>
                <a:latin typeface="Century Gothic"/>
                <a:cs typeface="Century Gothic"/>
              </a:rPr>
              <a:t>user</a:t>
            </a:r>
            <a:r>
              <a:rPr lang="en-US" sz="1200" b="0" spc="-60" dirty="0">
                <a:solidFill>
                  <a:srgbClr val="FFFFFF"/>
                </a:solidFill>
                <a:latin typeface="Century Gothic"/>
                <a:cs typeface="Century Gothic"/>
              </a:rPr>
              <a:t> </a:t>
            </a:r>
            <a:r>
              <a:rPr lang="en-US" sz="1200" b="0" dirty="0">
                <a:solidFill>
                  <a:srgbClr val="FFFFFF"/>
                </a:solidFill>
                <a:latin typeface="Century Gothic"/>
                <a:cs typeface="Century Gothic"/>
              </a:rPr>
              <a:t>associate</a:t>
            </a:r>
            <a:r>
              <a:rPr lang="en-US" sz="1200" b="0" spc="-45" dirty="0">
                <a:solidFill>
                  <a:srgbClr val="FFFFFF"/>
                </a:solidFill>
                <a:latin typeface="Century Gothic"/>
                <a:cs typeface="Century Gothic"/>
              </a:rPr>
              <a:t> </a:t>
            </a:r>
            <a:r>
              <a:rPr lang="en-US" sz="1200" b="0" dirty="0">
                <a:solidFill>
                  <a:srgbClr val="FFFFFF"/>
                </a:solidFill>
                <a:latin typeface="Century Gothic"/>
                <a:cs typeface="Century Gothic"/>
              </a:rPr>
              <a:t>the</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correct</a:t>
            </a:r>
            <a:r>
              <a:rPr lang="en-US" sz="1200" b="0" spc="-45" dirty="0">
                <a:solidFill>
                  <a:srgbClr val="FFFFFF"/>
                </a:solidFill>
                <a:latin typeface="Century Gothic"/>
                <a:cs typeface="Century Gothic"/>
              </a:rPr>
              <a:t> </a:t>
            </a:r>
            <a:r>
              <a:rPr lang="en-US" sz="1200" b="0" dirty="0">
                <a:solidFill>
                  <a:srgbClr val="FFFFFF"/>
                </a:solidFill>
                <a:latin typeface="Century Gothic"/>
                <a:cs typeface="Century Gothic"/>
              </a:rPr>
              <a:t>action</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with</a:t>
            </a:r>
            <a:r>
              <a:rPr lang="en-US" sz="1200" b="0" spc="-35" dirty="0">
                <a:solidFill>
                  <a:srgbClr val="FFFFFF"/>
                </a:solidFill>
                <a:latin typeface="Century Gothic"/>
                <a:cs typeface="Century Gothic"/>
              </a:rPr>
              <a:t> </a:t>
            </a:r>
            <a:r>
              <a:rPr lang="en-US" sz="1200" b="0" dirty="0">
                <a:solidFill>
                  <a:srgbClr val="FFFFFF"/>
                </a:solidFill>
                <a:latin typeface="Century Gothic"/>
                <a:cs typeface="Century Gothic"/>
              </a:rPr>
              <a:t>the</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effect</a:t>
            </a:r>
            <a:r>
              <a:rPr lang="en-US" sz="1200" b="0" spc="-35" dirty="0">
                <a:solidFill>
                  <a:srgbClr val="FFFFFF"/>
                </a:solidFill>
                <a:latin typeface="Century Gothic"/>
                <a:cs typeface="Century Gothic"/>
              </a:rPr>
              <a:t> </a:t>
            </a:r>
            <a:r>
              <a:rPr lang="en-US" sz="1200" b="0" dirty="0">
                <a:solidFill>
                  <a:srgbClr val="FFFFFF"/>
                </a:solidFill>
                <a:latin typeface="Century Gothic"/>
                <a:cs typeface="Century Gothic"/>
              </a:rPr>
              <a:t>to</a:t>
            </a:r>
            <a:r>
              <a:rPr lang="en-US" sz="1200" b="0" spc="-40" dirty="0">
                <a:solidFill>
                  <a:srgbClr val="FFFFFF"/>
                </a:solidFill>
                <a:latin typeface="Century Gothic"/>
                <a:cs typeface="Century Gothic"/>
              </a:rPr>
              <a:t> </a:t>
            </a:r>
            <a:r>
              <a:rPr lang="en-US" sz="1200" b="0" spc="-25" dirty="0">
                <a:solidFill>
                  <a:srgbClr val="FFFFFF"/>
                </a:solidFill>
                <a:latin typeface="Century Gothic"/>
                <a:cs typeface="Century Gothic"/>
              </a:rPr>
              <a:t>be</a:t>
            </a:r>
            <a:endParaRPr lang="en-US" sz="1200" b="0" dirty="0">
              <a:latin typeface="Century Gothic"/>
              <a:cs typeface="Century Gothic"/>
            </a:endParaRPr>
          </a:p>
          <a:p>
            <a:pPr marL="355600">
              <a:lnSpc>
                <a:spcPts val="2050"/>
              </a:lnSpc>
            </a:pPr>
            <a:r>
              <a:rPr lang="en-US" sz="1200" b="0" spc="-10" dirty="0">
                <a:solidFill>
                  <a:srgbClr val="FFFFFF"/>
                </a:solidFill>
                <a:latin typeface="Century Gothic"/>
                <a:cs typeface="Century Gothic"/>
              </a:rPr>
              <a:t>achieved?</a:t>
            </a:r>
            <a:endParaRPr lang="en-US" sz="1200" b="0" dirty="0">
              <a:latin typeface="Century Gothic"/>
              <a:cs typeface="Century Gothic"/>
            </a:endParaRPr>
          </a:p>
          <a:p>
            <a:pPr marL="355600" marR="425450" indent="-342900">
              <a:lnSpc>
                <a:spcPct val="79500"/>
              </a:lnSpc>
              <a:spcBef>
                <a:spcPts val="1020"/>
              </a:spcBef>
              <a:buClr>
                <a:srgbClr val="89D0D5"/>
              </a:buClr>
              <a:buSzPct val="78947"/>
              <a:buFont typeface="Wingdings 3"/>
              <a:buChar char=""/>
              <a:tabLst>
                <a:tab pos="354965" algn="l"/>
                <a:tab pos="355600" algn="l"/>
              </a:tabLst>
            </a:pPr>
            <a:r>
              <a:rPr lang="en-US" sz="1200" b="0" dirty="0">
                <a:solidFill>
                  <a:srgbClr val="FFFFFF"/>
                </a:solidFill>
                <a:latin typeface="Century Gothic"/>
                <a:cs typeface="Century Gothic"/>
              </a:rPr>
              <a:t>4.</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If</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the</a:t>
            </a:r>
            <a:r>
              <a:rPr lang="en-US" sz="1200" b="0" spc="-30" dirty="0">
                <a:solidFill>
                  <a:srgbClr val="FFFFFF"/>
                </a:solidFill>
                <a:latin typeface="Century Gothic"/>
                <a:cs typeface="Century Gothic"/>
              </a:rPr>
              <a:t> </a:t>
            </a:r>
            <a:r>
              <a:rPr lang="en-US" sz="1200" b="0" dirty="0">
                <a:solidFill>
                  <a:srgbClr val="FFFFFF"/>
                </a:solidFill>
                <a:latin typeface="Century Gothic"/>
                <a:cs typeface="Century Gothic"/>
              </a:rPr>
              <a:t>correct</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action</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is</a:t>
            </a:r>
            <a:r>
              <a:rPr lang="en-US" sz="1200" b="0" spc="-45" dirty="0">
                <a:solidFill>
                  <a:srgbClr val="FFFFFF"/>
                </a:solidFill>
                <a:latin typeface="Century Gothic"/>
                <a:cs typeface="Century Gothic"/>
              </a:rPr>
              <a:t> </a:t>
            </a:r>
            <a:r>
              <a:rPr lang="en-US" sz="1200" b="0" dirty="0">
                <a:solidFill>
                  <a:srgbClr val="FFFFFF"/>
                </a:solidFill>
                <a:latin typeface="Century Gothic"/>
                <a:cs typeface="Century Gothic"/>
              </a:rPr>
              <a:t>performed,</a:t>
            </a:r>
            <a:r>
              <a:rPr lang="en-US" sz="1200" b="0" spc="-30" dirty="0">
                <a:solidFill>
                  <a:srgbClr val="FFFFFF"/>
                </a:solidFill>
                <a:latin typeface="Century Gothic"/>
                <a:cs typeface="Century Gothic"/>
              </a:rPr>
              <a:t> </a:t>
            </a:r>
            <a:r>
              <a:rPr lang="en-US" sz="1200" b="0" dirty="0">
                <a:solidFill>
                  <a:srgbClr val="FFFFFF"/>
                </a:solidFill>
                <a:latin typeface="Century Gothic"/>
                <a:cs typeface="Century Gothic"/>
              </a:rPr>
              <a:t>will</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the</a:t>
            </a:r>
            <a:r>
              <a:rPr lang="en-US" sz="1200" b="0" spc="-45" dirty="0">
                <a:solidFill>
                  <a:srgbClr val="FFFFFF"/>
                </a:solidFill>
                <a:latin typeface="Century Gothic"/>
                <a:cs typeface="Century Gothic"/>
              </a:rPr>
              <a:t> </a:t>
            </a:r>
            <a:r>
              <a:rPr lang="en-US" sz="1200" b="0" dirty="0">
                <a:solidFill>
                  <a:srgbClr val="FFFFFF"/>
                </a:solidFill>
                <a:latin typeface="Century Gothic"/>
                <a:cs typeface="Century Gothic"/>
              </a:rPr>
              <a:t>user</a:t>
            </a:r>
            <a:r>
              <a:rPr lang="en-US" sz="1200" b="0" spc="-40" dirty="0">
                <a:solidFill>
                  <a:srgbClr val="FFFFFF"/>
                </a:solidFill>
                <a:latin typeface="Century Gothic"/>
                <a:cs typeface="Century Gothic"/>
              </a:rPr>
              <a:t> </a:t>
            </a:r>
            <a:r>
              <a:rPr lang="en-US" sz="1200" b="0" dirty="0">
                <a:solidFill>
                  <a:srgbClr val="FFFFFF"/>
                </a:solidFill>
                <a:latin typeface="Century Gothic"/>
                <a:cs typeface="Century Gothic"/>
              </a:rPr>
              <a:t>see</a:t>
            </a:r>
            <a:r>
              <a:rPr lang="en-US" sz="1200" b="0" spc="-55" dirty="0">
                <a:solidFill>
                  <a:srgbClr val="FFFFFF"/>
                </a:solidFill>
                <a:latin typeface="Century Gothic"/>
                <a:cs typeface="Century Gothic"/>
              </a:rPr>
              <a:t> </a:t>
            </a:r>
            <a:r>
              <a:rPr lang="en-US" sz="1200" b="0" dirty="0">
                <a:solidFill>
                  <a:srgbClr val="FFFFFF"/>
                </a:solidFill>
                <a:latin typeface="Century Gothic"/>
                <a:cs typeface="Century Gothic"/>
              </a:rPr>
              <a:t>that</a:t>
            </a:r>
            <a:r>
              <a:rPr lang="en-US" sz="1200" b="0" spc="-25" dirty="0">
                <a:solidFill>
                  <a:srgbClr val="FFFFFF"/>
                </a:solidFill>
                <a:latin typeface="Century Gothic"/>
                <a:cs typeface="Century Gothic"/>
              </a:rPr>
              <a:t> </a:t>
            </a:r>
            <a:r>
              <a:rPr lang="en-US" sz="1200" b="0" dirty="0">
                <a:solidFill>
                  <a:srgbClr val="FFFFFF"/>
                </a:solidFill>
                <a:latin typeface="Century Gothic"/>
                <a:cs typeface="Century Gothic"/>
              </a:rPr>
              <a:t>progress</a:t>
            </a:r>
            <a:r>
              <a:rPr lang="en-US" sz="1200" b="0" spc="-40" dirty="0">
                <a:solidFill>
                  <a:srgbClr val="FFFFFF"/>
                </a:solidFill>
                <a:latin typeface="Century Gothic"/>
                <a:cs typeface="Century Gothic"/>
              </a:rPr>
              <a:t> </a:t>
            </a:r>
            <a:r>
              <a:rPr lang="en-US" sz="1200" b="0" spc="-25" dirty="0">
                <a:solidFill>
                  <a:srgbClr val="FFFFFF"/>
                </a:solidFill>
                <a:latin typeface="Century Gothic"/>
                <a:cs typeface="Century Gothic"/>
              </a:rPr>
              <a:t>is </a:t>
            </a:r>
            <a:r>
              <a:rPr lang="en-US" sz="1200" b="0" dirty="0">
                <a:solidFill>
                  <a:srgbClr val="FFFFFF"/>
                </a:solidFill>
                <a:latin typeface="Century Gothic"/>
                <a:cs typeface="Century Gothic"/>
              </a:rPr>
              <a:t>being</a:t>
            </a:r>
            <a:r>
              <a:rPr lang="en-US" sz="1200" b="0" spc="-75" dirty="0">
                <a:solidFill>
                  <a:srgbClr val="FFFFFF"/>
                </a:solidFill>
                <a:latin typeface="Century Gothic"/>
                <a:cs typeface="Century Gothic"/>
              </a:rPr>
              <a:t> </a:t>
            </a:r>
            <a:r>
              <a:rPr lang="en-US" sz="1200" b="0" dirty="0">
                <a:solidFill>
                  <a:srgbClr val="FFFFFF"/>
                </a:solidFill>
                <a:latin typeface="Century Gothic"/>
                <a:cs typeface="Century Gothic"/>
              </a:rPr>
              <a:t>made</a:t>
            </a:r>
            <a:r>
              <a:rPr lang="en-US" sz="1200" b="0" spc="-50" dirty="0">
                <a:solidFill>
                  <a:srgbClr val="FFFFFF"/>
                </a:solidFill>
                <a:latin typeface="Century Gothic"/>
                <a:cs typeface="Century Gothic"/>
              </a:rPr>
              <a:t> </a:t>
            </a:r>
            <a:r>
              <a:rPr lang="en-US" sz="1200" b="0" dirty="0">
                <a:solidFill>
                  <a:srgbClr val="FFFFFF"/>
                </a:solidFill>
                <a:latin typeface="Century Gothic"/>
                <a:cs typeface="Century Gothic"/>
              </a:rPr>
              <a:t>toward</a:t>
            </a:r>
            <a:r>
              <a:rPr lang="en-US" sz="1200" b="0" spc="-35" dirty="0">
                <a:solidFill>
                  <a:srgbClr val="FFFFFF"/>
                </a:solidFill>
                <a:latin typeface="Century Gothic"/>
                <a:cs typeface="Century Gothic"/>
              </a:rPr>
              <a:t> </a:t>
            </a:r>
            <a:r>
              <a:rPr lang="en-US" sz="1200" b="0" dirty="0">
                <a:solidFill>
                  <a:srgbClr val="FFFFFF"/>
                </a:solidFill>
                <a:latin typeface="Century Gothic"/>
                <a:cs typeface="Century Gothic"/>
              </a:rPr>
              <a:t>solution</a:t>
            </a:r>
            <a:r>
              <a:rPr lang="en-US" sz="1200" b="0" spc="-65" dirty="0">
                <a:solidFill>
                  <a:srgbClr val="FFFFFF"/>
                </a:solidFill>
                <a:latin typeface="Century Gothic"/>
                <a:cs typeface="Century Gothic"/>
              </a:rPr>
              <a:t> </a:t>
            </a:r>
            <a:r>
              <a:rPr lang="en-US" sz="1200" b="0" dirty="0">
                <a:solidFill>
                  <a:srgbClr val="FFFFFF"/>
                </a:solidFill>
                <a:latin typeface="Century Gothic"/>
                <a:cs typeface="Century Gothic"/>
              </a:rPr>
              <a:t>of</a:t>
            </a:r>
            <a:r>
              <a:rPr lang="en-US" sz="1200" b="0" spc="-55" dirty="0">
                <a:solidFill>
                  <a:srgbClr val="FFFFFF"/>
                </a:solidFill>
                <a:latin typeface="Century Gothic"/>
                <a:cs typeface="Century Gothic"/>
              </a:rPr>
              <a:t> </a:t>
            </a:r>
            <a:r>
              <a:rPr lang="en-US" sz="1200" b="0" dirty="0">
                <a:solidFill>
                  <a:srgbClr val="FFFFFF"/>
                </a:solidFill>
                <a:latin typeface="Century Gothic"/>
                <a:cs typeface="Century Gothic"/>
              </a:rPr>
              <a:t>the</a:t>
            </a:r>
            <a:r>
              <a:rPr lang="en-US" sz="1200" b="0" spc="-60" dirty="0">
                <a:solidFill>
                  <a:srgbClr val="FFFFFF"/>
                </a:solidFill>
                <a:latin typeface="Century Gothic"/>
                <a:cs typeface="Century Gothic"/>
              </a:rPr>
              <a:t> </a:t>
            </a:r>
            <a:r>
              <a:rPr lang="en-US" sz="1200" b="0" spc="-10" dirty="0">
                <a:solidFill>
                  <a:srgbClr val="FFFFFF"/>
                </a:solidFill>
                <a:latin typeface="Century Gothic"/>
                <a:cs typeface="Century Gothic"/>
              </a:rPr>
              <a:t>task?</a:t>
            </a:r>
            <a:endParaRPr lang="en-US" sz="1200" b="0" dirty="0">
              <a:latin typeface="Century Gothic"/>
              <a:cs typeface="Century Gothic"/>
            </a:endParaRPr>
          </a:p>
          <a:p>
            <a:pPr rtl="0">
              <a:spcBef>
                <a:spcPts val="0"/>
              </a:spcBef>
              <a:spcAft>
                <a:spcPts val="0"/>
              </a:spcAft>
            </a:pPr>
            <a:endParaRPr lang="en-US" b="0" dirty="0">
              <a:effectLst/>
            </a:endParaRPr>
          </a:p>
        </p:txBody>
      </p:sp>
      <p:sp>
        <p:nvSpPr>
          <p:cNvPr id="4" name="Slide Number Placeholder 3"/>
          <p:cNvSpPr>
            <a:spLocks noGrp="1"/>
          </p:cNvSpPr>
          <p:nvPr>
            <p:ph type="sldNum" sz="quarter" idx="5"/>
          </p:nvPr>
        </p:nvSpPr>
        <p:spPr/>
        <p:txBody>
          <a:bodyPr/>
          <a:lstStyle/>
          <a:p>
            <a:fld id="{57B6723A-C654-4982-81DB-AB78F35095F2}" type="slidenum">
              <a:rPr lang="da-DK" smtClean="0"/>
              <a:t>20</a:t>
            </a:fld>
            <a:endParaRPr lang="da-DK"/>
          </a:p>
        </p:txBody>
      </p:sp>
    </p:spTree>
    <p:extLst>
      <p:ext uri="{BB962C8B-B14F-4D97-AF65-F5344CB8AC3E}">
        <p14:creationId xmlns:p14="http://schemas.microsoft.com/office/powerpoint/2010/main" val="1365347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Trebuchet MS" panose="020B0603020202020204" pitchFamily="34" charset="0"/>
              </a:rPr>
              <a:t>The cognitive walkthrough has obvious advantages. It helps designers identify problems before doing an expensive user test or finding problems that you would not be able to find when testing with a small number of users.</a:t>
            </a:r>
            <a:endParaRPr lang="en-US" b="0" dirty="0">
              <a:effectLst/>
            </a:endParaRPr>
          </a:p>
          <a:p>
            <a:pPr rtl="0">
              <a:spcBef>
                <a:spcPts val="0"/>
              </a:spcBef>
              <a:spcAft>
                <a:spcPts val="0"/>
              </a:spcAft>
            </a:pPr>
            <a:br>
              <a:rPr lang="en-US" b="0" dirty="0">
                <a:effectLst/>
              </a:rPr>
            </a:br>
            <a:r>
              <a:rPr lang="en-US" sz="1200" b="0" i="0" u="none" strike="noStrike" dirty="0">
                <a:solidFill>
                  <a:srgbClr val="000000"/>
                </a:solidFill>
                <a:effectLst/>
                <a:latin typeface="Trebuchet MS" panose="020B0603020202020204" pitchFamily="34" charset="0"/>
              </a:rPr>
              <a:t>But it also has disadvantages: the value of the data is limited by the skills of the evaluators and the evaluation might yield a relatively superficial and narrow analysis that focuses on the words and graphics used on the screen. </a:t>
            </a:r>
          </a:p>
          <a:p>
            <a:pPr rtl="0">
              <a:spcBef>
                <a:spcPts val="0"/>
              </a:spcBef>
              <a:spcAft>
                <a:spcPts val="0"/>
              </a:spcAft>
            </a:pPr>
            <a:endParaRPr lang="en-US" sz="1200" b="0" i="0" u="none" strike="noStrike" dirty="0">
              <a:solidFill>
                <a:srgbClr val="000000"/>
              </a:solidFill>
              <a:effectLst/>
              <a:latin typeface="Trebuchet MS" panose="020B0603020202020204" pitchFamily="34" charset="0"/>
            </a:endParaRPr>
          </a:p>
          <a:p>
            <a:pPr rtl="0">
              <a:spcBef>
                <a:spcPts val="0"/>
              </a:spcBef>
              <a:spcAft>
                <a:spcPts val="0"/>
              </a:spcAft>
            </a:pPr>
            <a:r>
              <a:rPr lang="en-US" sz="1200" b="0" i="0" u="none" strike="noStrike" dirty="0">
                <a:solidFill>
                  <a:srgbClr val="000000"/>
                </a:solidFill>
                <a:effectLst/>
                <a:latin typeface="Trebuchet MS" panose="020B0603020202020204" pitchFamily="34" charset="0"/>
              </a:rPr>
              <a:t>Besides, the method is labor intensive and does not provide an estimate of the frequency or severity of identified problems. Finally, the method overlooks the perspective of the user as it is based on experts’ assumptions.</a:t>
            </a:r>
            <a:endParaRPr lang="en-US" b="0" dirty="0">
              <a:effectLst/>
            </a:endParaRPr>
          </a:p>
          <a:p>
            <a:endParaRPr lang="LID4096" dirty="0"/>
          </a:p>
        </p:txBody>
      </p:sp>
      <p:sp>
        <p:nvSpPr>
          <p:cNvPr id="4" name="Slide Number Placeholder 3"/>
          <p:cNvSpPr>
            <a:spLocks noGrp="1"/>
          </p:cNvSpPr>
          <p:nvPr>
            <p:ph type="sldNum" sz="quarter" idx="5"/>
          </p:nvPr>
        </p:nvSpPr>
        <p:spPr/>
        <p:txBody>
          <a:bodyPr/>
          <a:lstStyle/>
          <a:p>
            <a:fld id="{57B6723A-C654-4982-81DB-AB78F35095F2}" type="slidenum">
              <a:rPr lang="da-DK" smtClean="0"/>
              <a:t>21</a:t>
            </a:fld>
            <a:endParaRPr lang="da-DK"/>
          </a:p>
        </p:txBody>
      </p:sp>
    </p:spTree>
    <p:extLst>
      <p:ext uri="{BB962C8B-B14F-4D97-AF65-F5344CB8AC3E}">
        <p14:creationId xmlns:p14="http://schemas.microsoft.com/office/powerpoint/2010/main" val="2315421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7B6723A-C654-4982-81DB-AB78F35095F2}" type="slidenum">
              <a:rPr lang="da-DK" smtClean="0"/>
              <a:t>22</a:t>
            </a:fld>
            <a:endParaRPr lang="da-DK"/>
          </a:p>
        </p:txBody>
      </p:sp>
    </p:spTree>
    <p:extLst>
      <p:ext uri="{BB962C8B-B14F-4D97-AF65-F5344CB8AC3E}">
        <p14:creationId xmlns:p14="http://schemas.microsoft.com/office/powerpoint/2010/main" val="3492637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7B6723A-C654-4982-81DB-AB78F35095F2}" type="slidenum">
              <a:rPr lang="da-DK" smtClean="0"/>
              <a:t>23</a:t>
            </a:fld>
            <a:endParaRPr lang="da-DK"/>
          </a:p>
        </p:txBody>
      </p:sp>
    </p:spTree>
    <p:extLst>
      <p:ext uri="{BB962C8B-B14F-4D97-AF65-F5344CB8AC3E}">
        <p14:creationId xmlns:p14="http://schemas.microsoft.com/office/powerpoint/2010/main" val="1602502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NL" dirty="0"/>
          </a:p>
        </p:txBody>
      </p:sp>
      <p:sp>
        <p:nvSpPr>
          <p:cNvPr id="4" name="Slide Number Placeholder 3"/>
          <p:cNvSpPr>
            <a:spLocks noGrp="1"/>
          </p:cNvSpPr>
          <p:nvPr>
            <p:ph type="sldNum" sz="quarter" idx="5"/>
          </p:nvPr>
        </p:nvSpPr>
        <p:spPr/>
        <p:txBody>
          <a:bodyPr/>
          <a:lstStyle/>
          <a:p>
            <a:fld id="{D4B9A9E5-4F7F-4A7D-9DE1-899232329269}" type="slidenum">
              <a:rPr lang="en-US" smtClean="0"/>
              <a:t>24</a:t>
            </a:fld>
            <a:endParaRPr lang="en-US" dirty="0"/>
          </a:p>
        </p:txBody>
      </p:sp>
    </p:spTree>
    <p:extLst>
      <p:ext uri="{BB962C8B-B14F-4D97-AF65-F5344CB8AC3E}">
        <p14:creationId xmlns:p14="http://schemas.microsoft.com/office/powerpoint/2010/main" val="3704176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Trebuchet MS" panose="020B0603020202020204" pitchFamily="34" charset="0"/>
              </a:rPr>
              <a:t>On the other hand, we could do usability tests where we do problem identification </a:t>
            </a:r>
            <a:r>
              <a:rPr lang="en-US" sz="1800" b="1" i="0" u="none" strike="noStrike" dirty="0">
                <a:solidFill>
                  <a:srgbClr val="000000"/>
                </a:solidFill>
                <a:effectLst/>
                <a:latin typeface="Trebuchet MS" panose="020B0603020202020204" pitchFamily="34" charset="0"/>
              </a:rPr>
              <a:t>with</a:t>
            </a:r>
            <a:r>
              <a:rPr lang="en-US" sz="1800" b="0" i="0" u="none" strike="noStrike" dirty="0">
                <a:solidFill>
                  <a:srgbClr val="000000"/>
                </a:solidFill>
                <a:effectLst/>
                <a:latin typeface="Trebuchet MS" panose="020B0603020202020204" pitchFamily="34" charset="0"/>
              </a:rPr>
              <a:t> the users so we try to find out whether and where users run into issue when using a prototype.</a:t>
            </a:r>
            <a:br>
              <a:rPr lang="en-US" dirty="0"/>
            </a:br>
            <a:br>
              <a:rPr lang="en-US" dirty="0"/>
            </a:br>
            <a:endParaRPr lang="en-NL" dirty="0"/>
          </a:p>
        </p:txBody>
      </p:sp>
      <p:sp>
        <p:nvSpPr>
          <p:cNvPr id="4" name="Slide Number Placeholder 3"/>
          <p:cNvSpPr>
            <a:spLocks noGrp="1"/>
          </p:cNvSpPr>
          <p:nvPr>
            <p:ph type="sldNum" sz="quarter" idx="5"/>
          </p:nvPr>
        </p:nvSpPr>
        <p:spPr/>
        <p:txBody>
          <a:bodyPr/>
          <a:lstStyle/>
          <a:p>
            <a:fld id="{D4B9A9E5-4F7F-4A7D-9DE1-899232329269}" type="slidenum">
              <a:rPr lang="en-US" smtClean="0"/>
              <a:t>25</a:t>
            </a:fld>
            <a:endParaRPr lang="en-US" dirty="0"/>
          </a:p>
        </p:txBody>
      </p:sp>
    </p:spTree>
    <p:extLst>
      <p:ext uri="{BB962C8B-B14F-4D97-AF65-F5344CB8AC3E}">
        <p14:creationId xmlns:p14="http://schemas.microsoft.com/office/powerpoint/2010/main" val="1628032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Trebuchet MS" panose="020B0603020202020204" pitchFamily="34" charset="0"/>
              </a:rPr>
              <a:t>Finally the usability test so this is something that is done with actual users and here I'm going to talk mainly about the usability test for problem identification. </a:t>
            </a:r>
            <a:endParaRPr lang="en-US" b="0" dirty="0">
              <a:effectLst/>
            </a:endParaRPr>
          </a:p>
          <a:p>
            <a:pPr rtl="0">
              <a:spcBef>
                <a:spcPts val="0"/>
              </a:spcBef>
              <a:spcAft>
                <a:spcPts val="0"/>
              </a:spcAft>
            </a:pPr>
            <a:br>
              <a:rPr lang="en-US" b="0" dirty="0">
                <a:effectLst/>
              </a:rPr>
            </a:br>
            <a:r>
              <a:rPr lang="en-US" sz="1200" b="0" i="0" u="none" strike="noStrike" dirty="0">
                <a:solidFill>
                  <a:srgbClr val="000000"/>
                </a:solidFill>
                <a:effectLst/>
                <a:latin typeface="Trebuchet MS" panose="020B0603020202020204" pitchFamily="34" charset="0"/>
              </a:rPr>
              <a:t>This testing can be done  on a paper prototype or a wireframe. It can be done on a partially developed prototype or even almost finished one.</a:t>
            </a:r>
            <a:endParaRPr lang="en-US" b="0" dirty="0">
              <a:effectLst/>
            </a:endParaRPr>
          </a:p>
          <a:p>
            <a:pPr rtl="0">
              <a:spcBef>
                <a:spcPts val="0"/>
              </a:spcBef>
              <a:spcAft>
                <a:spcPts val="0"/>
              </a:spcAft>
            </a:pPr>
            <a:br>
              <a:rPr lang="en-US" b="0" dirty="0">
                <a:effectLst/>
              </a:rPr>
            </a:br>
            <a:r>
              <a:rPr lang="en-US" sz="1200" b="0" i="0" u="none" strike="noStrike" dirty="0">
                <a:solidFill>
                  <a:srgbClr val="000000"/>
                </a:solidFill>
                <a:effectLst/>
                <a:latin typeface="Trebuchet MS" panose="020B0603020202020204" pitchFamily="34" charset="0"/>
              </a:rPr>
              <a:t>Usually the usability test follows a thinking aloud protocol where you ask the user to perform a specific action on the system. Participants should express out loud which steps they follow, and whatever comes to their mind while performing the task. This includes anything from what they are looking at, thinking and feeling.</a:t>
            </a:r>
            <a:endParaRPr lang="en-US" b="0" dirty="0">
              <a:effectLst/>
            </a:endParaRPr>
          </a:p>
          <a:p>
            <a:pPr rtl="0">
              <a:spcBef>
                <a:spcPts val="0"/>
              </a:spcBef>
              <a:spcAft>
                <a:spcPts val="0"/>
              </a:spcAft>
            </a:pPr>
            <a:br>
              <a:rPr lang="en-US" b="0" dirty="0">
                <a:effectLst/>
              </a:rPr>
            </a:br>
            <a:r>
              <a:rPr lang="en-US" sz="1200" b="0" i="0" u="none" strike="noStrike" dirty="0">
                <a:solidFill>
                  <a:srgbClr val="000000"/>
                </a:solidFill>
                <a:effectLst/>
                <a:latin typeface="Trebuchet MS" panose="020B0603020202020204" pitchFamily="34" charset="0"/>
              </a:rPr>
              <a:t>The goal is to understand how the user really approaches the interface and what obstacles and problems they might encounter in the process. The aim is to detect problems that might occur when people use the interface. </a:t>
            </a:r>
          </a:p>
          <a:p>
            <a:br>
              <a:rPr lang="en-US" b="0" dirty="0">
                <a:effectLst/>
              </a:rPr>
            </a:br>
            <a:endParaRPr lang="en-NL" dirty="0"/>
          </a:p>
          <a:p>
            <a:endParaRPr lang="LID4096" dirty="0"/>
          </a:p>
        </p:txBody>
      </p:sp>
      <p:sp>
        <p:nvSpPr>
          <p:cNvPr id="4" name="Slide Number Placeholder 3"/>
          <p:cNvSpPr>
            <a:spLocks noGrp="1"/>
          </p:cNvSpPr>
          <p:nvPr>
            <p:ph type="sldNum" sz="quarter" idx="5"/>
          </p:nvPr>
        </p:nvSpPr>
        <p:spPr/>
        <p:txBody>
          <a:bodyPr/>
          <a:lstStyle/>
          <a:p>
            <a:fld id="{57B6723A-C654-4982-81DB-AB78F35095F2}" type="slidenum">
              <a:rPr lang="da-DK" smtClean="0"/>
              <a:t>26</a:t>
            </a:fld>
            <a:endParaRPr lang="da-DK"/>
          </a:p>
        </p:txBody>
      </p:sp>
    </p:spTree>
    <p:extLst>
      <p:ext uri="{BB962C8B-B14F-4D97-AF65-F5344CB8AC3E}">
        <p14:creationId xmlns:p14="http://schemas.microsoft.com/office/powerpoint/2010/main" val="3839980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Trebuchet MS" panose="020B0603020202020204" pitchFamily="34" charset="0"/>
              </a:rPr>
              <a:t>A typical misconception that people have when we're talking about user testing is that they think it is aimed at showing that the product is good. In reality, user testing is not done with this thought in mind. It's a formative test so the core objective is to find problems and not to show that there are no problems.</a:t>
            </a:r>
            <a:endParaRPr lang="en-US" b="0" dirty="0">
              <a:effectLst/>
            </a:endParaRPr>
          </a:p>
          <a:p>
            <a:pPr rtl="0">
              <a:spcBef>
                <a:spcPts val="0"/>
              </a:spcBef>
              <a:spcAft>
                <a:spcPts val="0"/>
              </a:spcAft>
            </a:pPr>
            <a:br>
              <a:rPr lang="en-US" dirty="0"/>
            </a:br>
            <a:r>
              <a:rPr lang="en-US" sz="1200" b="0" i="0" u="none" strike="noStrike" dirty="0">
                <a:solidFill>
                  <a:srgbClr val="000000"/>
                </a:solidFill>
                <a:effectLst/>
                <a:latin typeface="Trebuchet MS" panose="020B0603020202020204" pitchFamily="34" charset="0"/>
              </a:rPr>
              <a:t>So you should not use a usability test if you only want to know whether your product is something that people would like or use. For that, you could do a summative test at the end of your project but to perform that properly you need to have established some requirements or metrics beforehand (e.g., how long it should take for the user to perform the task? establish an optimal usability score)</a:t>
            </a:r>
            <a:endParaRPr lang="en-US" b="0" dirty="0">
              <a:effectLst/>
            </a:endParaRPr>
          </a:p>
          <a:p>
            <a:br>
              <a:rPr lang="en-US" dirty="0"/>
            </a:br>
            <a:endParaRPr lang="en-NL" dirty="0"/>
          </a:p>
        </p:txBody>
      </p:sp>
      <p:sp>
        <p:nvSpPr>
          <p:cNvPr id="4" name="Slide Number Placeholder 3"/>
          <p:cNvSpPr>
            <a:spLocks noGrp="1"/>
          </p:cNvSpPr>
          <p:nvPr>
            <p:ph type="sldNum" sz="quarter" idx="5"/>
          </p:nvPr>
        </p:nvSpPr>
        <p:spPr/>
        <p:txBody>
          <a:bodyPr/>
          <a:lstStyle/>
          <a:p>
            <a:fld id="{57B6723A-C654-4982-81DB-AB78F35095F2}" type="slidenum">
              <a:rPr lang="da-DK" smtClean="0"/>
              <a:t>27</a:t>
            </a:fld>
            <a:endParaRPr lang="da-DK"/>
          </a:p>
        </p:txBody>
      </p:sp>
    </p:spTree>
    <p:extLst>
      <p:ext uri="{BB962C8B-B14F-4D97-AF65-F5344CB8AC3E}">
        <p14:creationId xmlns:p14="http://schemas.microsoft.com/office/powerpoint/2010/main" val="1764755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600"/>
              </a:lnSpc>
              <a:spcBef>
                <a:spcPts val="1200"/>
              </a:spcBef>
            </a:pPr>
            <a:r>
              <a:rPr lang="en-US" dirty="0"/>
              <a:t>The reason for the suggested number of participants is that one user might find only a part of your product’s problems.</a:t>
            </a:r>
          </a:p>
          <a:p>
            <a:pPr>
              <a:lnSpc>
                <a:spcPts val="2600"/>
              </a:lnSpc>
              <a:spcBef>
                <a:spcPts val="1200"/>
              </a:spcBef>
            </a:pPr>
            <a:endParaRPr lang="en-US" dirty="0"/>
          </a:p>
          <a:p>
            <a:pPr>
              <a:lnSpc>
                <a:spcPts val="2600"/>
              </a:lnSpc>
              <a:spcBef>
                <a:spcPts val="1200"/>
              </a:spcBef>
            </a:pPr>
            <a:r>
              <a:rPr lang="en-US" dirty="0"/>
              <a:t>A second user might find some additional problems, which might overlap with those of the first user or could also be new ones. </a:t>
            </a:r>
          </a:p>
          <a:p>
            <a:pPr>
              <a:lnSpc>
                <a:spcPts val="2600"/>
              </a:lnSpc>
              <a:spcBef>
                <a:spcPts val="1200"/>
              </a:spcBef>
            </a:pPr>
            <a:endParaRPr lang="en-US" dirty="0"/>
          </a:p>
          <a:p>
            <a:pPr>
              <a:lnSpc>
                <a:spcPts val="2600"/>
              </a:lnSpc>
              <a:spcBef>
                <a:spcPts val="1200"/>
              </a:spcBef>
            </a:pPr>
            <a:r>
              <a:rPr lang="en-US" dirty="0"/>
              <a:t>The more users you include the more overlapping problems you will find. However, you will also find some new problem. </a:t>
            </a:r>
          </a:p>
          <a:p>
            <a:pPr>
              <a:lnSpc>
                <a:spcPts val="2600"/>
              </a:lnSpc>
              <a:spcBef>
                <a:spcPts val="1200"/>
              </a:spcBef>
            </a:pPr>
            <a:endParaRPr lang="en-US" dirty="0"/>
          </a:p>
          <a:p>
            <a:pPr>
              <a:lnSpc>
                <a:spcPts val="2600"/>
              </a:lnSpc>
              <a:spcBef>
                <a:spcPts val="1200"/>
              </a:spcBef>
            </a:pPr>
            <a:r>
              <a:rPr lang="en-US" dirty="0"/>
              <a:t>So when is it that you stop finding new problems?</a:t>
            </a:r>
          </a:p>
          <a:p>
            <a:pPr marL="12700" indent="0">
              <a:lnSpc>
                <a:spcPct val="100000"/>
              </a:lnSpc>
              <a:spcBef>
                <a:spcPts val="100"/>
              </a:spcBef>
              <a:buClr>
                <a:srgbClr val="89D0D5"/>
              </a:buClr>
              <a:buSzPct val="79166"/>
              <a:buFont typeface="Wingdings 3"/>
              <a:buNone/>
              <a:tabLst>
                <a:tab pos="354965" algn="l"/>
                <a:tab pos="355600" algn="l"/>
              </a:tabLst>
            </a:pPr>
            <a:endParaRPr lang="en-NL" dirty="0"/>
          </a:p>
        </p:txBody>
      </p:sp>
      <p:sp>
        <p:nvSpPr>
          <p:cNvPr id="4" name="Slide Number Placeholder 3"/>
          <p:cNvSpPr>
            <a:spLocks noGrp="1"/>
          </p:cNvSpPr>
          <p:nvPr>
            <p:ph type="sldNum" sz="quarter" idx="5"/>
          </p:nvPr>
        </p:nvSpPr>
        <p:spPr/>
        <p:txBody>
          <a:bodyPr/>
          <a:lstStyle/>
          <a:p>
            <a:fld id="{57B6723A-C654-4982-81DB-AB78F35095F2}" type="slidenum">
              <a:rPr lang="da-DK" smtClean="0"/>
              <a:t>28</a:t>
            </a:fld>
            <a:endParaRPr lang="da-DK"/>
          </a:p>
        </p:txBody>
      </p:sp>
    </p:spTree>
    <p:extLst>
      <p:ext uri="{BB962C8B-B14F-4D97-AF65-F5344CB8AC3E}">
        <p14:creationId xmlns:p14="http://schemas.microsoft.com/office/powerpoint/2010/main" val="58253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Formative evaluations are done when you're in your design process. In them, you're interested in input that can make your product better and on changes that might strengthen it</a:t>
            </a:r>
          </a:p>
          <a:p>
            <a:endParaRPr lang="en-NL" dirty="0"/>
          </a:p>
        </p:txBody>
      </p:sp>
      <p:sp>
        <p:nvSpPr>
          <p:cNvPr id="4" name="Slide Number Placeholder 3"/>
          <p:cNvSpPr>
            <a:spLocks noGrp="1"/>
          </p:cNvSpPr>
          <p:nvPr>
            <p:ph type="sldNum" sz="quarter" idx="5"/>
          </p:nvPr>
        </p:nvSpPr>
        <p:spPr/>
        <p:txBody>
          <a:bodyPr/>
          <a:lstStyle/>
          <a:p>
            <a:fld id="{D4B9A9E5-4F7F-4A7D-9DE1-899232329269}" type="slidenum">
              <a:rPr lang="en-US" smtClean="0"/>
              <a:t>9</a:t>
            </a:fld>
            <a:endParaRPr lang="en-US" dirty="0"/>
          </a:p>
        </p:txBody>
      </p:sp>
    </p:spTree>
    <p:extLst>
      <p:ext uri="{BB962C8B-B14F-4D97-AF65-F5344CB8AC3E}">
        <p14:creationId xmlns:p14="http://schemas.microsoft.com/office/powerpoint/2010/main" val="2827952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0" lvl="0" indent="0" algn="l" defTabSz="914400" rtl="0" eaLnBrk="1" fontAlgn="auto" latinLnBrk="0" hangingPunct="1">
              <a:lnSpc>
                <a:spcPct val="100000"/>
              </a:lnSpc>
              <a:spcBef>
                <a:spcPts val="100"/>
              </a:spcBef>
              <a:spcAft>
                <a:spcPts val="0"/>
              </a:spcAft>
              <a:buClr>
                <a:srgbClr val="89D0D5"/>
              </a:buClr>
              <a:buSzPct val="79166"/>
              <a:buFont typeface="Wingdings 3"/>
              <a:buNone/>
              <a:tabLst>
                <a:tab pos="354965" algn="l"/>
                <a:tab pos="355600" algn="l"/>
              </a:tabLst>
              <a:defRPr/>
            </a:pPr>
            <a:r>
              <a:rPr lang="en-US" dirty="0"/>
              <a:t>What this graph tells us is that:</a:t>
            </a:r>
          </a:p>
          <a:p>
            <a:pPr marL="171450" indent="-171450" algn="l" fontAlgn="base">
              <a:buFont typeface="Arial" panose="020B0604020202020204" pitchFamily="34" charset="0"/>
              <a:buChar char="•"/>
            </a:pPr>
            <a:r>
              <a:rPr lang="en-US" b="0" i="0" dirty="0">
                <a:solidFill>
                  <a:srgbClr val="434747"/>
                </a:solidFill>
                <a:effectLst/>
                <a:latin typeface="roboto" panose="02000000000000000000" pitchFamily="2" charset="0"/>
              </a:rPr>
              <a:t>Testing with zero users gives zero insights, so testing with one single user is always better than not testing at all</a:t>
            </a:r>
          </a:p>
          <a:p>
            <a:pPr marL="171450" indent="-171450" algn="l" fontAlgn="base">
              <a:buFont typeface="Arial" panose="020B0604020202020204" pitchFamily="34" charset="0"/>
              <a:buChar char="•"/>
            </a:pPr>
            <a:r>
              <a:rPr lang="en-US" b="0" i="0" dirty="0">
                <a:solidFill>
                  <a:srgbClr val="434747"/>
                </a:solidFill>
                <a:effectLst/>
                <a:latin typeface="roboto" panose="02000000000000000000" pitchFamily="2" charset="0"/>
              </a:rPr>
              <a:t>Testing with a single user already give you about 30% of all usability problems in your design</a:t>
            </a:r>
          </a:p>
          <a:p>
            <a:pPr marL="171450" indent="-171450" algn="l" fontAlgn="base">
              <a:buFont typeface="Arial" panose="020B0604020202020204" pitchFamily="34" charset="0"/>
              <a:buChar char="•"/>
            </a:pPr>
            <a:r>
              <a:rPr lang="en-US" b="0" i="0" dirty="0">
                <a:solidFill>
                  <a:srgbClr val="434747"/>
                </a:solidFill>
                <a:effectLst/>
                <a:latin typeface="roboto" panose="02000000000000000000" pitchFamily="2" charset="0"/>
              </a:rPr>
              <a:t>Testing with an additional user shows that there is some overlap in findings, but also some new insights.</a:t>
            </a:r>
          </a:p>
          <a:p>
            <a:pPr marL="171450" indent="-171450" algn="l" fontAlgn="base">
              <a:buFont typeface="Arial" panose="020B0604020202020204" pitchFamily="34" charset="0"/>
              <a:buChar char="•"/>
            </a:pPr>
            <a:r>
              <a:rPr lang="en-US" b="0" i="0" dirty="0">
                <a:solidFill>
                  <a:srgbClr val="434747"/>
                </a:solidFill>
                <a:effectLst/>
                <a:latin typeface="roboto" panose="02000000000000000000" pitchFamily="2" charset="0"/>
              </a:rPr>
              <a:t>After fifteen respondents you generally won’t find any new problems</a:t>
            </a:r>
          </a:p>
          <a:p>
            <a:pPr marL="12700" indent="0">
              <a:lnSpc>
                <a:spcPct val="100000"/>
              </a:lnSpc>
              <a:spcBef>
                <a:spcPts val="100"/>
              </a:spcBef>
              <a:buClr>
                <a:srgbClr val="89D0D5"/>
              </a:buClr>
              <a:buSzPct val="79166"/>
              <a:buFont typeface="Wingdings 3"/>
              <a:buNone/>
              <a:tabLst>
                <a:tab pos="354965" algn="l"/>
                <a:tab pos="355600" algn="l"/>
              </a:tabLst>
            </a:pPr>
            <a:endParaRPr lang="en-NL" dirty="0"/>
          </a:p>
          <a:p>
            <a:pPr marL="12700" indent="0">
              <a:lnSpc>
                <a:spcPct val="100000"/>
              </a:lnSpc>
              <a:spcBef>
                <a:spcPts val="100"/>
              </a:spcBef>
              <a:buClr>
                <a:srgbClr val="89D0D5"/>
              </a:buClr>
              <a:buSzPct val="79166"/>
              <a:buFont typeface="Wingdings 3"/>
              <a:buNone/>
              <a:tabLst>
                <a:tab pos="354965" algn="l"/>
                <a:tab pos="355600" algn="l"/>
              </a:tabLst>
            </a:pPr>
            <a:endParaRPr lang="en-NL" dirty="0"/>
          </a:p>
        </p:txBody>
      </p:sp>
      <p:sp>
        <p:nvSpPr>
          <p:cNvPr id="4" name="Slide Number Placeholder 3"/>
          <p:cNvSpPr>
            <a:spLocks noGrp="1"/>
          </p:cNvSpPr>
          <p:nvPr>
            <p:ph type="sldNum" sz="quarter" idx="5"/>
          </p:nvPr>
        </p:nvSpPr>
        <p:spPr/>
        <p:txBody>
          <a:bodyPr/>
          <a:lstStyle/>
          <a:p>
            <a:fld id="{57B6723A-C654-4982-81DB-AB78F35095F2}" type="slidenum">
              <a:rPr lang="da-DK" smtClean="0"/>
              <a:t>29</a:t>
            </a:fld>
            <a:endParaRPr lang="da-DK"/>
          </a:p>
        </p:txBody>
      </p:sp>
    </p:spTree>
    <p:extLst>
      <p:ext uri="{BB962C8B-B14F-4D97-AF65-F5344CB8AC3E}">
        <p14:creationId xmlns:p14="http://schemas.microsoft.com/office/powerpoint/2010/main" val="3541147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methods are guidelines checking. This is an analytical evaluation so there is an expert that looks at guidelines and determines whether the product fits those guidelines. The result of this process would take the shape of a report with the number of guidelines followed.</a:t>
            </a:r>
          </a:p>
          <a:p>
            <a:endParaRPr lang="en-NL" dirty="0"/>
          </a:p>
        </p:txBody>
      </p:sp>
      <p:sp>
        <p:nvSpPr>
          <p:cNvPr id="4" name="Slide Number Placeholder 3"/>
          <p:cNvSpPr>
            <a:spLocks noGrp="1"/>
          </p:cNvSpPr>
          <p:nvPr>
            <p:ph type="sldNum" sz="quarter" idx="5"/>
          </p:nvPr>
        </p:nvSpPr>
        <p:spPr/>
        <p:txBody>
          <a:bodyPr/>
          <a:lstStyle/>
          <a:p>
            <a:fld id="{D4B9A9E5-4F7F-4A7D-9DE1-899232329269}" type="slidenum">
              <a:rPr lang="en-US" smtClean="0"/>
              <a:t>30</a:t>
            </a:fld>
            <a:endParaRPr lang="en-US" dirty="0"/>
          </a:p>
        </p:txBody>
      </p:sp>
    </p:spTree>
    <p:extLst>
      <p:ext uri="{BB962C8B-B14F-4D97-AF65-F5344CB8AC3E}">
        <p14:creationId xmlns:p14="http://schemas.microsoft.com/office/powerpoint/2010/main" val="1313393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could use user testing metrics, for example checking temporal aspects of the interaction, such as how fast someone is able to complete an action on a website. </a:t>
            </a:r>
          </a:p>
          <a:p>
            <a:endParaRPr lang="en-US" dirty="0"/>
          </a:p>
          <a:p>
            <a:r>
              <a:rPr lang="en-US" dirty="0"/>
              <a:t>Or we could ask participants to fill out experience questionnaires, such as the user experience questionnaire and gather their perception of the system.</a:t>
            </a:r>
          </a:p>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31</a:t>
            </a:fld>
            <a:endParaRPr lang="en-US" dirty="0"/>
          </a:p>
        </p:txBody>
      </p:sp>
    </p:spTree>
    <p:extLst>
      <p:ext uri="{BB962C8B-B14F-4D97-AF65-F5344CB8AC3E}">
        <p14:creationId xmlns:p14="http://schemas.microsoft.com/office/powerpoint/2010/main" val="2295699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600"/>
              </a:lnSpc>
              <a:spcBef>
                <a:spcPts val="1200"/>
              </a:spcBef>
            </a:pPr>
            <a:r>
              <a:rPr lang="en-US" b="1" dirty="0"/>
              <a:t>Guidelines checking</a:t>
            </a:r>
            <a:r>
              <a:rPr lang="en-US" dirty="0"/>
              <a:t>: The team makes a list of guidelines. An evaluator checks whether the product implements all guidelines and reports back to the team.</a:t>
            </a:r>
          </a:p>
          <a:p>
            <a:pPr>
              <a:lnSpc>
                <a:spcPts val="2600"/>
              </a:lnSpc>
              <a:spcBef>
                <a:spcPts val="1200"/>
              </a:spcBef>
            </a:pPr>
            <a:r>
              <a:rPr lang="en-US" b="1" dirty="0"/>
              <a:t>Usability testing metrics</a:t>
            </a:r>
            <a:r>
              <a:rPr lang="en-US" dirty="0"/>
              <a:t>: If the team has set up metrics for the final product (e.g., a user should be able to perform a certain task within x seconds), a test can be done to see whether users are indeed able to do so.</a:t>
            </a:r>
          </a:p>
          <a:p>
            <a:pPr>
              <a:lnSpc>
                <a:spcPts val="2600"/>
              </a:lnSpc>
              <a:spcBef>
                <a:spcPts val="1200"/>
              </a:spcBef>
            </a:pPr>
            <a:r>
              <a:rPr lang="en-US" b="1" dirty="0"/>
              <a:t>Questionnaires</a:t>
            </a:r>
            <a:r>
              <a:rPr lang="en-US" dirty="0"/>
              <a:t>: Questionnaires such as the User Experience Questionnaire (</a:t>
            </a:r>
            <a:r>
              <a:rPr lang="en-US" dirty="0">
                <a:hlinkClick r:id="rId3"/>
              </a:rPr>
              <a:t>https://www.ueq-online.org/</a:t>
            </a:r>
            <a:r>
              <a:rPr lang="en-US" dirty="0"/>
              <a:t>) could be used to assess UX metrics.</a:t>
            </a:r>
          </a:p>
        </p:txBody>
      </p:sp>
      <p:sp>
        <p:nvSpPr>
          <p:cNvPr id="4" name="Slide Number Placeholder 3"/>
          <p:cNvSpPr>
            <a:spLocks noGrp="1"/>
          </p:cNvSpPr>
          <p:nvPr>
            <p:ph type="sldNum" sz="quarter" idx="5"/>
          </p:nvPr>
        </p:nvSpPr>
        <p:spPr/>
        <p:txBody>
          <a:bodyPr/>
          <a:lstStyle/>
          <a:p>
            <a:fld id="{57B6723A-C654-4982-81DB-AB78F35095F2}" type="slidenum">
              <a:rPr lang="da-DK" smtClean="0"/>
              <a:t>32</a:t>
            </a:fld>
            <a:endParaRPr lang="da-DK"/>
          </a:p>
        </p:txBody>
      </p:sp>
    </p:spTree>
    <p:extLst>
      <p:ext uri="{BB962C8B-B14F-4D97-AF65-F5344CB8AC3E}">
        <p14:creationId xmlns:p14="http://schemas.microsoft.com/office/powerpoint/2010/main" val="2752788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we said, we have the user testing methods and the analytical methods done by the experts. </a:t>
            </a:r>
          </a:p>
          <a:p>
            <a:endParaRPr lang="en-US" dirty="0"/>
          </a:p>
          <a:p>
            <a:r>
              <a:rPr lang="en-US" dirty="0"/>
              <a:t>User testing methods will give you a set of problems, and analytical methods will also identify a set of problems.</a:t>
            </a:r>
          </a:p>
          <a:p>
            <a:endParaRPr lang="en-US" dirty="0"/>
          </a:p>
          <a:p>
            <a:r>
              <a:rPr lang="en-US" dirty="0"/>
              <a:t>the hits are those problems that are identified by both users and experts, but then there might be also misses, so problems that user testing contributes identifying but experts could not predict, and false alarms, so issues that experts predict but that do not occur in user testing.</a:t>
            </a:r>
          </a:p>
          <a:p>
            <a:endParaRPr lang="en-US" dirty="0"/>
          </a:p>
          <a:p>
            <a:r>
              <a:rPr lang="en-US" dirty="0"/>
              <a:t>So usually the user testing is considered to be the baseline and if we want to use some additional analytical method, you always have to check if it overlaps with what you found with the user testing methods.</a:t>
            </a:r>
            <a:endParaRPr lang="en-NL" dirty="0"/>
          </a:p>
        </p:txBody>
      </p:sp>
      <p:sp>
        <p:nvSpPr>
          <p:cNvPr id="4" name="Slide Number Placeholder 3"/>
          <p:cNvSpPr>
            <a:spLocks noGrp="1"/>
          </p:cNvSpPr>
          <p:nvPr>
            <p:ph type="sldNum" sz="quarter" idx="5"/>
          </p:nvPr>
        </p:nvSpPr>
        <p:spPr/>
        <p:txBody>
          <a:bodyPr/>
          <a:lstStyle/>
          <a:p>
            <a:fld id="{57B6723A-C654-4982-81DB-AB78F35095F2}" type="slidenum">
              <a:rPr lang="da-DK" smtClean="0"/>
              <a:t>33</a:t>
            </a:fld>
            <a:endParaRPr lang="da-DK"/>
          </a:p>
        </p:txBody>
      </p:sp>
    </p:spTree>
    <p:extLst>
      <p:ext uri="{BB962C8B-B14F-4D97-AF65-F5344CB8AC3E}">
        <p14:creationId xmlns:p14="http://schemas.microsoft.com/office/powerpoint/2010/main" val="1556652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Summative evaluations, instead, occur after the design process. In them, you’re interested in examining and summarizing the effects or outcomes of your product or design. These might happen when the product is already on the market.</a:t>
            </a:r>
          </a:p>
          <a:p>
            <a:endParaRPr lang="en-NL" dirty="0"/>
          </a:p>
        </p:txBody>
      </p:sp>
      <p:sp>
        <p:nvSpPr>
          <p:cNvPr id="4" name="Slide Number Placeholder 3"/>
          <p:cNvSpPr>
            <a:spLocks noGrp="1"/>
          </p:cNvSpPr>
          <p:nvPr>
            <p:ph type="sldNum" sz="quarter" idx="5"/>
          </p:nvPr>
        </p:nvSpPr>
        <p:spPr/>
        <p:txBody>
          <a:bodyPr/>
          <a:lstStyle/>
          <a:p>
            <a:fld id="{D4B9A9E5-4F7F-4A7D-9DE1-899232329269}" type="slidenum">
              <a:rPr lang="en-US" smtClean="0"/>
              <a:t>10</a:t>
            </a:fld>
            <a:endParaRPr lang="en-US" dirty="0"/>
          </a:p>
        </p:txBody>
      </p:sp>
    </p:spTree>
    <p:extLst>
      <p:ext uri="{BB962C8B-B14F-4D97-AF65-F5344CB8AC3E}">
        <p14:creationId xmlns:p14="http://schemas.microsoft.com/office/powerpoint/2010/main" val="2499341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difference in evaluation methods is whether they involve users or not in the testing. </a:t>
            </a:r>
          </a:p>
          <a:p>
            <a:endParaRPr lang="en-NL" dirty="0"/>
          </a:p>
        </p:txBody>
      </p:sp>
      <p:sp>
        <p:nvSpPr>
          <p:cNvPr id="4" name="Slide Number Placeholder 3"/>
          <p:cNvSpPr>
            <a:spLocks noGrp="1"/>
          </p:cNvSpPr>
          <p:nvPr>
            <p:ph type="sldNum" sz="quarter" idx="5"/>
          </p:nvPr>
        </p:nvSpPr>
        <p:spPr/>
        <p:txBody>
          <a:bodyPr/>
          <a:lstStyle/>
          <a:p>
            <a:fld id="{D4B9A9E5-4F7F-4A7D-9DE1-899232329269}" type="slidenum">
              <a:rPr lang="en-US" smtClean="0"/>
              <a:t>12</a:t>
            </a:fld>
            <a:endParaRPr lang="en-US" dirty="0"/>
          </a:p>
        </p:txBody>
      </p:sp>
    </p:spTree>
    <p:extLst>
      <p:ext uri="{BB962C8B-B14F-4D97-AF65-F5344CB8AC3E}">
        <p14:creationId xmlns:p14="http://schemas.microsoft.com/office/powerpoint/2010/main" val="130158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one side, we have analytical evaluations where no user is involved and the evaluation is done by design experts with specific user testing methods. These experts report on possible problems, and these problems  can be seen as a prediction of what would happen when real users use the product. </a:t>
            </a:r>
            <a:endParaRPr lang="en-NL" dirty="0"/>
          </a:p>
        </p:txBody>
      </p:sp>
      <p:sp>
        <p:nvSpPr>
          <p:cNvPr id="4" name="Slide Number Placeholder 3"/>
          <p:cNvSpPr>
            <a:spLocks noGrp="1"/>
          </p:cNvSpPr>
          <p:nvPr>
            <p:ph type="sldNum" sz="quarter" idx="5"/>
          </p:nvPr>
        </p:nvSpPr>
        <p:spPr/>
        <p:txBody>
          <a:bodyPr/>
          <a:lstStyle/>
          <a:p>
            <a:fld id="{D4B9A9E5-4F7F-4A7D-9DE1-899232329269}" type="slidenum">
              <a:rPr lang="en-US" smtClean="0"/>
              <a:t>13</a:t>
            </a:fld>
            <a:endParaRPr lang="en-US" dirty="0"/>
          </a:p>
        </p:txBody>
      </p:sp>
    </p:spTree>
    <p:extLst>
      <p:ext uri="{BB962C8B-B14F-4D97-AF65-F5344CB8AC3E}">
        <p14:creationId xmlns:p14="http://schemas.microsoft.com/office/powerpoint/2010/main" val="653069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other side, we have the actual testing with users. This testing shows what really happens in the lab or in a more informal setting. </a:t>
            </a:r>
          </a:p>
          <a:p>
            <a:endParaRPr lang="en-US" dirty="0"/>
          </a:p>
          <a:p>
            <a:r>
              <a:rPr lang="en-US" sz="1200" b="0" i="0" u="none" strike="noStrike" dirty="0">
                <a:solidFill>
                  <a:srgbClr val="000000"/>
                </a:solidFill>
                <a:effectLst/>
                <a:latin typeface="Trebuchet MS" panose="020B0603020202020204" pitchFamily="34" charset="0"/>
              </a:rPr>
              <a:t>The users involved in user testing do not evaluate the product, they only interact with it. It is the team/evaluation experts who study their reactions and use them as inputs to re-design or make changes to the product.</a:t>
            </a:r>
            <a:endParaRPr lang="en-NL" dirty="0"/>
          </a:p>
        </p:txBody>
      </p:sp>
      <p:sp>
        <p:nvSpPr>
          <p:cNvPr id="4" name="Slide Number Placeholder 3"/>
          <p:cNvSpPr>
            <a:spLocks noGrp="1"/>
          </p:cNvSpPr>
          <p:nvPr>
            <p:ph type="sldNum" sz="quarter" idx="5"/>
          </p:nvPr>
        </p:nvSpPr>
        <p:spPr/>
        <p:txBody>
          <a:bodyPr/>
          <a:lstStyle/>
          <a:p>
            <a:fld id="{D4B9A9E5-4F7F-4A7D-9DE1-899232329269}" type="slidenum">
              <a:rPr lang="en-US" smtClean="0"/>
              <a:t>14</a:t>
            </a:fld>
            <a:endParaRPr lang="en-US" dirty="0"/>
          </a:p>
        </p:txBody>
      </p:sp>
    </p:spTree>
    <p:extLst>
      <p:ext uri="{BB962C8B-B14F-4D97-AF65-F5344CB8AC3E}">
        <p14:creationId xmlns:p14="http://schemas.microsoft.com/office/powerpoint/2010/main" val="3614125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Trebuchet MS" panose="020B0603020202020204" pitchFamily="34" charset="0"/>
              </a:rPr>
              <a:t>So if we take this diagram again and we plot in different evaluative methods…</a:t>
            </a:r>
            <a:br>
              <a:rPr lang="en-US" dirty="0"/>
            </a:br>
            <a:endParaRPr lang="en-NL" dirty="0"/>
          </a:p>
        </p:txBody>
      </p:sp>
      <p:sp>
        <p:nvSpPr>
          <p:cNvPr id="4" name="Slide Number Placeholder 3"/>
          <p:cNvSpPr>
            <a:spLocks noGrp="1"/>
          </p:cNvSpPr>
          <p:nvPr>
            <p:ph type="sldNum" sz="quarter" idx="5"/>
          </p:nvPr>
        </p:nvSpPr>
        <p:spPr/>
        <p:txBody>
          <a:bodyPr/>
          <a:lstStyle/>
          <a:p>
            <a:fld id="{D4B9A9E5-4F7F-4A7D-9DE1-899232329269}" type="slidenum">
              <a:rPr lang="en-US" smtClean="0"/>
              <a:t>16</a:t>
            </a:fld>
            <a:endParaRPr lang="en-US" dirty="0"/>
          </a:p>
        </p:txBody>
      </p:sp>
    </p:spTree>
    <p:extLst>
      <p:ext uri="{BB962C8B-B14F-4D97-AF65-F5344CB8AC3E}">
        <p14:creationId xmlns:p14="http://schemas.microsoft.com/office/powerpoint/2010/main" val="3623364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Trebuchet MS" panose="020B0603020202020204" pitchFamily="34" charset="0"/>
              </a:rPr>
              <a:t>…we could start with the cognitive walkthrough and heuristic evaluation. These are both analytical methods so they do not involve any user and they are formative methods meaning that they are focused on finding out which aspects of our products we can improve in early stages of product development.</a:t>
            </a:r>
          </a:p>
          <a:p>
            <a:br>
              <a:rPr lang="en-US" dirty="0"/>
            </a:br>
            <a:endParaRPr lang="en-NL" dirty="0"/>
          </a:p>
        </p:txBody>
      </p:sp>
      <p:sp>
        <p:nvSpPr>
          <p:cNvPr id="4" name="Slide Number Placeholder 3"/>
          <p:cNvSpPr>
            <a:spLocks noGrp="1"/>
          </p:cNvSpPr>
          <p:nvPr>
            <p:ph type="sldNum" sz="quarter" idx="5"/>
          </p:nvPr>
        </p:nvSpPr>
        <p:spPr/>
        <p:txBody>
          <a:bodyPr/>
          <a:lstStyle/>
          <a:p>
            <a:fld id="{D4B9A9E5-4F7F-4A7D-9DE1-899232329269}" type="slidenum">
              <a:rPr lang="en-US" smtClean="0"/>
              <a:t>17</a:t>
            </a:fld>
            <a:endParaRPr lang="en-US" dirty="0"/>
          </a:p>
        </p:txBody>
      </p:sp>
    </p:spTree>
    <p:extLst>
      <p:ext uri="{BB962C8B-B14F-4D97-AF65-F5344CB8AC3E}">
        <p14:creationId xmlns:p14="http://schemas.microsoft.com/office/powerpoint/2010/main" val="1518617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Trebuchet MS" panose="020B0603020202020204" pitchFamily="34" charset="0"/>
              </a:rPr>
              <a:t>A cognitive walkthrough is a task-based analytical evaluation method (done by a usability expert) and is formalized as a way of imagining a user’s actions and thoughts when using a product for the first time.</a:t>
            </a:r>
            <a:endParaRPr lang="en-US" b="0" dirty="0">
              <a:effectLst/>
            </a:endParaRPr>
          </a:p>
          <a:p>
            <a:pPr rtl="0">
              <a:spcBef>
                <a:spcPts val="0"/>
              </a:spcBef>
              <a:spcAft>
                <a:spcPts val="0"/>
              </a:spcAft>
            </a:pPr>
            <a:br>
              <a:rPr lang="en-US" b="0" dirty="0">
                <a:effectLst/>
              </a:rPr>
            </a:br>
            <a:r>
              <a:rPr lang="en-US" sz="1200" b="0" i="0" u="none" strike="noStrike" dirty="0">
                <a:solidFill>
                  <a:srgbClr val="000000"/>
                </a:solidFill>
                <a:effectLst/>
                <a:latin typeface="Trebuchet MS" panose="020B0603020202020204" pitchFamily="34" charset="0"/>
              </a:rPr>
              <a:t>Before the experts start a cognitive walkthrough, they need a list of the actions needed to complete the task in the interface —the so called ‘happy path’. </a:t>
            </a:r>
            <a:endParaRPr lang="en-US" b="0" dirty="0">
              <a:effectLst/>
            </a:endParaRPr>
          </a:p>
          <a:p>
            <a:pPr rtl="0">
              <a:spcBef>
                <a:spcPts val="0"/>
              </a:spcBef>
              <a:spcAft>
                <a:spcPts val="0"/>
              </a:spcAft>
            </a:pPr>
            <a:br>
              <a:rPr lang="en-US" b="0" dirty="0">
                <a:effectLst/>
              </a:rPr>
            </a:br>
            <a:r>
              <a:rPr lang="en-US" sz="1200" b="0" i="0" u="none" strike="noStrike" dirty="0">
                <a:solidFill>
                  <a:srgbClr val="000000"/>
                </a:solidFill>
                <a:effectLst/>
                <a:latin typeface="Trebuchet MS" panose="020B0603020202020204" pitchFamily="34" charset="0"/>
              </a:rPr>
              <a:t>Sometimes, creating the happy path is all you need to do to realize that there is a problem with your interface. If your happy path has many actions, for instance, there's no need to continue with the evaluation as you've found a serious problem already.</a:t>
            </a:r>
            <a:endParaRPr lang="en-US" b="0" dirty="0">
              <a:effectLst/>
            </a:endParaRPr>
          </a:p>
          <a:p>
            <a:pPr rtl="0">
              <a:spcBef>
                <a:spcPts val="0"/>
              </a:spcBef>
              <a:spcAft>
                <a:spcPts val="0"/>
              </a:spcAft>
            </a:pPr>
            <a:br>
              <a:rPr lang="en-US" b="0" dirty="0">
                <a:effectLst/>
              </a:rPr>
            </a:br>
            <a:r>
              <a:rPr lang="en-US" sz="1200" b="0" i="0" u="none" strike="noStrike" dirty="0">
                <a:solidFill>
                  <a:srgbClr val="000000"/>
                </a:solidFill>
                <a:effectLst/>
                <a:latin typeface="Trebuchet MS" panose="020B0603020202020204" pitchFamily="34" charset="0"/>
              </a:rPr>
              <a:t>Once you have the happy path, you’re ready to start the walkthrough.</a:t>
            </a:r>
            <a:endParaRPr lang="en-US" b="0" dirty="0">
              <a:effectLst/>
            </a:endParaRPr>
          </a:p>
        </p:txBody>
      </p:sp>
      <p:sp>
        <p:nvSpPr>
          <p:cNvPr id="4" name="Slide Number Placeholder 3"/>
          <p:cNvSpPr>
            <a:spLocks noGrp="1"/>
          </p:cNvSpPr>
          <p:nvPr>
            <p:ph type="sldNum" sz="quarter" idx="5"/>
          </p:nvPr>
        </p:nvSpPr>
        <p:spPr/>
        <p:txBody>
          <a:bodyPr/>
          <a:lstStyle/>
          <a:p>
            <a:fld id="{57B6723A-C654-4982-81DB-AB78F35095F2}" type="slidenum">
              <a:rPr lang="da-DK" smtClean="0"/>
              <a:t>18</a:t>
            </a:fld>
            <a:endParaRPr lang="da-DK"/>
          </a:p>
        </p:txBody>
      </p:sp>
    </p:spTree>
    <p:extLst>
      <p:ext uri="{BB962C8B-B14F-4D97-AF65-F5344CB8AC3E}">
        <p14:creationId xmlns:p14="http://schemas.microsoft.com/office/powerpoint/2010/main" val="1908831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p:cNvSpPr>
            <a:spLocks noGrp="1"/>
          </p:cNvSpPr>
          <p:nvPr>
            <p:ph type="dt" sz="half" idx="10"/>
          </p:nvPr>
        </p:nvSpPr>
        <p:spPr/>
        <p:txBody>
          <a:bodyPr/>
          <a:lstStyle/>
          <a:p>
            <a:fld id="{8D1AB84C-8E79-4DDE-8E7E-527352906A6D}" type="datetimeFigureOut">
              <a:rPr lang="da-DK" smtClean="0"/>
              <a:t>19.06.2023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B661BBB-9A2F-4C6D-8D7C-92F1CE6DB5DE}" type="slidenum">
              <a:rPr lang="da-DK" smtClean="0"/>
              <a:t>‹#›</a:t>
            </a:fld>
            <a:endParaRPr lang="da-DK"/>
          </a:p>
        </p:txBody>
      </p:sp>
    </p:spTree>
    <p:extLst>
      <p:ext uri="{BB962C8B-B14F-4D97-AF65-F5344CB8AC3E}">
        <p14:creationId xmlns:p14="http://schemas.microsoft.com/office/powerpoint/2010/main" val="336018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8D1AB84C-8E79-4DDE-8E7E-527352906A6D}" type="datetimeFigureOut">
              <a:rPr lang="da-DK" smtClean="0"/>
              <a:t>19.06.2023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B661BBB-9A2F-4C6D-8D7C-92F1CE6DB5DE}" type="slidenum">
              <a:rPr lang="da-DK" smtClean="0"/>
              <a:t>‹#›</a:t>
            </a:fld>
            <a:endParaRPr lang="da-DK"/>
          </a:p>
        </p:txBody>
      </p:sp>
    </p:spTree>
    <p:extLst>
      <p:ext uri="{BB962C8B-B14F-4D97-AF65-F5344CB8AC3E}">
        <p14:creationId xmlns:p14="http://schemas.microsoft.com/office/powerpoint/2010/main" val="142746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8D1AB84C-8E79-4DDE-8E7E-527352906A6D}" type="datetimeFigureOut">
              <a:rPr lang="da-DK" smtClean="0"/>
              <a:t>19.06.2023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B661BBB-9A2F-4C6D-8D7C-92F1CE6DB5DE}" type="slidenum">
              <a:rPr lang="da-DK" smtClean="0"/>
              <a:t>‹#›</a:t>
            </a:fld>
            <a:endParaRPr lang="da-DK"/>
          </a:p>
        </p:txBody>
      </p:sp>
    </p:spTree>
    <p:extLst>
      <p:ext uri="{BB962C8B-B14F-4D97-AF65-F5344CB8AC3E}">
        <p14:creationId xmlns:p14="http://schemas.microsoft.com/office/powerpoint/2010/main" val="2069552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7814"/>
            <a:ext cx="10972800" cy="1139825"/>
          </a:xfrm>
        </p:spPr>
        <p:txBody>
          <a:bodyPr/>
          <a:lstStyle/>
          <a:p>
            <a:r>
              <a:rPr lang="sv-SE"/>
              <a:t>Klicka här för att ändra format</a:t>
            </a:r>
            <a:endParaRPr lang="en-US"/>
          </a:p>
        </p:txBody>
      </p:sp>
      <p:sp>
        <p:nvSpPr>
          <p:cNvPr id="3" name="Platshållare för text 2"/>
          <p:cNvSpPr>
            <a:spLocks noGrp="1"/>
          </p:cNvSpPr>
          <p:nvPr>
            <p:ph type="body" sz="half" idx="1"/>
          </p:nvPr>
        </p:nvSpPr>
        <p:spPr>
          <a:xfrm>
            <a:off x="609600" y="1600201"/>
            <a:ext cx="5384800" cy="4530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p:cNvSpPr>
            <a:spLocks noGrp="1"/>
          </p:cNvSpPr>
          <p:nvPr>
            <p:ph sz="half" idx="2"/>
          </p:nvPr>
        </p:nvSpPr>
        <p:spPr>
          <a:xfrm>
            <a:off x="6197600" y="1600201"/>
            <a:ext cx="5384800" cy="4530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noChangeArrowheads="1"/>
          </p:cNvSpPr>
          <p:nvPr>
            <p:ph type="dt" sz="half" idx="10"/>
          </p:nvPr>
        </p:nvSpPr>
        <p:spPr>
          <a:xfrm>
            <a:off x="8784167" y="6284913"/>
            <a:ext cx="2844800" cy="457200"/>
          </a:xfrm>
          <a:prstGeom prst="rect">
            <a:avLst/>
          </a:prstGeom>
          <a:ln/>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24417" y="6237288"/>
            <a:ext cx="2844800" cy="457200"/>
          </a:xfrm>
          <a:prstGeom prst="rect">
            <a:avLst/>
          </a:prstGeom>
          <a:ln/>
        </p:spPr>
        <p:txBody>
          <a:bodyPr/>
          <a:lstStyle>
            <a:lvl1pPr>
              <a:defRPr/>
            </a:lvl1pPr>
          </a:lstStyle>
          <a:p>
            <a:pPr>
              <a:defRPr/>
            </a:pPr>
            <a:fld id="{8AE4D92E-DE20-48A9-B97C-5B212033A064}" type="slidenum">
              <a:rPr lang="en-US" altLang="en-US"/>
              <a:pPr>
                <a:defRPr/>
              </a:pPr>
              <a:t>‹#›</a:t>
            </a:fld>
            <a:r>
              <a:rPr lang="en-US" altLang="en-US"/>
              <a:t>/53</a:t>
            </a:r>
          </a:p>
        </p:txBody>
      </p:sp>
    </p:spTree>
    <p:extLst>
      <p:ext uri="{BB962C8B-B14F-4D97-AF65-F5344CB8AC3E}">
        <p14:creationId xmlns:p14="http://schemas.microsoft.com/office/powerpoint/2010/main" val="146805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8D1AB84C-8E79-4DDE-8E7E-527352906A6D}" type="datetimeFigureOut">
              <a:rPr lang="da-DK" smtClean="0"/>
              <a:t>19.06.2023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B661BBB-9A2F-4C6D-8D7C-92F1CE6DB5DE}" type="slidenum">
              <a:rPr lang="da-DK" smtClean="0"/>
              <a:t>‹#›</a:t>
            </a:fld>
            <a:endParaRPr lang="da-DK"/>
          </a:p>
        </p:txBody>
      </p:sp>
    </p:spTree>
    <p:extLst>
      <p:ext uri="{BB962C8B-B14F-4D97-AF65-F5344CB8AC3E}">
        <p14:creationId xmlns:p14="http://schemas.microsoft.com/office/powerpoint/2010/main" val="152544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1AB84C-8E79-4DDE-8E7E-527352906A6D}" type="datetimeFigureOut">
              <a:rPr lang="da-DK" smtClean="0"/>
              <a:t>19.06.2023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B661BBB-9A2F-4C6D-8D7C-92F1CE6DB5DE}" type="slidenum">
              <a:rPr lang="da-DK" smtClean="0"/>
              <a:t>‹#›</a:t>
            </a:fld>
            <a:endParaRPr lang="da-DK"/>
          </a:p>
        </p:txBody>
      </p:sp>
    </p:spTree>
    <p:extLst>
      <p:ext uri="{BB962C8B-B14F-4D97-AF65-F5344CB8AC3E}">
        <p14:creationId xmlns:p14="http://schemas.microsoft.com/office/powerpoint/2010/main" val="337152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p:cNvSpPr>
            <a:spLocks noGrp="1"/>
          </p:cNvSpPr>
          <p:nvPr>
            <p:ph type="dt" sz="half" idx="10"/>
          </p:nvPr>
        </p:nvSpPr>
        <p:spPr/>
        <p:txBody>
          <a:bodyPr/>
          <a:lstStyle/>
          <a:p>
            <a:fld id="{8D1AB84C-8E79-4DDE-8E7E-527352906A6D}" type="datetimeFigureOut">
              <a:rPr lang="da-DK" smtClean="0"/>
              <a:t>19.06.2023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1B661BBB-9A2F-4C6D-8D7C-92F1CE6DB5DE}" type="slidenum">
              <a:rPr lang="da-DK" smtClean="0"/>
              <a:t>‹#›</a:t>
            </a:fld>
            <a:endParaRPr lang="da-DK"/>
          </a:p>
        </p:txBody>
      </p:sp>
    </p:spTree>
    <p:extLst>
      <p:ext uri="{BB962C8B-B14F-4D97-AF65-F5344CB8AC3E}">
        <p14:creationId xmlns:p14="http://schemas.microsoft.com/office/powerpoint/2010/main" val="280327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p:cNvSpPr>
            <a:spLocks noGrp="1"/>
          </p:cNvSpPr>
          <p:nvPr>
            <p:ph type="dt" sz="half" idx="10"/>
          </p:nvPr>
        </p:nvSpPr>
        <p:spPr/>
        <p:txBody>
          <a:bodyPr/>
          <a:lstStyle/>
          <a:p>
            <a:fld id="{8D1AB84C-8E79-4DDE-8E7E-527352906A6D}" type="datetimeFigureOut">
              <a:rPr lang="da-DK" smtClean="0"/>
              <a:t>19.06.2023</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1B661BBB-9A2F-4C6D-8D7C-92F1CE6DB5DE}" type="slidenum">
              <a:rPr lang="da-DK" smtClean="0"/>
              <a:t>‹#›</a:t>
            </a:fld>
            <a:endParaRPr lang="da-DK"/>
          </a:p>
        </p:txBody>
      </p:sp>
    </p:spTree>
    <p:extLst>
      <p:ext uri="{BB962C8B-B14F-4D97-AF65-F5344CB8AC3E}">
        <p14:creationId xmlns:p14="http://schemas.microsoft.com/office/powerpoint/2010/main" val="168428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Date Placeholder 2"/>
          <p:cNvSpPr>
            <a:spLocks noGrp="1"/>
          </p:cNvSpPr>
          <p:nvPr>
            <p:ph type="dt" sz="half" idx="10"/>
          </p:nvPr>
        </p:nvSpPr>
        <p:spPr/>
        <p:txBody>
          <a:bodyPr/>
          <a:lstStyle/>
          <a:p>
            <a:fld id="{8D1AB84C-8E79-4DDE-8E7E-527352906A6D}" type="datetimeFigureOut">
              <a:rPr lang="da-DK" smtClean="0"/>
              <a:t>19.06.2023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1B661BBB-9A2F-4C6D-8D7C-92F1CE6DB5DE}" type="slidenum">
              <a:rPr lang="da-DK" smtClean="0"/>
              <a:t>‹#›</a:t>
            </a:fld>
            <a:endParaRPr lang="da-DK"/>
          </a:p>
        </p:txBody>
      </p:sp>
    </p:spTree>
    <p:extLst>
      <p:ext uri="{BB962C8B-B14F-4D97-AF65-F5344CB8AC3E}">
        <p14:creationId xmlns:p14="http://schemas.microsoft.com/office/powerpoint/2010/main" val="215083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AB84C-8E79-4DDE-8E7E-527352906A6D}" type="datetimeFigureOut">
              <a:rPr lang="da-DK" smtClean="0"/>
              <a:t>19.06.2023</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1B661BBB-9A2F-4C6D-8D7C-92F1CE6DB5DE}" type="slidenum">
              <a:rPr lang="da-DK" smtClean="0"/>
              <a:t>‹#›</a:t>
            </a:fld>
            <a:endParaRPr lang="da-DK"/>
          </a:p>
        </p:txBody>
      </p:sp>
    </p:spTree>
    <p:extLst>
      <p:ext uri="{BB962C8B-B14F-4D97-AF65-F5344CB8AC3E}">
        <p14:creationId xmlns:p14="http://schemas.microsoft.com/office/powerpoint/2010/main" val="816967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1AB84C-8E79-4DDE-8E7E-527352906A6D}" type="datetimeFigureOut">
              <a:rPr lang="da-DK" smtClean="0"/>
              <a:t>19.06.2023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1B661BBB-9A2F-4C6D-8D7C-92F1CE6DB5DE}" type="slidenum">
              <a:rPr lang="da-DK" smtClean="0"/>
              <a:t>‹#›</a:t>
            </a:fld>
            <a:endParaRPr lang="da-DK"/>
          </a:p>
        </p:txBody>
      </p:sp>
    </p:spTree>
    <p:extLst>
      <p:ext uri="{BB962C8B-B14F-4D97-AF65-F5344CB8AC3E}">
        <p14:creationId xmlns:p14="http://schemas.microsoft.com/office/powerpoint/2010/main" val="355834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1AB84C-8E79-4DDE-8E7E-527352906A6D}" type="datetimeFigureOut">
              <a:rPr lang="da-DK" smtClean="0"/>
              <a:t>19.06.2023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1B661BBB-9A2F-4C6D-8D7C-92F1CE6DB5DE}" type="slidenum">
              <a:rPr lang="da-DK" smtClean="0"/>
              <a:t>‹#›</a:t>
            </a:fld>
            <a:endParaRPr lang="da-DK"/>
          </a:p>
        </p:txBody>
      </p:sp>
    </p:spTree>
    <p:extLst>
      <p:ext uri="{BB962C8B-B14F-4D97-AF65-F5344CB8AC3E}">
        <p14:creationId xmlns:p14="http://schemas.microsoft.com/office/powerpoint/2010/main" val="57873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AB84C-8E79-4DDE-8E7E-527352906A6D}" type="datetimeFigureOut">
              <a:rPr lang="da-DK" smtClean="0"/>
              <a:t>19.06.2023</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61BBB-9A2F-4C6D-8D7C-92F1CE6DB5DE}" type="slidenum">
              <a:rPr lang="da-DK" smtClean="0"/>
              <a:t>‹#›</a:t>
            </a:fld>
            <a:endParaRPr lang="da-DK"/>
          </a:p>
        </p:txBody>
      </p:sp>
    </p:spTree>
    <p:extLst>
      <p:ext uri="{BB962C8B-B14F-4D97-AF65-F5344CB8AC3E}">
        <p14:creationId xmlns:p14="http://schemas.microsoft.com/office/powerpoint/2010/main" val="1126528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ueq-online.org/"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31369"/>
          </a:xfrm>
          <a:solidFill>
            <a:srgbClr val="FF8A00"/>
          </a:solidFill>
        </p:spPr>
        <p:txBody>
          <a:bodyPr>
            <a:normAutofit/>
          </a:bodyPr>
          <a:lstStyle/>
          <a:p>
            <a:r>
              <a:rPr lang="da-DK" sz="5400" b="1" dirty="0">
                <a:solidFill>
                  <a:schemeClr val="bg1"/>
                </a:solidFill>
              </a:rPr>
              <a:t>Evaluation of </a:t>
            </a:r>
            <a:r>
              <a:rPr lang="da-DK" sz="5400" b="1" dirty="0" err="1">
                <a:solidFill>
                  <a:schemeClr val="bg1"/>
                </a:solidFill>
              </a:rPr>
              <a:t>technologies</a:t>
            </a:r>
            <a:r>
              <a:rPr lang="da-DK" sz="5400" b="1" dirty="0">
                <a:solidFill>
                  <a:schemeClr val="bg1"/>
                </a:solidFill>
              </a:rPr>
              <a:t> for </a:t>
            </a:r>
            <a:r>
              <a:rPr lang="da-DK" sz="5400" b="1" dirty="0" err="1">
                <a:solidFill>
                  <a:schemeClr val="bg1"/>
                </a:solidFill>
              </a:rPr>
              <a:t>collaborative</a:t>
            </a:r>
            <a:r>
              <a:rPr lang="da-DK" sz="5400" b="1" dirty="0">
                <a:solidFill>
                  <a:schemeClr val="bg1"/>
                </a:solidFill>
              </a:rPr>
              <a:t> </a:t>
            </a:r>
            <a:r>
              <a:rPr lang="da-DK" sz="5400" b="1" dirty="0" err="1">
                <a:solidFill>
                  <a:schemeClr val="bg1"/>
                </a:solidFill>
              </a:rPr>
              <a:t>interaction</a:t>
            </a:r>
            <a:endParaRPr lang="da-DK" sz="5400" b="1" dirty="0" err="1">
              <a:solidFill>
                <a:schemeClr val="bg1"/>
              </a:solidFill>
              <a:cs typeface="Calibri Light"/>
            </a:endParaRPr>
          </a:p>
        </p:txBody>
      </p:sp>
      <p:pic>
        <p:nvPicPr>
          <p:cNvPr id="4" name="Picture 4" descr="A picture containing logo&#10;&#10;Description automatically generated">
            <a:extLst>
              <a:ext uri="{FF2B5EF4-FFF2-40B4-BE49-F238E27FC236}">
                <a16:creationId xmlns:a16="http://schemas.microsoft.com/office/drawing/2014/main" id="{F77C5DA0-524D-49A5-A605-BADAE332393B}"/>
              </a:ext>
            </a:extLst>
          </p:cNvPr>
          <p:cNvPicPr>
            <a:picLocks noChangeAspect="1"/>
          </p:cNvPicPr>
          <p:nvPr/>
        </p:nvPicPr>
        <p:blipFill>
          <a:blip r:embed="rId2"/>
          <a:stretch>
            <a:fillRect/>
          </a:stretch>
        </p:blipFill>
        <p:spPr>
          <a:xfrm>
            <a:off x="4724400" y="4136366"/>
            <a:ext cx="2743200" cy="914400"/>
          </a:xfrm>
          <a:prstGeom prst="rect">
            <a:avLst/>
          </a:prstGeom>
        </p:spPr>
      </p:pic>
    </p:spTree>
    <p:extLst>
      <p:ext uri="{BB962C8B-B14F-4D97-AF65-F5344CB8AC3E}">
        <p14:creationId xmlns:p14="http://schemas.microsoft.com/office/powerpoint/2010/main" val="4247462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D259ACA-9CCD-47DD-90B2-75D047A91CC8}"/>
              </a:ext>
            </a:extLst>
          </p:cNvPr>
          <p:cNvCxnSpPr/>
          <p:nvPr/>
        </p:nvCxnSpPr>
        <p:spPr>
          <a:xfrm>
            <a:off x="5735782" y="1604356"/>
            <a:ext cx="0" cy="4073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bject 5">
            <a:extLst>
              <a:ext uri="{FF2B5EF4-FFF2-40B4-BE49-F238E27FC236}">
                <a16:creationId xmlns:a16="http://schemas.microsoft.com/office/drawing/2014/main" id="{729AD617-513A-4F79-84AA-2E31E144854B}"/>
              </a:ext>
            </a:extLst>
          </p:cNvPr>
          <p:cNvSpPr txBox="1"/>
          <p:nvPr/>
        </p:nvSpPr>
        <p:spPr>
          <a:xfrm>
            <a:off x="3852371" y="864000"/>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Formative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during development</a:t>
            </a:r>
            <a:endParaRPr kern="0" dirty="0">
              <a:latin typeface="+mj-lt"/>
              <a:cs typeface="Verdana"/>
            </a:endParaRPr>
          </a:p>
        </p:txBody>
      </p:sp>
      <p:sp>
        <p:nvSpPr>
          <p:cNvPr id="16" name="object 5">
            <a:extLst>
              <a:ext uri="{FF2B5EF4-FFF2-40B4-BE49-F238E27FC236}">
                <a16:creationId xmlns:a16="http://schemas.microsoft.com/office/drawing/2014/main" id="{0044A20F-E695-4B35-BC92-6A0EF70D576A}"/>
              </a:ext>
            </a:extLst>
          </p:cNvPr>
          <p:cNvSpPr txBox="1"/>
          <p:nvPr/>
        </p:nvSpPr>
        <p:spPr>
          <a:xfrm>
            <a:off x="3852371" y="5838303"/>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Summative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after development</a:t>
            </a:r>
            <a:endParaRPr kern="0" dirty="0">
              <a:latin typeface="+mj-lt"/>
              <a:cs typeface="Verdana"/>
            </a:endParaRPr>
          </a:p>
        </p:txBody>
      </p:sp>
      <p:grpSp>
        <p:nvGrpSpPr>
          <p:cNvPr id="6" name="Group 5">
            <a:extLst>
              <a:ext uri="{FF2B5EF4-FFF2-40B4-BE49-F238E27FC236}">
                <a16:creationId xmlns:a16="http://schemas.microsoft.com/office/drawing/2014/main" id="{A8548EFD-8C2E-4688-BDFB-A7CF2A920907}"/>
              </a:ext>
            </a:extLst>
          </p:cNvPr>
          <p:cNvGrpSpPr/>
          <p:nvPr/>
        </p:nvGrpSpPr>
        <p:grpSpPr>
          <a:xfrm>
            <a:off x="7113732" y="353043"/>
            <a:ext cx="3766816" cy="1913033"/>
            <a:chOff x="7113732" y="353043"/>
            <a:chExt cx="3766816" cy="1913033"/>
          </a:xfrm>
        </p:grpSpPr>
        <p:sp>
          <p:nvSpPr>
            <p:cNvPr id="7" name="TextBox 6">
              <a:extLst>
                <a:ext uri="{FF2B5EF4-FFF2-40B4-BE49-F238E27FC236}">
                  <a16:creationId xmlns:a16="http://schemas.microsoft.com/office/drawing/2014/main" id="{CA2F5D73-C703-4D8E-A9BA-231B0D876232}"/>
                </a:ext>
              </a:extLst>
            </p:cNvPr>
            <p:cNvSpPr txBox="1"/>
            <p:nvPr/>
          </p:nvSpPr>
          <p:spPr>
            <a:xfrm>
              <a:off x="7225491" y="450194"/>
              <a:ext cx="3543298" cy="1815882"/>
            </a:xfrm>
            <a:prstGeom prst="rect">
              <a:avLst/>
            </a:prstGeom>
            <a:noFill/>
            <a:ln>
              <a:noFill/>
            </a:ln>
          </p:spPr>
          <p:txBody>
            <a:bodyPr wrap="square" rtlCol="0">
              <a:spAutoFit/>
            </a:bodyPr>
            <a:lstStyle/>
            <a:p>
              <a:r>
                <a:rPr lang="en-US" sz="1600" i="1" dirty="0"/>
                <a:t>Formative evaluation: Strengthens or improves the product design</a:t>
              </a:r>
            </a:p>
            <a:p>
              <a:endParaRPr lang="en-US" sz="1600" i="1" dirty="0"/>
            </a:p>
            <a:p>
              <a:r>
                <a:rPr lang="en-US" sz="1600" i="1" dirty="0"/>
                <a:t>Often formative evaluations are done at an earlier stage than summative evaluations</a:t>
              </a:r>
            </a:p>
            <a:p>
              <a:endParaRPr lang="en-NL" sz="1600" i="1" dirty="0"/>
            </a:p>
          </p:txBody>
        </p:sp>
        <p:sp>
          <p:nvSpPr>
            <p:cNvPr id="8" name="Rectangle 7">
              <a:extLst>
                <a:ext uri="{FF2B5EF4-FFF2-40B4-BE49-F238E27FC236}">
                  <a16:creationId xmlns:a16="http://schemas.microsoft.com/office/drawing/2014/main" id="{3E3C9556-9504-46DA-ABFE-4346408060F4}"/>
                </a:ext>
              </a:extLst>
            </p:cNvPr>
            <p:cNvSpPr/>
            <p:nvPr/>
          </p:nvSpPr>
          <p:spPr>
            <a:xfrm>
              <a:off x="7113732" y="353043"/>
              <a:ext cx="3766816" cy="1815881"/>
            </a:xfrm>
            <a:prstGeom prst="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sp>
        <p:nvSpPr>
          <p:cNvPr id="11" name="Rectangle 10">
            <a:extLst>
              <a:ext uri="{FF2B5EF4-FFF2-40B4-BE49-F238E27FC236}">
                <a16:creationId xmlns:a16="http://schemas.microsoft.com/office/drawing/2014/main" id="{590E338F-4BEE-402F-B4F5-0BE698ABEAFB}"/>
              </a:ext>
            </a:extLst>
          </p:cNvPr>
          <p:cNvSpPr/>
          <p:nvPr/>
        </p:nvSpPr>
        <p:spPr>
          <a:xfrm>
            <a:off x="591017" y="5606476"/>
            <a:ext cx="3766816" cy="977897"/>
          </a:xfrm>
          <a:prstGeom prst="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 name="TextBox 11">
            <a:extLst>
              <a:ext uri="{FF2B5EF4-FFF2-40B4-BE49-F238E27FC236}">
                <a16:creationId xmlns:a16="http://schemas.microsoft.com/office/drawing/2014/main" id="{7E8CCF42-89A1-4BD4-ACF1-050172B5840A}"/>
              </a:ext>
            </a:extLst>
          </p:cNvPr>
          <p:cNvSpPr txBox="1"/>
          <p:nvPr/>
        </p:nvSpPr>
        <p:spPr>
          <a:xfrm>
            <a:off x="694116" y="5655855"/>
            <a:ext cx="3543298" cy="830997"/>
          </a:xfrm>
          <a:prstGeom prst="rect">
            <a:avLst/>
          </a:prstGeom>
          <a:noFill/>
          <a:ln>
            <a:noFill/>
          </a:ln>
        </p:spPr>
        <p:txBody>
          <a:bodyPr wrap="square" rtlCol="0">
            <a:spAutoFit/>
          </a:bodyPr>
          <a:lstStyle/>
          <a:p>
            <a:r>
              <a:rPr lang="en-US" sz="1600" i="1" dirty="0"/>
              <a:t>Summative evaluation examines and summarizes the effects or outcomes of a product design.</a:t>
            </a:r>
          </a:p>
        </p:txBody>
      </p:sp>
    </p:spTree>
    <p:extLst>
      <p:ext uri="{BB962C8B-B14F-4D97-AF65-F5344CB8AC3E}">
        <p14:creationId xmlns:p14="http://schemas.microsoft.com/office/powerpoint/2010/main" val="3376958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E9F0-4AAD-4CF7-9D24-623FC2F21807}"/>
              </a:ext>
            </a:extLst>
          </p:cNvPr>
          <p:cNvSpPr>
            <a:spLocks noGrp="1"/>
          </p:cNvSpPr>
          <p:nvPr>
            <p:ph type="title"/>
          </p:nvPr>
        </p:nvSpPr>
        <p:spPr/>
        <p:txBody>
          <a:bodyPr/>
          <a:lstStyle/>
          <a:p>
            <a:r>
              <a:rPr lang="en-US" dirty="0">
                <a:cs typeface="Calibri"/>
              </a:rPr>
              <a:t>How to evaluate?</a:t>
            </a:r>
            <a:endParaRPr lang="en-US" dirty="0"/>
          </a:p>
        </p:txBody>
      </p:sp>
      <p:sp>
        <p:nvSpPr>
          <p:cNvPr id="3" name="Content Placeholder 2">
            <a:extLst>
              <a:ext uri="{FF2B5EF4-FFF2-40B4-BE49-F238E27FC236}">
                <a16:creationId xmlns:a16="http://schemas.microsoft.com/office/drawing/2014/main" id="{B8A9549F-0D95-4124-B5D4-75B1F87F5FC5}"/>
              </a:ext>
            </a:extLst>
          </p:cNvPr>
          <p:cNvSpPr>
            <a:spLocks noGrp="1"/>
          </p:cNvSpPr>
          <p:nvPr>
            <p:ph sz="half" idx="1"/>
          </p:nvPr>
        </p:nvSpPr>
        <p:spPr>
          <a:xfrm>
            <a:off x="838200" y="1825625"/>
            <a:ext cx="8904287" cy="4351338"/>
          </a:xfrm>
        </p:spPr>
        <p:txBody>
          <a:bodyPr vert="horz" lIns="91440" tIns="45720" rIns="91440" bIns="45720" rtlCol="0" anchor="t">
            <a:noAutofit/>
          </a:bodyPr>
          <a:lstStyle/>
          <a:p>
            <a:r>
              <a:rPr lang="en-US" dirty="0">
                <a:cs typeface="Calibri"/>
              </a:rPr>
              <a:t>Analytical evaluation</a:t>
            </a:r>
          </a:p>
          <a:p>
            <a:pPr lvl="1"/>
            <a:r>
              <a:rPr lang="en-US" dirty="0">
                <a:cs typeface="Calibri"/>
              </a:rPr>
              <a:t>Involve an expert-role</a:t>
            </a:r>
          </a:p>
          <a:p>
            <a:pPr lvl="2"/>
            <a:r>
              <a:rPr lang="en-US" dirty="0">
                <a:cs typeface="Calibri"/>
              </a:rPr>
              <a:t>One who is practiced in usability methods</a:t>
            </a:r>
          </a:p>
          <a:p>
            <a:r>
              <a:rPr lang="en-US" dirty="0">
                <a:cs typeface="Calibri"/>
              </a:rPr>
              <a:t>Usability testing</a:t>
            </a:r>
          </a:p>
          <a:p>
            <a:pPr lvl="1"/>
            <a:r>
              <a:rPr lang="en-US" dirty="0">
                <a:cs typeface="Calibri"/>
              </a:rPr>
              <a:t>Testing the technology rather than the user</a:t>
            </a:r>
          </a:p>
          <a:p>
            <a:pPr lvl="1"/>
            <a:r>
              <a:rPr lang="en-US" dirty="0">
                <a:cs typeface="Calibri"/>
              </a:rPr>
              <a:t>Use of the technology often recorded</a:t>
            </a:r>
          </a:p>
          <a:p>
            <a:pPr lvl="1"/>
            <a:r>
              <a:rPr lang="en-US" dirty="0">
                <a:cs typeface="Calibri"/>
              </a:rPr>
              <a:t>Sometimes a specific hypothesis is tested</a:t>
            </a:r>
          </a:p>
        </p:txBody>
      </p:sp>
    </p:spTree>
    <p:extLst>
      <p:ext uri="{BB962C8B-B14F-4D97-AF65-F5344CB8AC3E}">
        <p14:creationId xmlns:p14="http://schemas.microsoft.com/office/powerpoint/2010/main" val="3958012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D259ACA-9CCD-47DD-90B2-75D047A91CC8}"/>
              </a:ext>
            </a:extLst>
          </p:cNvPr>
          <p:cNvCxnSpPr/>
          <p:nvPr/>
        </p:nvCxnSpPr>
        <p:spPr>
          <a:xfrm>
            <a:off x="5735782" y="1604356"/>
            <a:ext cx="0" cy="4073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bject 5">
            <a:extLst>
              <a:ext uri="{FF2B5EF4-FFF2-40B4-BE49-F238E27FC236}">
                <a16:creationId xmlns:a16="http://schemas.microsoft.com/office/drawing/2014/main" id="{729AD617-513A-4F79-84AA-2E31E144854B}"/>
              </a:ext>
            </a:extLst>
          </p:cNvPr>
          <p:cNvSpPr txBox="1"/>
          <p:nvPr/>
        </p:nvSpPr>
        <p:spPr>
          <a:xfrm>
            <a:off x="3852371" y="864000"/>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Formative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during development</a:t>
            </a:r>
            <a:endParaRPr kern="0" dirty="0">
              <a:latin typeface="+mj-lt"/>
              <a:cs typeface="Verdana"/>
            </a:endParaRPr>
          </a:p>
        </p:txBody>
      </p:sp>
      <p:sp>
        <p:nvSpPr>
          <p:cNvPr id="16" name="object 5">
            <a:extLst>
              <a:ext uri="{FF2B5EF4-FFF2-40B4-BE49-F238E27FC236}">
                <a16:creationId xmlns:a16="http://schemas.microsoft.com/office/drawing/2014/main" id="{0044A20F-E695-4B35-BC92-6A0EF70D576A}"/>
              </a:ext>
            </a:extLst>
          </p:cNvPr>
          <p:cNvSpPr txBox="1"/>
          <p:nvPr/>
        </p:nvSpPr>
        <p:spPr>
          <a:xfrm>
            <a:off x="3852371" y="5838303"/>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Summative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after development</a:t>
            </a:r>
            <a:endParaRPr kern="0" dirty="0">
              <a:latin typeface="+mj-lt"/>
              <a:cs typeface="Verdana"/>
            </a:endParaRPr>
          </a:p>
        </p:txBody>
      </p:sp>
      <p:grpSp>
        <p:nvGrpSpPr>
          <p:cNvPr id="6" name="Group 5">
            <a:extLst>
              <a:ext uri="{FF2B5EF4-FFF2-40B4-BE49-F238E27FC236}">
                <a16:creationId xmlns:a16="http://schemas.microsoft.com/office/drawing/2014/main" id="{A8548EFD-8C2E-4688-BDFB-A7CF2A920907}"/>
              </a:ext>
            </a:extLst>
          </p:cNvPr>
          <p:cNvGrpSpPr/>
          <p:nvPr/>
        </p:nvGrpSpPr>
        <p:grpSpPr>
          <a:xfrm>
            <a:off x="7113732" y="353043"/>
            <a:ext cx="3766816" cy="1913033"/>
            <a:chOff x="7113732" y="353043"/>
            <a:chExt cx="3766816" cy="1913033"/>
          </a:xfrm>
        </p:grpSpPr>
        <p:sp>
          <p:nvSpPr>
            <p:cNvPr id="7" name="TextBox 6">
              <a:extLst>
                <a:ext uri="{FF2B5EF4-FFF2-40B4-BE49-F238E27FC236}">
                  <a16:creationId xmlns:a16="http://schemas.microsoft.com/office/drawing/2014/main" id="{CA2F5D73-C703-4D8E-A9BA-231B0D876232}"/>
                </a:ext>
              </a:extLst>
            </p:cNvPr>
            <p:cNvSpPr txBox="1"/>
            <p:nvPr/>
          </p:nvSpPr>
          <p:spPr>
            <a:xfrm>
              <a:off x="7225491" y="450194"/>
              <a:ext cx="3543298" cy="1815882"/>
            </a:xfrm>
            <a:prstGeom prst="rect">
              <a:avLst/>
            </a:prstGeom>
            <a:noFill/>
            <a:ln>
              <a:noFill/>
            </a:ln>
          </p:spPr>
          <p:txBody>
            <a:bodyPr wrap="square" rtlCol="0">
              <a:spAutoFit/>
            </a:bodyPr>
            <a:lstStyle/>
            <a:p>
              <a:r>
                <a:rPr lang="en-US" sz="1600" i="1" dirty="0"/>
                <a:t>Formative evaluation: Strengthens or improves the product design</a:t>
              </a:r>
            </a:p>
            <a:p>
              <a:endParaRPr lang="en-US" sz="1600" i="1" dirty="0"/>
            </a:p>
            <a:p>
              <a:r>
                <a:rPr lang="en-US" sz="1600" i="1" dirty="0"/>
                <a:t>Often formative evaluations are done at an earlier stage than summative evaluations</a:t>
              </a:r>
            </a:p>
            <a:p>
              <a:endParaRPr lang="en-NL" sz="1600" i="1" dirty="0"/>
            </a:p>
          </p:txBody>
        </p:sp>
        <p:sp>
          <p:nvSpPr>
            <p:cNvPr id="8" name="Rectangle 7">
              <a:extLst>
                <a:ext uri="{FF2B5EF4-FFF2-40B4-BE49-F238E27FC236}">
                  <a16:creationId xmlns:a16="http://schemas.microsoft.com/office/drawing/2014/main" id="{3E3C9556-9504-46DA-ABFE-4346408060F4}"/>
                </a:ext>
              </a:extLst>
            </p:cNvPr>
            <p:cNvSpPr/>
            <p:nvPr/>
          </p:nvSpPr>
          <p:spPr>
            <a:xfrm>
              <a:off x="7113732" y="353043"/>
              <a:ext cx="3766816" cy="1815881"/>
            </a:xfrm>
            <a:prstGeom prst="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9" name="Group 8">
            <a:extLst>
              <a:ext uri="{FF2B5EF4-FFF2-40B4-BE49-F238E27FC236}">
                <a16:creationId xmlns:a16="http://schemas.microsoft.com/office/drawing/2014/main" id="{2602324A-45AD-4F8C-B329-251A4A734E51}"/>
              </a:ext>
            </a:extLst>
          </p:cNvPr>
          <p:cNvGrpSpPr/>
          <p:nvPr/>
        </p:nvGrpSpPr>
        <p:grpSpPr>
          <a:xfrm>
            <a:off x="591017" y="5606476"/>
            <a:ext cx="3766816" cy="977897"/>
            <a:chOff x="591017" y="5606476"/>
            <a:chExt cx="3766816" cy="977897"/>
          </a:xfrm>
        </p:grpSpPr>
        <p:sp>
          <p:nvSpPr>
            <p:cNvPr id="10" name="TextBox 9">
              <a:extLst>
                <a:ext uri="{FF2B5EF4-FFF2-40B4-BE49-F238E27FC236}">
                  <a16:creationId xmlns:a16="http://schemas.microsoft.com/office/drawing/2014/main" id="{5BF0F56E-CADA-4541-B57D-57622737BB82}"/>
                </a:ext>
              </a:extLst>
            </p:cNvPr>
            <p:cNvSpPr txBox="1"/>
            <p:nvPr/>
          </p:nvSpPr>
          <p:spPr>
            <a:xfrm>
              <a:off x="694116" y="5655855"/>
              <a:ext cx="3543298" cy="830997"/>
            </a:xfrm>
            <a:prstGeom prst="rect">
              <a:avLst/>
            </a:prstGeom>
            <a:noFill/>
            <a:ln>
              <a:noFill/>
            </a:ln>
          </p:spPr>
          <p:txBody>
            <a:bodyPr wrap="square" rtlCol="0">
              <a:spAutoFit/>
            </a:bodyPr>
            <a:lstStyle/>
            <a:p>
              <a:r>
                <a:rPr lang="en-US" sz="1600" i="1" dirty="0"/>
                <a:t>Summative evaluation examines and summarizes the effects or outcomes of a product design.</a:t>
              </a:r>
            </a:p>
          </p:txBody>
        </p:sp>
        <p:sp>
          <p:nvSpPr>
            <p:cNvPr id="11" name="Rectangle 10">
              <a:extLst>
                <a:ext uri="{FF2B5EF4-FFF2-40B4-BE49-F238E27FC236}">
                  <a16:creationId xmlns:a16="http://schemas.microsoft.com/office/drawing/2014/main" id="{590E338F-4BEE-402F-B4F5-0BE698ABEAFB}"/>
                </a:ext>
              </a:extLst>
            </p:cNvPr>
            <p:cNvSpPr/>
            <p:nvPr/>
          </p:nvSpPr>
          <p:spPr>
            <a:xfrm>
              <a:off x="591017" y="5606476"/>
              <a:ext cx="3766816" cy="977897"/>
            </a:xfrm>
            <a:prstGeom prst="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cxnSp>
        <p:nvCxnSpPr>
          <p:cNvPr id="12" name="Straight Connector 11">
            <a:extLst>
              <a:ext uri="{FF2B5EF4-FFF2-40B4-BE49-F238E27FC236}">
                <a16:creationId xmlns:a16="http://schemas.microsoft.com/office/drawing/2014/main" id="{5DC40A9F-4872-42D9-9BF1-1F8BA834331F}"/>
              </a:ext>
            </a:extLst>
          </p:cNvPr>
          <p:cNvCxnSpPr>
            <a:cxnSpLocks/>
          </p:cNvCxnSpPr>
          <p:nvPr/>
        </p:nvCxnSpPr>
        <p:spPr>
          <a:xfrm rot="5400000">
            <a:off x="5735781" y="1524003"/>
            <a:ext cx="0" cy="4073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bject 5">
            <a:extLst>
              <a:ext uri="{FF2B5EF4-FFF2-40B4-BE49-F238E27FC236}">
                <a16:creationId xmlns:a16="http://schemas.microsoft.com/office/drawing/2014/main" id="{C3579566-B3D4-4343-B6DC-483D4F6ACABE}"/>
              </a:ext>
            </a:extLst>
          </p:cNvPr>
          <p:cNvSpPr txBox="1"/>
          <p:nvPr/>
        </p:nvSpPr>
        <p:spPr>
          <a:xfrm>
            <a:off x="8015537" y="3343683"/>
            <a:ext cx="1735293" cy="579646"/>
          </a:xfrm>
          <a:prstGeom prst="rect">
            <a:avLst/>
          </a:prstGeom>
        </p:spPr>
        <p:txBody>
          <a:bodyPr vert="horz" wrap="square" lIns="0" tIns="12700" rIns="0" bIns="0" rtlCol="0">
            <a:spAutoFit/>
          </a:bodyPr>
          <a:lstStyle/>
          <a:p>
            <a:pPr marL="12700">
              <a:spcBef>
                <a:spcPts val="100"/>
              </a:spcBef>
            </a:pPr>
            <a:r>
              <a:rPr b="1" kern="0" dirty="0">
                <a:latin typeface="+mj-lt"/>
                <a:cs typeface="Verdana"/>
              </a:rPr>
              <a:t>User</a:t>
            </a:r>
            <a:r>
              <a:rPr b="1" kern="0" spc="-5" dirty="0">
                <a:latin typeface="+mj-lt"/>
                <a:cs typeface="Verdana"/>
              </a:rPr>
              <a:t> </a:t>
            </a:r>
            <a:r>
              <a:rPr b="1" kern="0" dirty="0">
                <a:latin typeface="+mj-lt"/>
                <a:cs typeface="Verdana"/>
              </a:rPr>
              <a:t>Testing</a:t>
            </a:r>
            <a:r>
              <a:rPr kern="0" dirty="0">
                <a:latin typeface="+mj-lt"/>
                <a:cs typeface="Verdana"/>
              </a:rPr>
              <a:t>: </a:t>
            </a:r>
            <a:endParaRPr lang="en-US" kern="0" dirty="0">
              <a:latin typeface="+mj-lt"/>
              <a:cs typeface="Verdana"/>
            </a:endParaRPr>
          </a:p>
          <a:p>
            <a:pPr marL="12700">
              <a:spcBef>
                <a:spcPts val="100"/>
              </a:spcBef>
            </a:pPr>
            <a:r>
              <a:rPr kern="0" dirty="0">
                <a:latin typeface="+mj-lt"/>
                <a:cs typeface="Verdana"/>
              </a:rPr>
              <a:t>with </a:t>
            </a:r>
            <a:r>
              <a:rPr kern="0" spc="-10" dirty="0">
                <a:latin typeface="+mj-lt"/>
                <a:cs typeface="Verdana"/>
              </a:rPr>
              <a:t>users</a:t>
            </a:r>
            <a:endParaRPr kern="0" dirty="0">
              <a:latin typeface="+mj-lt"/>
              <a:cs typeface="Verdana"/>
            </a:endParaRPr>
          </a:p>
        </p:txBody>
      </p:sp>
      <p:sp>
        <p:nvSpPr>
          <p:cNvPr id="14" name="object 5">
            <a:extLst>
              <a:ext uri="{FF2B5EF4-FFF2-40B4-BE49-F238E27FC236}">
                <a16:creationId xmlns:a16="http://schemas.microsoft.com/office/drawing/2014/main" id="{95741CFB-2FB5-4E16-92D1-70D2236102A1}"/>
              </a:ext>
            </a:extLst>
          </p:cNvPr>
          <p:cNvSpPr txBox="1"/>
          <p:nvPr/>
        </p:nvSpPr>
        <p:spPr>
          <a:xfrm>
            <a:off x="-220865" y="3330860"/>
            <a:ext cx="3766820" cy="579646"/>
          </a:xfrm>
          <a:prstGeom prst="rect">
            <a:avLst/>
          </a:prstGeom>
        </p:spPr>
        <p:txBody>
          <a:bodyPr vert="horz" wrap="square" lIns="0" tIns="12700" rIns="0" bIns="0" rtlCol="0">
            <a:spAutoFit/>
          </a:bodyPr>
          <a:lstStyle/>
          <a:p>
            <a:pPr marL="12700" algn="r">
              <a:spcBef>
                <a:spcPts val="100"/>
              </a:spcBef>
            </a:pPr>
            <a:r>
              <a:rPr lang="en-US" b="1" kern="0" dirty="0">
                <a:latin typeface="+mj-lt"/>
                <a:cs typeface="Verdana"/>
              </a:rPr>
              <a:t>Analytical Evaluation</a:t>
            </a:r>
            <a:r>
              <a:rPr kern="0" dirty="0">
                <a:latin typeface="+mj-lt"/>
                <a:cs typeface="Verdana"/>
              </a:rPr>
              <a:t>: </a:t>
            </a:r>
            <a:endParaRPr lang="en-US" kern="0" dirty="0">
              <a:latin typeface="+mj-lt"/>
              <a:cs typeface="Verdana"/>
            </a:endParaRPr>
          </a:p>
          <a:p>
            <a:pPr marL="12700" algn="r">
              <a:spcBef>
                <a:spcPts val="100"/>
              </a:spcBef>
            </a:pPr>
            <a:r>
              <a:rPr kern="0" dirty="0">
                <a:latin typeface="+mj-lt"/>
                <a:cs typeface="Verdana"/>
              </a:rPr>
              <a:t>with</a:t>
            </a:r>
            <a:r>
              <a:rPr lang="en-US" kern="0" dirty="0">
                <a:latin typeface="+mj-lt"/>
                <a:cs typeface="Verdana"/>
              </a:rPr>
              <a:t>out</a:t>
            </a:r>
            <a:r>
              <a:rPr kern="0" dirty="0">
                <a:latin typeface="+mj-lt"/>
                <a:cs typeface="Verdana"/>
              </a:rPr>
              <a:t> </a:t>
            </a:r>
            <a:r>
              <a:rPr kern="0" spc="-10" dirty="0">
                <a:latin typeface="+mj-lt"/>
                <a:cs typeface="Verdana"/>
              </a:rPr>
              <a:t>users</a:t>
            </a:r>
            <a:endParaRPr kern="0" dirty="0">
              <a:latin typeface="+mj-lt"/>
              <a:cs typeface="Verdana"/>
            </a:endParaRPr>
          </a:p>
        </p:txBody>
      </p:sp>
    </p:spTree>
    <p:extLst>
      <p:ext uri="{BB962C8B-B14F-4D97-AF65-F5344CB8AC3E}">
        <p14:creationId xmlns:p14="http://schemas.microsoft.com/office/powerpoint/2010/main" val="199268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D259ACA-9CCD-47DD-90B2-75D047A91CC8}"/>
              </a:ext>
            </a:extLst>
          </p:cNvPr>
          <p:cNvCxnSpPr/>
          <p:nvPr/>
        </p:nvCxnSpPr>
        <p:spPr>
          <a:xfrm>
            <a:off x="5735782" y="1604356"/>
            <a:ext cx="0" cy="4073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bject 5">
            <a:extLst>
              <a:ext uri="{FF2B5EF4-FFF2-40B4-BE49-F238E27FC236}">
                <a16:creationId xmlns:a16="http://schemas.microsoft.com/office/drawing/2014/main" id="{729AD617-513A-4F79-84AA-2E31E144854B}"/>
              </a:ext>
            </a:extLst>
          </p:cNvPr>
          <p:cNvSpPr txBox="1"/>
          <p:nvPr/>
        </p:nvSpPr>
        <p:spPr>
          <a:xfrm>
            <a:off x="3852371" y="864000"/>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Formative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during development</a:t>
            </a:r>
            <a:endParaRPr kern="0" dirty="0">
              <a:latin typeface="+mj-lt"/>
              <a:cs typeface="Verdana"/>
            </a:endParaRPr>
          </a:p>
        </p:txBody>
      </p:sp>
      <p:sp>
        <p:nvSpPr>
          <p:cNvPr id="16" name="object 5">
            <a:extLst>
              <a:ext uri="{FF2B5EF4-FFF2-40B4-BE49-F238E27FC236}">
                <a16:creationId xmlns:a16="http://schemas.microsoft.com/office/drawing/2014/main" id="{0044A20F-E695-4B35-BC92-6A0EF70D576A}"/>
              </a:ext>
            </a:extLst>
          </p:cNvPr>
          <p:cNvSpPr txBox="1"/>
          <p:nvPr/>
        </p:nvSpPr>
        <p:spPr>
          <a:xfrm>
            <a:off x="3852371" y="5838303"/>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Summative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after development</a:t>
            </a:r>
            <a:endParaRPr kern="0" dirty="0">
              <a:latin typeface="+mj-lt"/>
              <a:cs typeface="Verdana"/>
            </a:endParaRPr>
          </a:p>
        </p:txBody>
      </p:sp>
      <p:grpSp>
        <p:nvGrpSpPr>
          <p:cNvPr id="6" name="Group 5">
            <a:extLst>
              <a:ext uri="{FF2B5EF4-FFF2-40B4-BE49-F238E27FC236}">
                <a16:creationId xmlns:a16="http://schemas.microsoft.com/office/drawing/2014/main" id="{A8548EFD-8C2E-4688-BDFB-A7CF2A920907}"/>
              </a:ext>
            </a:extLst>
          </p:cNvPr>
          <p:cNvGrpSpPr/>
          <p:nvPr/>
        </p:nvGrpSpPr>
        <p:grpSpPr>
          <a:xfrm>
            <a:off x="7113732" y="353043"/>
            <a:ext cx="3766816" cy="1913033"/>
            <a:chOff x="7113732" y="353043"/>
            <a:chExt cx="3766816" cy="1913033"/>
          </a:xfrm>
        </p:grpSpPr>
        <p:sp>
          <p:nvSpPr>
            <p:cNvPr id="7" name="TextBox 6">
              <a:extLst>
                <a:ext uri="{FF2B5EF4-FFF2-40B4-BE49-F238E27FC236}">
                  <a16:creationId xmlns:a16="http://schemas.microsoft.com/office/drawing/2014/main" id="{CA2F5D73-C703-4D8E-A9BA-231B0D876232}"/>
                </a:ext>
              </a:extLst>
            </p:cNvPr>
            <p:cNvSpPr txBox="1"/>
            <p:nvPr/>
          </p:nvSpPr>
          <p:spPr>
            <a:xfrm>
              <a:off x="7225491" y="450194"/>
              <a:ext cx="3543298" cy="1815882"/>
            </a:xfrm>
            <a:prstGeom prst="rect">
              <a:avLst/>
            </a:prstGeom>
            <a:noFill/>
            <a:ln>
              <a:noFill/>
            </a:ln>
          </p:spPr>
          <p:txBody>
            <a:bodyPr wrap="square" rtlCol="0">
              <a:spAutoFit/>
            </a:bodyPr>
            <a:lstStyle/>
            <a:p>
              <a:r>
                <a:rPr lang="en-US" sz="1600" i="1" dirty="0"/>
                <a:t>Formative evaluation: Strengthens or improves the product design</a:t>
              </a:r>
            </a:p>
            <a:p>
              <a:endParaRPr lang="en-US" sz="1600" i="1" dirty="0"/>
            </a:p>
            <a:p>
              <a:r>
                <a:rPr lang="en-US" sz="1600" i="1" dirty="0"/>
                <a:t>Often formative evaluations are done at an earlier stage than summative evaluations</a:t>
              </a:r>
            </a:p>
            <a:p>
              <a:endParaRPr lang="en-NL" sz="1600" i="1" dirty="0"/>
            </a:p>
          </p:txBody>
        </p:sp>
        <p:sp>
          <p:nvSpPr>
            <p:cNvPr id="8" name="Rectangle 7">
              <a:extLst>
                <a:ext uri="{FF2B5EF4-FFF2-40B4-BE49-F238E27FC236}">
                  <a16:creationId xmlns:a16="http://schemas.microsoft.com/office/drawing/2014/main" id="{3E3C9556-9504-46DA-ABFE-4346408060F4}"/>
                </a:ext>
              </a:extLst>
            </p:cNvPr>
            <p:cNvSpPr/>
            <p:nvPr/>
          </p:nvSpPr>
          <p:spPr>
            <a:xfrm>
              <a:off x="7113732" y="353043"/>
              <a:ext cx="3766816" cy="1815881"/>
            </a:xfrm>
            <a:prstGeom prst="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9" name="Group 8">
            <a:extLst>
              <a:ext uri="{FF2B5EF4-FFF2-40B4-BE49-F238E27FC236}">
                <a16:creationId xmlns:a16="http://schemas.microsoft.com/office/drawing/2014/main" id="{2602324A-45AD-4F8C-B329-251A4A734E51}"/>
              </a:ext>
            </a:extLst>
          </p:cNvPr>
          <p:cNvGrpSpPr/>
          <p:nvPr/>
        </p:nvGrpSpPr>
        <p:grpSpPr>
          <a:xfrm>
            <a:off x="591017" y="5606476"/>
            <a:ext cx="3766816" cy="977897"/>
            <a:chOff x="591017" y="5606476"/>
            <a:chExt cx="3766816" cy="977897"/>
          </a:xfrm>
        </p:grpSpPr>
        <p:sp>
          <p:nvSpPr>
            <p:cNvPr id="10" name="TextBox 9">
              <a:extLst>
                <a:ext uri="{FF2B5EF4-FFF2-40B4-BE49-F238E27FC236}">
                  <a16:creationId xmlns:a16="http://schemas.microsoft.com/office/drawing/2014/main" id="{5BF0F56E-CADA-4541-B57D-57622737BB82}"/>
                </a:ext>
              </a:extLst>
            </p:cNvPr>
            <p:cNvSpPr txBox="1"/>
            <p:nvPr/>
          </p:nvSpPr>
          <p:spPr>
            <a:xfrm>
              <a:off x="694116" y="5655855"/>
              <a:ext cx="3543298" cy="830997"/>
            </a:xfrm>
            <a:prstGeom prst="rect">
              <a:avLst/>
            </a:prstGeom>
            <a:noFill/>
            <a:ln>
              <a:noFill/>
            </a:ln>
          </p:spPr>
          <p:txBody>
            <a:bodyPr wrap="square" rtlCol="0">
              <a:spAutoFit/>
            </a:bodyPr>
            <a:lstStyle/>
            <a:p>
              <a:r>
                <a:rPr lang="en-US" sz="1600" i="1" dirty="0"/>
                <a:t>Summative evaluation examines and summarizes the effects or outcomes of a product design.</a:t>
              </a:r>
            </a:p>
          </p:txBody>
        </p:sp>
        <p:sp>
          <p:nvSpPr>
            <p:cNvPr id="11" name="Rectangle 10">
              <a:extLst>
                <a:ext uri="{FF2B5EF4-FFF2-40B4-BE49-F238E27FC236}">
                  <a16:creationId xmlns:a16="http://schemas.microsoft.com/office/drawing/2014/main" id="{590E338F-4BEE-402F-B4F5-0BE698ABEAFB}"/>
                </a:ext>
              </a:extLst>
            </p:cNvPr>
            <p:cNvSpPr/>
            <p:nvPr/>
          </p:nvSpPr>
          <p:spPr>
            <a:xfrm>
              <a:off x="591017" y="5606476"/>
              <a:ext cx="3766816" cy="977897"/>
            </a:xfrm>
            <a:prstGeom prst="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cxnSp>
        <p:nvCxnSpPr>
          <p:cNvPr id="12" name="Straight Connector 11">
            <a:extLst>
              <a:ext uri="{FF2B5EF4-FFF2-40B4-BE49-F238E27FC236}">
                <a16:creationId xmlns:a16="http://schemas.microsoft.com/office/drawing/2014/main" id="{5DC40A9F-4872-42D9-9BF1-1F8BA834331F}"/>
              </a:ext>
            </a:extLst>
          </p:cNvPr>
          <p:cNvCxnSpPr>
            <a:cxnSpLocks/>
          </p:cNvCxnSpPr>
          <p:nvPr/>
        </p:nvCxnSpPr>
        <p:spPr>
          <a:xfrm rot="5400000">
            <a:off x="5735781" y="1524003"/>
            <a:ext cx="0" cy="4073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bject 5">
            <a:extLst>
              <a:ext uri="{FF2B5EF4-FFF2-40B4-BE49-F238E27FC236}">
                <a16:creationId xmlns:a16="http://schemas.microsoft.com/office/drawing/2014/main" id="{C3579566-B3D4-4343-B6DC-483D4F6ACABE}"/>
              </a:ext>
            </a:extLst>
          </p:cNvPr>
          <p:cNvSpPr txBox="1"/>
          <p:nvPr/>
        </p:nvSpPr>
        <p:spPr>
          <a:xfrm>
            <a:off x="8015537" y="3343683"/>
            <a:ext cx="1735293" cy="579646"/>
          </a:xfrm>
          <a:prstGeom prst="rect">
            <a:avLst/>
          </a:prstGeom>
        </p:spPr>
        <p:txBody>
          <a:bodyPr vert="horz" wrap="square" lIns="0" tIns="12700" rIns="0" bIns="0" rtlCol="0">
            <a:spAutoFit/>
          </a:bodyPr>
          <a:lstStyle/>
          <a:p>
            <a:pPr marL="12700">
              <a:spcBef>
                <a:spcPts val="100"/>
              </a:spcBef>
            </a:pPr>
            <a:r>
              <a:rPr b="1" kern="0" dirty="0">
                <a:latin typeface="+mj-lt"/>
                <a:cs typeface="Verdana"/>
              </a:rPr>
              <a:t>User</a:t>
            </a:r>
            <a:r>
              <a:rPr b="1" kern="0" spc="-5" dirty="0">
                <a:latin typeface="+mj-lt"/>
                <a:cs typeface="Verdana"/>
              </a:rPr>
              <a:t> </a:t>
            </a:r>
            <a:r>
              <a:rPr b="1" kern="0" dirty="0">
                <a:latin typeface="+mj-lt"/>
                <a:cs typeface="Verdana"/>
              </a:rPr>
              <a:t>Testing</a:t>
            </a:r>
            <a:r>
              <a:rPr kern="0" dirty="0">
                <a:latin typeface="+mj-lt"/>
                <a:cs typeface="Verdana"/>
              </a:rPr>
              <a:t>: </a:t>
            </a:r>
            <a:endParaRPr lang="en-US" kern="0" dirty="0">
              <a:latin typeface="+mj-lt"/>
              <a:cs typeface="Verdana"/>
            </a:endParaRPr>
          </a:p>
          <a:p>
            <a:pPr marL="12700">
              <a:spcBef>
                <a:spcPts val="100"/>
              </a:spcBef>
            </a:pPr>
            <a:r>
              <a:rPr kern="0" dirty="0">
                <a:latin typeface="+mj-lt"/>
                <a:cs typeface="Verdana"/>
              </a:rPr>
              <a:t>with </a:t>
            </a:r>
            <a:r>
              <a:rPr kern="0" spc="-10" dirty="0">
                <a:latin typeface="+mj-lt"/>
                <a:cs typeface="Verdana"/>
              </a:rPr>
              <a:t>users</a:t>
            </a:r>
            <a:endParaRPr kern="0" dirty="0">
              <a:latin typeface="+mj-lt"/>
              <a:cs typeface="Verdana"/>
            </a:endParaRPr>
          </a:p>
        </p:txBody>
      </p:sp>
      <p:sp>
        <p:nvSpPr>
          <p:cNvPr id="14" name="object 5">
            <a:extLst>
              <a:ext uri="{FF2B5EF4-FFF2-40B4-BE49-F238E27FC236}">
                <a16:creationId xmlns:a16="http://schemas.microsoft.com/office/drawing/2014/main" id="{95741CFB-2FB5-4E16-92D1-70D2236102A1}"/>
              </a:ext>
            </a:extLst>
          </p:cNvPr>
          <p:cNvSpPr txBox="1"/>
          <p:nvPr/>
        </p:nvSpPr>
        <p:spPr>
          <a:xfrm>
            <a:off x="-220865" y="3330860"/>
            <a:ext cx="3766820" cy="579646"/>
          </a:xfrm>
          <a:prstGeom prst="rect">
            <a:avLst/>
          </a:prstGeom>
        </p:spPr>
        <p:txBody>
          <a:bodyPr vert="horz" wrap="square" lIns="0" tIns="12700" rIns="0" bIns="0" rtlCol="0">
            <a:spAutoFit/>
          </a:bodyPr>
          <a:lstStyle/>
          <a:p>
            <a:pPr marL="12700" algn="r">
              <a:spcBef>
                <a:spcPts val="100"/>
              </a:spcBef>
            </a:pPr>
            <a:r>
              <a:rPr lang="en-US" b="1" kern="0" dirty="0">
                <a:latin typeface="+mj-lt"/>
                <a:cs typeface="Verdana"/>
              </a:rPr>
              <a:t>Analytical Evaluation</a:t>
            </a:r>
            <a:r>
              <a:rPr kern="0" dirty="0">
                <a:latin typeface="+mj-lt"/>
                <a:cs typeface="Verdana"/>
              </a:rPr>
              <a:t>: </a:t>
            </a:r>
            <a:endParaRPr lang="en-US" kern="0" dirty="0">
              <a:latin typeface="+mj-lt"/>
              <a:cs typeface="Verdana"/>
            </a:endParaRPr>
          </a:p>
          <a:p>
            <a:pPr marL="12700" algn="r">
              <a:spcBef>
                <a:spcPts val="100"/>
              </a:spcBef>
            </a:pPr>
            <a:r>
              <a:rPr kern="0" dirty="0">
                <a:latin typeface="+mj-lt"/>
                <a:cs typeface="Verdana"/>
              </a:rPr>
              <a:t>with</a:t>
            </a:r>
            <a:r>
              <a:rPr lang="en-US" kern="0" dirty="0">
                <a:latin typeface="+mj-lt"/>
                <a:cs typeface="Verdana"/>
              </a:rPr>
              <a:t>out</a:t>
            </a:r>
            <a:r>
              <a:rPr kern="0" dirty="0">
                <a:latin typeface="+mj-lt"/>
                <a:cs typeface="Verdana"/>
              </a:rPr>
              <a:t> </a:t>
            </a:r>
            <a:r>
              <a:rPr kern="0" spc="-10" dirty="0">
                <a:latin typeface="+mj-lt"/>
                <a:cs typeface="Verdana"/>
              </a:rPr>
              <a:t>users</a:t>
            </a:r>
            <a:endParaRPr kern="0" dirty="0">
              <a:latin typeface="+mj-lt"/>
              <a:cs typeface="Verdana"/>
            </a:endParaRPr>
          </a:p>
        </p:txBody>
      </p:sp>
      <p:sp>
        <p:nvSpPr>
          <p:cNvPr id="17" name="Rectangle 16">
            <a:extLst>
              <a:ext uri="{FF2B5EF4-FFF2-40B4-BE49-F238E27FC236}">
                <a16:creationId xmlns:a16="http://schemas.microsoft.com/office/drawing/2014/main" id="{BB4C8063-705F-4483-A38A-4EE5AAAB4504}"/>
              </a:ext>
            </a:extLst>
          </p:cNvPr>
          <p:cNvSpPr/>
          <p:nvPr/>
        </p:nvSpPr>
        <p:spPr>
          <a:xfrm>
            <a:off x="718654" y="1478269"/>
            <a:ext cx="3766816" cy="1621454"/>
          </a:xfrm>
          <a:prstGeom prst="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8" name="TextBox 17">
            <a:extLst>
              <a:ext uri="{FF2B5EF4-FFF2-40B4-BE49-F238E27FC236}">
                <a16:creationId xmlns:a16="http://schemas.microsoft.com/office/drawing/2014/main" id="{FB1CE784-30C2-42C0-A88B-CB0435ED2BD8}"/>
              </a:ext>
            </a:extLst>
          </p:cNvPr>
          <p:cNvSpPr txBox="1"/>
          <p:nvPr/>
        </p:nvSpPr>
        <p:spPr>
          <a:xfrm>
            <a:off x="830413" y="1575419"/>
            <a:ext cx="3543298" cy="1323439"/>
          </a:xfrm>
          <a:prstGeom prst="rect">
            <a:avLst/>
          </a:prstGeom>
          <a:noFill/>
        </p:spPr>
        <p:txBody>
          <a:bodyPr wrap="square" rtlCol="0">
            <a:spAutoFit/>
          </a:bodyPr>
          <a:lstStyle/>
          <a:p>
            <a:r>
              <a:rPr lang="en-US" sz="1600" i="1" dirty="0"/>
              <a:t>Analytical evaluation: Involves only experts, these experts report on possible problems. This can be seen as a prediction of what will happen when real users use the product.</a:t>
            </a:r>
          </a:p>
        </p:txBody>
      </p:sp>
    </p:spTree>
    <p:extLst>
      <p:ext uri="{BB962C8B-B14F-4D97-AF65-F5344CB8AC3E}">
        <p14:creationId xmlns:p14="http://schemas.microsoft.com/office/powerpoint/2010/main" val="3422012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D259ACA-9CCD-47DD-90B2-75D047A91CC8}"/>
              </a:ext>
            </a:extLst>
          </p:cNvPr>
          <p:cNvCxnSpPr/>
          <p:nvPr/>
        </p:nvCxnSpPr>
        <p:spPr>
          <a:xfrm>
            <a:off x="5735782" y="1604356"/>
            <a:ext cx="0" cy="4073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bject 5">
            <a:extLst>
              <a:ext uri="{FF2B5EF4-FFF2-40B4-BE49-F238E27FC236}">
                <a16:creationId xmlns:a16="http://schemas.microsoft.com/office/drawing/2014/main" id="{729AD617-513A-4F79-84AA-2E31E144854B}"/>
              </a:ext>
            </a:extLst>
          </p:cNvPr>
          <p:cNvSpPr txBox="1"/>
          <p:nvPr/>
        </p:nvSpPr>
        <p:spPr>
          <a:xfrm>
            <a:off x="3852371" y="864000"/>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Formative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during development</a:t>
            </a:r>
            <a:endParaRPr kern="0" dirty="0">
              <a:latin typeface="+mj-lt"/>
              <a:cs typeface="Verdana"/>
            </a:endParaRPr>
          </a:p>
        </p:txBody>
      </p:sp>
      <p:sp>
        <p:nvSpPr>
          <p:cNvPr id="16" name="object 5">
            <a:extLst>
              <a:ext uri="{FF2B5EF4-FFF2-40B4-BE49-F238E27FC236}">
                <a16:creationId xmlns:a16="http://schemas.microsoft.com/office/drawing/2014/main" id="{0044A20F-E695-4B35-BC92-6A0EF70D576A}"/>
              </a:ext>
            </a:extLst>
          </p:cNvPr>
          <p:cNvSpPr txBox="1"/>
          <p:nvPr/>
        </p:nvSpPr>
        <p:spPr>
          <a:xfrm>
            <a:off x="3852371" y="5838303"/>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Summative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after development</a:t>
            </a:r>
            <a:endParaRPr kern="0" dirty="0">
              <a:latin typeface="+mj-lt"/>
              <a:cs typeface="Verdana"/>
            </a:endParaRPr>
          </a:p>
        </p:txBody>
      </p:sp>
      <p:grpSp>
        <p:nvGrpSpPr>
          <p:cNvPr id="6" name="Group 5">
            <a:extLst>
              <a:ext uri="{FF2B5EF4-FFF2-40B4-BE49-F238E27FC236}">
                <a16:creationId xmlns:a16="http://schemas.microsoft.com/office/drawing/2014/main" id="{A8548EFD-8C2E-4688-BDFB-A7CF2A920907}"/>
              </a:ext>
            </a:extLst>
          </p:cNvPr>
          <p:cNvGrpSpPr/>
          <p:nvPr/>
        </p:nvGrpSpPr>
        <p:grpSpPr>
          <a:xfrm>
            <a:off x="7113732" y="353043"/>
            <a:ext cx="3766816" cy="1913033"/>
            <a:chOff x="7113732" y="353043"/>
            <a:chExt cx="3766816" cy="1913033"/>
          </a:xfrm>
        </p:grpSpPr>
        <p:sp>
          <p:nvSpPr>
            <p:cNvPr id="7" name="TextBox 6">
              <a:extLst>
                <a:ext uri="{FF2B5EF4-FFF2-40B4-BE49-F238E27FC236}">
                  <a16:creationId xmlns:a16="http://schemas.microsoft.com/office/drawing/2014/main" id="{CA2F5D73-C703-4D8E-A9BA-231B0D876232}"/>
                </a:ext>
              </a:extLst>
            </p:cNvPr>
            <p:cNvSpPr txBox="1"/>
            <p:nvPr/>
          </p:nvSpPr>
          <p:spPr>
            <a:xfrm>
              <a:off x="7225491" y="450194"/>
              <a:ext cx="3543298" cy="1815882"/>
            </a:xfrm>
            <a:prstGeom prst="rect">
              <a:avLst/>
            </a:prstGeom>
            <a:noFill/>
            <a:ln>
              <a:noFill/>
            </a:ln>
          </p:spPr>
          <p:txBody>
            <a:bodyPr wrap="square" rtlCol="0">
              <a:spAutoFit/>
            </a:bodyPr>
            <a:lstStyle/>
            <a:p>
              <a:r>
                <a:rPr lang="en-US" sz="1600" i="1" dirty="0"/>
                <a:t>Formative evaluation: Strengthens or improves the product design</a:t>
              </a:r>
            </a:p>
            <a:p>
              <a:endParaRPr lang="en-US" sz="1600" i="1" dirty="0"/>
            </a:p>
            <a:p>
              <a:r>
                <a:rPr lang="en-US" sz="1600" i="1" dirty="0"/>
                <a:t>Often formative evaluations are done at an earlier stage than summative evaluations</a:t>
              </a:r>
            </a:p>
            <a:p>
              <a:endParaRPr lang="en-NL" sz="1600" i="1" dirty="0"/>
            </a:p>
          </p:txBody>
        </p:sp>
        <p:sp>
          <p:nvSpPr>
            <p:cNvPr id="8" name="Rectangle 7">
              <a:extLst>
                <a:ext uri="{FF2B5EF4-FFF2-40B4-BE49-F238E27FC236}">
                  <a16:creationId xmlns:a16="http://schemas.microsoft.com/office/drawing/2014/main" id="{3E3C9556-9504-46DA-ABFE-4346408060F4}"/>
                </a:ext>
              </a:extLst>
            </p:cNvPr>
            <p:cNvSpPr/>
            <p:nvPr/>
          </p:nvSpPr>
          <p:spPr>
            <a:xfrm>
              <a:off x="7113732" y="353043"/>
              <a:ext cx="3766816" cy="1815881"/>
            </a:xfrm>
            <a:prstGeom prst="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9" name="Group 8">
            <a:extLst>
              <a:ext uri="{FF2B5EF4-FFF2-40B4-BE49-F238E27FC236}">
                <a16:creationId xmlns:a16="http://schemas.microsoft.com/office/drawing/2014/main" id="{2602324A-45AD-4F8C-B329-251A4A734E51}"/>
              </a:ext>
            </a:extLst>
          </p:cNvPr>
          <p:cNvGrpSpPr/>
          <p:nvPr/>
        </p:nvGrpSpPr>
        <p:grpSpPr>
          <a:xfrm>
            <a:off x="591017" y="5606476"/>
            <a:ext cx="3766816" cy="977897"/>
            <a:chOff x="591017" y="5606476"/>
            <a:chExt cx="3766816" cy="977897"/>
          </a:xfrm>
        </p:grpSpPr>
        <p:sp>
          <p:nvSpPr>
            <p:cNvPr id="10" name="TextBox 9">
              <a:extLst>
                <a:ext uri="{FF2B5EF4-FFF2-40B4-BE49-F238E27FC236}">
                  <a16:creationId xmlns:a16="http://schemas.microsoft.com/office/drawing/2014/main" id="{5BF0F56E-CADA-4541-B57D-57622737BB82}"/>
                </a:ext>
              </a:extLst>
            </p:cNvPr>
            <p:cNvSpPr txBox="1"/>
            <p:nvPr/>
          </p:nvSpPr>
          <p:spPr>
            <a:xfrm>
              <a:off x="694116" y="5655855"/>
              <a:ext cx="3543298" cy="830997"/>
            </a:xfrm>
            <a:prstGeom prst="rect">
              <a:avLst/>
            </a:prstGeom>
            <a:noFill/>
            <a:ln>
              <a:noFill/>
            </a:ln>
          </p:spPr>
          <p:txBody>
            <a:bodyPr wrap="square" rtlCol="0">
              <a:spAutoFit/>
            </a:bodyPr>
            <a:lstStyle/>
            <a:p>
              <a:r>
                <a:rPr lang="en-US" sz="1600" i="1" dirty="0"/>
                <a:t>Summative evaluation examines and summarizes the effects or outcomes of a product design.</a:t>
              </a:r>
            </a:p>
          </p:txBody>
        </p:sp>
        <p:sp>
          <p:nvSpPr>
            <p:cNvPr id="11" name="Rectangle 10">
              <a:extLst>
                <a:ext uri="{FF2B5EF4-FFF2-40B4-BE49-F238E27FC236}">
                  <a16:creationId xmlns:a16="http://schemas.microsoft.com/office/drawing/2014/main" id="{590E338F-4BEE-402F-B4F5-0BE698ABEAFB}"/>
                </a:ext>
              </a:extLst>
            </p:cNvPr>
            <p:cNvSpPr/>
            <p:nvPr/>
          </p:nvSpPr>
          <p:spPr>
            <a:xfrm>
              <a:off x="591017" y="5606476"/>
              <a:ext cx="3766816" cy="977897"/>
            </a:xfrm>
            <a:prstGeom prst="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cxnSp>
        <p:nvCxnSpPr>
          <p:cNvPr id="12" name="Straight Connector 11">
            <a:extLst>
              <a:ext uri="{FF2B5EF4-FFF2-40B4-BE49-F238E27FC236}">
                <a16:creationId xmlns:a16="http://schemas.microsoft.com/office/drawing/2014/main" id="{5DC40A9F-4872-42D9-9BF1-1F8BA834331F}"/>
              </a:ext>
            </a:extLst>
          </p:cNvPr>
          <p:cNvCxnSpPr>
            <a:cxnSpLocks/>
          </p:cNvCxnSpPr>
          <p:nvPr/>
        </p:nvCxnSpPr>
        <p:spPr>
          <a:xfrm rot="5400000">
            <a:off x="5735781" y="1524003"/>
            <a:ext cx="0" cy="4073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bject 5">
            <a:extLst>
              <a:ext uri="{FF2B5EF4-FFF2-40B4-BE49-F238E27FC236}">
                <a16:creationId xmlns:a16="http://schemas.microsoft.com/office/drawing/2014/main" id="{C3579566-B3D4-4343-B6DC-483D4F6ACABE}"/>
              </a:ext>
            </a:extLst>
          </p:cNvPr>
          <p:cNvSpPr txBox="1"/>
          <p:nvPr/>
        </p:nvSpPr>
        <p:spPr>
          <a:xfrm>
            <a:off x="8015537" y="3343683"/>
            <a:ext cx="1735293" cy="579646"/>
          </a:xfrm>
          <a:prstGeom prst="rect">
            <a:avLst/>
          </a:prstGeom>
        </p:spPr>
        <p:txBody>
          <a:bodyPr vert="horz" wrap="square" lIns="0" tIns="12700" rIns="0" bIns="0" rtlCol="0">
            <a:spAutoFit/>
          </a:bodyPr>
          <a:lstStyle/>
          <a:p>
            <a:pPr marL="12700">
              <a:spcBef>
                <a:spcPts val="100"/>
              </a:spcBef>
            </a:pPr>
            <a:r>
              <a:rPr b="1" kern="0" dirty="0">
                <a:latin typeface="+mj-lt"/>
                <a:cs typeface="Verdana"/>
              </a:rPr>
              <a:t>User</a:t>
            </a:r>
            <a:r>
              <a:rPr b="1" kern="0" spc="-5" dirty="0">
                <a:latin typeface="+mj-lt"/>
                <a:cs typeface="Verdana"/>
              </a:rPr>
              <a:t> </a:t>
            </a:r>
            <a:r>
              <a:rPr b="1" kern="0" dirty="0">
                <a:latin typeface="+mj-lt"/>
                <a:cs typeface="Verdana"/>
              </a:rPr>
              <a:t>Testing</a:t>
            </a:r>
            <a:r>
              <a:rPr kern="0" dirty="0">
                <a:latin typeface="+mj-lt"/>
                <a:cs typeface="Verdana"/>
              </a:rPr>
              <a:t>: </a:t>
            </a:r>
            <a:endParaRPr lang="en-US" kern="0" dirty="0">
              <a:latin typeface="+mj-lt"/>
              <a:cs typeface="Verdana"/>
            </a:endParaRPr>
          </a:p>
          <a:p>
            <a:pPr marL="12700">
              <a:spcBef>
                <a:spcPts val="100"/>
              </a:spcBef>
            </a:pPr>
            <a:r>
              <a:rPr kern="0" dirty="0">
                <a:latin typeface="+mj-lt"/>
                <a:cs typeface="Verdana"/>
              </a:rPr>
              <a:t>with </a:t>
            </a:r>
            <a:r>
              <a:rPr kern="0" spc="-10" dirty="0">
                <a:latin typeface="+mj-lt"/>
                <a:cs typeface="Verdana"/>
              </a:rPr>
              <a:t>users</a:t>
            </a:r>
            <a:endParaRPr kern="0" dirty="0">
              <a:latin typeface="+mj-lt"/>
              <a:cs typeface="Verdana"/>
            </a:endParaRPr>
          </a:p>
        </p:txBody>
      </p:sp>
      <p:sp>
        <p:nvSpPr>
          <p:cNvPr id="14" name="object 5">
            <a:extLst>
              <a:ext uri="{FF2B5EF4-FFF2-40B4-BE49-F238E27FC236}">
                <a16:creationId xmlns:a16="http://schemas.microsoft.com/office/drawing/2014/main" id="{95741CFB-2FB5-4E16-92D1-70D2236102A1}"/>
              </a:ext>
            </a:extLst>
          </p:cNvPr>
          <p:cNvSpPr txBox="1"/>
          <p:nvPr/>
        </p:nvSpPr>
        <p:spPr>
          <a:xfrm>
            <a:off x="-220865" y="3330860"/>
            <a:ext cx="3766820" cy="579646"/>
          </a:xfrm>
          <a:prstGeom prst="rect">
            <a:avLst/>
          </a:prstGeom>
        </p:spPr>
        <p:txBody>
          <a:bodyPr vert="horz" wrap="square" lIns="0" tIns="12700" rIns="0" bIns="0" rtlCol="0">
            <a:spAutoFit/>
          </a:bodyPr>
          <a:lstStyle/>
          <a:p>
            <a:pPr marL="12700" algn="r">
              <a:spcBef>
                <a:spcPts val="100"/>
              </a:spcBef>
            </a:pPr>
            <a:r>
              <a:rPr lang="en-US" b="1" kern="0" dirty="0">
                <a:latin typeface="+mj-lt"/>
                <a:cs typeface="Verdana"/>
              </a:rPr>
              <a:t>Analytical Evaluation</a:t>
            </a:r>
            <a:r>
              <a:rPr kern="0" dirty="0">
                <a:latin typeface="+mj-lt"/>
                <a:cs typeface="Verdana"/>
              </a:rPr>
              <a:t>: </a:t>
            </a:r>
            <a:endParaRPr lang="en-US" kern="0" dirty="0">
              <a:latin typeface="+mj-lt"/>
              <a:cs typeface="Verdana"/>
            </a:endParaRPr>
          </a:p>
          <a:p>
            <a:pPr marL="12700" algn="r">
              <a:spcBef>
                <a:spcPts val="100"/>
              </a:spcBef>
            </a:pPr>
            <a:r>
              <a:rPr kern="0" dirty="0">
                <a:latin typeface="+mj-lt"/>
                <a:cs typeface="Verdana"/>
              </a:rPr>
              <a:t>with</a:t>
            </a:r>
            <a:r>
              <a:rPr lang="en-US" kern="0" dirty="0">
                <a:latin typeface="+mj-lt"/>
                <a:cs typeface="Verdana"/>
              </a:rPr>
              <a:t>out</a:t>
            </a:r>
            <a:r>
              <a:rPr kern="0" dirty="0">
                <a:latin typeface="+mj-lt"/>
                <a:cs typeface="Verdana"/>
              </a:rPr>
              <a:t> </a:t>
            </a:r>
            <a:r>
              <a:rPr kern="0" spc="-10" dirty="0">
                <a:latin typeface="+mj-lt"/>
                <a:cs typeface="Verdana"/>
              </a:rPr>
              <a:t>users</a:t>
            </a:r>
            <a:endParaRPr kern="0" dirty="0">
              <a:latin typeface="+mj-lt"/>
              <a:cs typeface="Verdana"/>
            </a:endParaRPr>
          </a:p>
        </p:txBody>
      </p:sp>
      <p:sp>
        <p:nvSpPr>
          <p:cNvPr id="17" name="Rectangle 16">
            <a:extLst>
              <a:ext uri="{FF2B5EF4-FFF2-40B4-BE49-F238E27FC236}">
                <a16:creationId xmlns:a16="http://schemas.microsoft.com/office/drawing/2014/main" id="{BB4C8063-705F-4483-A38A-4EE5AAAB4504}"/>
              </a:ext>
            </a:extLst>
          </p:cNvPr>
          <p:cNvSpPr/>
          <p:nvPr/>
        </p:nvSpPr>
        <p:spPr>
          <a:xfrm>
            <a:off x="718654" y="1478269"/>
            <a:ext cx="3766816" cy="1621454"/>
          </a:xfrm>
          <a:prstGeom prst="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8" name="TextBox 17">
            <a:extLst>
              <a:ext uri="{FF2B5EF4-FFF2-40B4-BE49-F238E27FC236}">
                <a16:creationId xmlns:a16="http://schemas.microsoft.com/office/drawing/2014/main" id="{FB1CE784-30C2-42C0-A88B-CB0435ED2BD8}"/>
              </a:ext>
            </a:extLst>
          </p:cNvPr>
          <p:cNvSpPr txBox="1"/>
          <p:nvPr/>
        </p:nvSpPr>
        <p:spPr>
          <a:xfrm>
            <a:off x="830413" y="1575419"/>
            <a:ext cx="3543298" cy="1323439"/>
          </a:xfrm>
          <a:prstGeom prst="rect">
            <a:avLst/>
          </a:prstGeom>
          <a:noFill/>
        </p:spPr>
        <p:txBody>
          <a:bodyPr wrap="square" rtlCol="0">
            <a:spAutoFit/>
          </a:bodyPr>
          <a:lstStyle/>
          <a:p>
            <a:r>
              <a:rPr lang="en-US" sz="1600" i="1" dirty="0"/>
              <a:t>Analytical evaluation: Involves only experts, these experts report on possible problems. This can be seen as a prediction of what will happen when real users use the product.</a:t>
            </a:r>
          </a:p>
        </p:txBody>
      </p:sp>
      <p:grpSp>
        <p:nvGrpSpPr>
          <p:cNvPr id="19" name="Group 18">
            <a:extLst>
              <a:ext uri="{FF2B5EF4-FFF2-40B4-BE49-F238E27FC236}">
                <a16:creationId xmlns:a16="http://schemas.microsoft.com/office/drawing/2014/main" id="{83BECA85-F001-4CC2-81A2-E4DFA0A942EB}"/>
              </a:ext>
            </a:extLst>
          </p:cNvPr>
          <p:cNvGrpSpPr/>
          <p:nvPr/>
        </p:nvGrpSpPr>
        <p:grpSpPr>
          <a:xfrm>
            <a:off x="7932424" y="4122706"/>
            <a:ext cx="3766816" cy="2285100"/>
            <a:chOff x="7113732" y="353044"/>
            <a:chExt cx="3766816" cy="2285100"/>
          </a:xfrm>
        </p:grpSpPr>
        <p:sp>
          <p:nvSpPr>
            <p:cNvPr id="20" name="TextBox 19">
              <a:extLst>
                <a:ext uri="{FF2B5EF4-FFF2-40B4-BE49-F238E27FC236}">
                  <a16:creationId xmlns:a16="http://schemas.microsoft.com/office/drawing/2014/main" id="{23F24EBA-0491-455E-AA46-C302081C60B6}"/>
                </a:ext>
              </a:extLst>
            </p:cNvPr>
            <p:cNvSpPr txBox="1"/>
            <p:nvPr/>
          </p:nvSpPr>
          <p:spPr>
            <a:xfrm>
              <a:off x="7225491" y="450194"/>
              <a:ext cx="3543298" cy="2062103"/>
            </a:xfrm>
            <a:prstGeom prst="rect">
              <a:avLst/>
            </a:prstGeom>
            <a:noFill/>
          </p:spPr>
          <p:txBody>
            <a:bodyPr wrap="square" rtlCol="0">
              <a:spAutoFit/>
            </a:bodyPr>
            <a:lstStyle/>
            <a:p>
              <a:r>
                <a:rPr lang="en-US" sz="1600" i="1" dirty="0"/>
                <a:t>User Testing: Involves real users, shows what really happens in the lab or in a more informal setting.</a:t>
              </a:r>
            </a:p>
            <a:p>
              <a:r>
                <a:rPr lang="en-US" sz="1600" i="1" dirty="0"/>
                <a:t>The users involved in user testing do not evaluate the product, they only interact with it so that the team/evaluation expert understands their reactions.</a:t>
              </a:r>
            </a:p>
          </p:txBody>
        </p:sp>
        <p:sp>
          <p:nvSpPr>
            <p:cNvPr id="21" name="Rectangle 20">
              <a:extLst>
                <a:ext uri="{FF2B5EF4-FFF2-40B4-BE49-F238E27FC236}">
                  <a16:creationId xmlns:a16="http://schemas.microsoft.com/office/drawing/2014/main" id="{9036A699-E492-431B-BC2E-E4B561771244}"/>
                </a:ext>
              </a:extLst>
            </p:cNvPr>
            <p:cNvSpPr/>
            <p:nvPr/>
          </p:nvSpPr>
          <p:spPr>
            <a:xfrm>
              <a:off x="7113732" y="353044"/>
              <a:ext cx="3766816" cy="2285100"/>
            </a:xfrm>
            <a:prstGeom prst="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spTree>
    <p:extLst>
      <p:ext uri="{BB962C8B-B14F-4D97-AF65-F5344CB8AC3E}">
        <p14:creationId xmlns:p14="http://schemas.microsoft.com/office/powerpoint/2010/main" val="2761593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D1B09-F92B-4C69-A6FD-67B51E7CC34F}"/>
              </a:ext>
            </a:extLst>
          </p:cNvPr>
          <p:cNvSpPr>
            <a:spLocks noGrp="1"/>
          </p:cNvSpPr>
          <p:nvPr>
            <p:ph type="title"/>
          </p:nvPr>
        </p:nvSpPr>
        <p:spPr>
          <a:solidFill>
            <a:srgbClr val="FF8A00"/>
          </a:solidFill>
        </p:spPr>
        <p:txBody>
          <a:bodyPr/>
          <a:lstStyle/>
          <a:p>
            <a:r>
              <a:rPr lang="en-US" b="1" dirty="0">
                <a:solidFill>
                  <a:schemeClr val="bg1"/>
                </a:solidFill>
                <a:ea typeface="+mn-lt"/>
                <a:cs typeface="+mn-lt"/>
              </a:rPr>
              <a:t>Evaluation approaches</a:t>
            </a:r>
          </a:p>
        </p:txBody>
      </p:sp>
    </p:spTree>
    <p:extLst>
      <p:ext uri="{BB962C8B-B14F-4D97-AF65-F5344CB8AC3E}">
        <p14:creationId xmlns:p14="http://schemas.microsoft.com/office/powerpoint/2010/main" val="1615796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D259ACA-9CCD-47DD-90B2-75D047A91CC8}"/>
              </a:ext>
            </a:extLst>
          </p:cNvPr>
          <p:cNvCxnSpPr/>
          <p:nvPr/>
        </p:nvCxnSpPr>
        <p:spPr>
          <a:xfrm>
            <a:off x="5735782" y="1604356"/>
            <a:ext cx="0" cy="4073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550539-9A00-477F-ACFD-6EC101B1D94C}"/>
              </a:ext>
            </a:extLst>
          </p:cNvPr>
          <p:cNvCxnSpPr>
            <a:cxnSpLocks/>
          </p:cNvCxnSpPr>
          <p:nvPr/>
        </p:nvCxnSpPr>
        <p:spPr>
          <a:xfrm rot="5400000">
            <a:off x="5735781" y="1524001"/>
            <a:ext cx="0" cy="4073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bject 5">
            <a:extLst>
              <a:ext uri="{FF2B5EF4-FFF2-40B4-BE49-F238E27FC236}">
                <a16:creationId xmlns:a16="http://schemas.microsoft.com/office/drawing/2014/main" id="{8FCF812E-7486-4BB9-AEA2-EAA44DB71ECA}"/>
              </a:ext>
            </a:extLst>
          </p:cNvPr>
          <p:cNvSpPr txBox="1"/>
          <p:nvPr/>
        </p:nvSpPr>
        <p:spPr>
          <a:xfrm>
            <a:off x="8015537" y="3343683"/>
            <a:ext cx="1735293" cy="579646"/>
          </a:xfrm>
          <a:prstGeom prst="rect">
            <a:avLst/>
          </a:prstGeom>
        </p:spPr>
        <p:txBody>
          <a:bodyPr vert="horz" wrap="square" lIns="0" tIns="12700" rIns="0" bIns="0" rtlCol="0">
            <a:spAutoFit/>
          </a:bodyPr>
          <a:lstStyle/>
          <a:p>
            <a:pPr marL="12700">
              <a:spcBef>
                <a:spcPts val="100"/>
              </a:spcBef>
            </a:pPr>
            <a:r>
              <a:rPr b="1" kern="0" dirty="0">
                <a:latin typeface="+mj-lt"/>
                <a:cs typeface="Verdana"/>
              </a:rPr>
              <a:t>User</a:t>
            </a:r>
            <a:r>
              <a:rPr b="1" kern="0" spc="-5" dirty="0">
                <a:latin typeface="+mj-lt"/>
                <a:cs typeface="Verdana"/>
              </a:rPr>
              <a:t> </a:t>
            </a:r>
            <a:r>
              <a:rPr b="1" kern="0" dirty="0">
                <a:latin typeface="+mj-lt"/>
                <a:cs typeface="Verdana"/>
              </a:rPr>
              <a:t>Testing</a:t>
            </a:r>
            <a:r>
              <a:rPr kern="0" dirty="0">
                <a:latin typeface="+mj-lt"/>
                <a:cs typeface="Verdana"/>
              </a:rPr>
              <a:t>: </a:t>
            </a:r>
            <a:endParaRPr lang="en-US" kern="0" dirty="0">
              <a:latin typeface="+mj-lt"/>
              <a:cs typeface="Verdana"/>
            </a:endParaRPr>
          </a:p>
          <a:p>
            <a:pPr marL="12700">
              <a:spcBef>
                <a:spcPts val="100"/>
              </a:spcBef>
            </a:pPr>
            <a:r>
              <a:rPr kern="0" dirty="0">
                <a:latin typeface="+mj-lt"/>
                <a:cs typeface="Verdana"/>
              </a:rPr>
              <a:t>with </a:t>
            </a:r>
            <a:r>
              <a:rPr kern="0" spc="-10" dirty="0">
                <a:latin typeface="+mj-lt"/>
                <a:cs typeface="Verdana"/>
              </a:rPr>
              <a:t>users</a:t>
            </a:r>
            <a:endParaRPr kern="0" dirty="0">
              <a:latin typeface="+mj-lt"/>
              <a:cs typeface="Verdana"/>
            </a:endParaRPr>
          </a:p>
        </p:txBody>
      </p:sp>
      <p:sp>
        <p:nvSpPr>
          <p:cNvPr id="14" name="object 5">
            <a:extLst>
              <a:ext uri="{FF2B5EF4-FFF2-40B4-BE49-F238E27FC236}">
                <a16:creationId xmlns:a16="http://schemas.microsoft.com/office/drawing/2014/main" id="{7506CE77-310B-427A-B4D4-DF3503104426}"/>
              </a:ext>
            </a:extLst>
          </p:cNvPr>
          <p:cNvSpPr txBox="1"/>
          <p:nvPr/>
        </p:nvSpPr>
        <p:spPr>
          <a:xfrm>
            <a:off x="-220865" y="3330859"/>
            <a:ext cx="3766820" cy="579646"/>
          </a:xfrm>
          <a:prstGeom prst="rect">
            <a:avLst/>
          </a:prstGeom>
        </p:spPr>
        <p:txBody>
          <a:bodyPr vert="horz" wrap="square" lIns="0" tIns="12700" rIns="0" bIns="0" rtlCol="0">
            <a:spAutoFit/>
          </a:bodyPr>
          <a:lstStyle/>
          <a:p>
            <a:pPr marL="12700" algn="r">
              <a:spcBef>
                <a:spcPts val="100"/>
              </a:spcBef>
            </a:pPr>
            <a:r>
              <a:rPr lang="en-US" b="1" kern="0" dirty="0">
                <a:latin typeface="+mj-lt"/>
                <a:cs typeface="Verdana"/>
              </a:rPr>
              <a:t>Analytical Evaluation</a:t>
            </a:r>
            <a:r>
              <a:rPr kern="0" dirty="0">
                <a:latin typeface="+mj-lt"/>
                <a:cs typeface="Verdana"/>
              </a:rPr>
              <a:t>: </a:t>
            </a:r>
            <a:endParaRPr lang="en-US" kern="0" dirty="0">
              <a:latin typeface="+mj-lt"/>
              <a:cs typeface="Verdana"/>
            </a:endParaRPr>
          </a:p>
          <a:p>
            <a:pPr marL="12700" algn="r">
              <a:spcBef>
                <a:spcPts val="100"/>
              </a:spcBef>
            </a:pPr>
            <a:r>
              <a:rPr kern="0" dirty="0">
                <a:latin typeface="+mj-lt"/>
                <a:cs typeface="Verdana"/>
              </a:rPr>
              <a:t>with</a:t>
            </a:r>
            <a:r>
              <a:rPr lang="en-US" kern="0" dirty="0">
                <a:latin typeface="+mj-lt"/>
                <a:cs typeface="Verdana"/>
              </a:rPr>
              <a:t>out</a:t>
            </a:r>
            <a:r>
              <a:rPr kern="0" dirty="0">
                <a:latin typeface="+mj-lt"/>
                <a:cs typeface="Verdana"/>
              </a:rPr>
              <a:t> </a:t>
            </a:r>
            <a:r>
              <a:rPr kern="0" spc="-10" dirty="0">
                <a:latin typeface="+mj-lt"/>
                <a:cs typeface="Verdana"/>
              </a:rPr>
              <a:t>users</a:t>
            </a:r>
            <a:endParaRPr kern="0" dirty="0">
              <a:latin typeface="+mj-lt"/>
              <a:cs typeface="Verdana"/>
            </a:endParaRPr>
          </a:p>
        </p:txBody>
      </p:sp>
      <p:sp>
        <p:nvSpPr>
          <p:cNvPr id="15" name="object 5">
            <a:extLst>
              <a:ext uri="{FF2B5EF4-FFF2-40B4-BE49-F238E27FC236}">
                <a16:creationId xmlns:a16="http://schemas.microsoft.com/office/drawing/2014/main" id="{729AD617-513A-4F79-84AA-2E31E144854B}"/>
              </a:ext>
            </a:extLst>
          </p:cNvPr>
          <p:cNvSpPr txBox="1"/>
          <p:nvPr/>
        </p:nvSpPr>
        <p:spPr>
          <a:xfrm>
            <a:off x="3852371" y="864000"/>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Formative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during development</a:t>
            </a:r>
            <a:endParaRPr kern="0" dirty="0">
              <a:latin typeface="+mj-lt"/>
              <a:cs typeface="Verdana"/>
            </a:endParaRPr>
          </a:p>
        </p:txBody>
      </p:sp>
      <p:sp>
        <p:nvSpPr>
          <p:cNvPr id="16" name="object 5">
            <a:extLst>
              <a:ext uri="{FF2B5EF4-FFF2-40B4-BE49-F238E27FC236}">
                <a16:creationId xmlns:a16="http://schemas.microsoft.com/office/drawing/2014/main" id="{0044A20F-E695-4B35-BC92-6A0EF70D576A}"/>
              </a:ext>
            </a:extLst>
          </p:cNvPr>
          <p:cNvSpPr txBox="1"/>
          <p:nvPr/>
        </p:nvSpPr>
        <p:spPr>
          <a:xfrm>
            <a:off x="3852371" y="5838303"/>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Summative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after development</a:t>
            </a:r>
            <a:endParaRPr kern="0" dirty="0">
              <a:latin typeface="+mj-lt"/>
              <a:cs typeface="Verdana"/>
            </a:endParaRPr>
          </a:p>
        </p:txBody>
      </p:sp>
    </p:spTree>
    <p:extLst>
      <p:ext uri="{BB962C8B-B14F-4D97-AF65-F5344CB8AC3E}">
        <p14:creationId xmlns:p14="http://schemas.microsoft.com/office/powerpoint/2010/main" val="3592473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D259ACA-9CCD-47DD-90B2-75D047A91CC8}"/>
              </a:ext>
            </a:extLst>
          </p:cNvPr>
          <p:cNvCxnSpPr/>
          <p:nvPr/>
        </p:nvCxnSpPr>
        <p:spPr>
          <a:xfrm>
            <a:off x="5735782" y="1604356"/>
            <a:ext cx="0" cy="4073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550539-9A00-477F-ACFD-6EC101B1D94C}"/>
              </a:ext>
            </a:extLst>
          </p:cNvPr>
          <p:cNvCxnSpPr>
            <a:cxnSpLocks/>
          </p:cNvCxnSpPr>
          <p:nvPr/>
        </p:nvCxnSpPr>
        <p:spPr>
          <a:xfrm rot="5400000">
            <a:off x="5735781" y="1524001"/>
            <a:ext cx="0" cy="4073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bject 5">
            <a:extLst>
              <a:ext uri="{FF2B5EF4-FFF2-40B4-BE49-F238E27FC236}">
                <a16:creationId xmlns:a16="http://schemas.microsoft.com/office/drawing/2014/main" id="{8FCF812E-7486-4BB9-AEA2-EAA44DB71ECA}"/>
              </a:ext>
            </a:extLst>
          </p:cNvPr>
          <p:cNvSpPr txBox="1"/>
          <p:nvPr/>
        </p:nvSpPr>
        <p:spPr>
          <a:xfrm>
            <a:off x="8015537" y="3343683"/>
            <a:ext cx="1735293" cy="579646"/>
          </a:xfrm>
          <a:prstGeom prst="rect">
            <a:avLst/>
          </a:prstGeom>
        </p:spPr>
        <p:txBody>
          <a:bodyPr vert="horz" wrap="square" lIns="0" tIns="12700" rIns="0" bIns="0" rtlCol="0">
            <a:spAutoFit/>
          </a:bodyPr>
          <a:lstStyle/>
          <a:p>
            <a:pPr marL="12700">
              <a:spcBef>
                <a:spcPts val="100"/>
              </a:spcBef>
            </a:pPr>
            <a:r>
              <a:rPr b="1" kern="0" dirty="0">
                <a:latin typeface="+mj-lt"/>
                <a:cs typeface="Verdana"/>
              </a:rPr>
              <a:t>User</a:t>
            </a:r>
            <a:r>
              <a:rPr b="1" kern="0" spc="-5" dirty="0">
                <a:latin typeface="+mj-lt"/>
                <a:cs typeface="Verdana"/>
              </a:rPr>
              <a:t> </a:t>
            </a:r>
            <a:r>
              <a:rPr b="1" kern="0" dirty="0">
                <a:latin typeface="+mj-lt"/>
                <a:cs typeface="Verdana"/>
              </a:rPr>
              <a:t>Testing</a:t>
            </a:r>
            <a:r>
              <a:rPr kern="0" dirty="0">
                <a:latin typeface="+mj-lt"/>
                <a:cs typeface="Verdana"/>
              </a:rPr>
              <a:t>: </a:t>
            </a:r>
            <a:endParaRPr lang="en-US" kern="0" dirty="0">
              <a:latin typeface="+mj-lt"/>
              <a:cs typeface="Verdana"/>
            </a:endParaRPr>
          </a:p>
          <a:p>
            <a:pPr marL="12700">
              <a:spcBef>
                <a:spcPts val="100"/>
              </a:spcBef>
            </a:pPr>
            <a:r>
              <a:rPr kern="0" dirty="0">
                <a:latin typeface="+mj-lt"/>
                <a:cs typeface="Verdana"/>
              </a:rPr>
              <a:t>with </a:t>
            </a:r>
            <a:r>
              <a:rPr kern="0" spc="-10" dirty="0">
                <a:latin typeface="+mj-lt"/>
                <a:cs typeface="Verdana"/>
              </a:rPr>
              <a:t>users</a:t>
            </a:r>
            <a:endParaRPr kern="0" dirty="0">
              <a:latin typeface="+mj-lt"/>
              <a:cs typeface="Verdana"/>
            </a:endParaRPr>
          </a:p>
        </p:txBody>
      </p:sp>
      <p:sp>
        <p:nvSpPr>
          <p:cNvPr id="14" name="object 5">
            <a:extLst>
              <a:ext uri="{FF2B5EF4-FFF2-40B4-BE49-F238E27FC236}">
                <a16:creationId xmlns:a16="http://schemas.microsoft.com/office/drawing/2014/main" id="{7506CE77-310B-427A-B4D4-DF3503104426}"/>
              </a:ext>
            </a:extLst>
          </p:cNvPr>
          <p:cNvSpPr txBox="1"/>
          <p:nvPr/>
        </p:nvSpPr>
        <p:spPr>
          <a:xfrm>
            <a:off x="-220865" y="3330859"/>
            <a:ext cx="3766820" cy="579646"/>
          </a:xfrm>
          <a:prstGeom prst="rect">
            <a:avLst/>
          </a:prstGeom>
        </p:spPr>
        <p:txBody>
          <a:bodyPr vert="horz" wrap="square" lIns="0" tIns="12700" rIns="0" bIns="0" rtlCol="0">
            <a:spAutoFit/>
          </a:bodyPr>
          <a:lstStyle/>
          <a:p>
            <a:pPr marL="12700" algn="r">
              <a:spcBef>
                <a:spcPts val="100"/>
              </a:spcBef>
            </a:pPr>
            <a:r>
              <a:rPr lang="en-US" b="1" kern="0" dirty="0">
                <a:latin typeface="+mj-lt"/>
                <a:cs typeface="Verdana"/>
              </a:rPr>
              <a:t>Analytical Evaluation</a:t>
            </a:r>
            <a:r>
              <a:rPr kern="0" dirty="0">
                <a:latin typeface="+mj-lt"/>
                <a:cs typeface="Verdana"/>
              </a:rPr>
              <a:t>: </a:t>
            </a:r>
            <a:endParaRPr lang="en-US" kern="0" dirty="0">
              <a:latin typeface="+mj-lt"/>
              <a:cs typeface="Verdana"/>
            </a:endParaRPr>
          </a:p>
          <a:p>
            <a:pPr marL="12700" algn="r">
              <a:spcBef>
                <a:spcPts val="100"/>
              </a:spcBef>
            </a:pPr>
            <a:r>
              <a:rPr kern="0" dirty="0">
                <a:latin typeface="+mj-lt"/>
                <a:cs typeface="Verdana"/>
              </a:rPr>
              <a:t>with</a:t>
            </a:r>
            <a:r>
              <a:rPr lang="en-US" kern="0" dirty="0">
                <a:latin typeface="+mj-lt"/>
                <a:cs typeface="Verdana"/>
              </a:rPr>
              <a:t>out</a:t>
            </a:r>
            <a:r>
              <a:rPr kern="0" dirty="0">
                <a:latin typeface="+mj-lt"/>
                <a:cs typeface="Verdana"/>
              </a:rPr>
              <a:t> </a:t>
            </a:r>
            <a:r>
              <a:rPr kern="0" spc="-10" dirty="0">
                <a:latin typeface="+mj-lt"/>
                <a:cs typeface="Verdana"/>
              </a:rPr>
              <a:t>users</a:t>
            </a:r>
            <a:endParaRPr kern="0" dirty="0">
              <a:latin typeface="+mj-lt"/>
              <a:cs typeface="Verdana"/>
            </a:endParaRPr>
          </a:p>
        </p:txBody>
      </p:sp>
      <p:sp>
        <p:nvSpPr>
          <p:cNvPr id="15" name="object 5">
            <a:extLst>
              <a:ext uri="{FF2B5EF4-FFF2-40B4-BE49-F238E27FC236}">
                <a16:creationId xmlns:a16="http://schemas.microsoft.com/office/drawing/2014/main" id="{729AD617-513A-4F79-84AA-2E31E144854B}"/>
              </a:ext>
            </a:extLst>
          </p:cNvPr>
          <p:cNvSpPr txBox="1"/>
          <p:nvPr/>
        </p:nvSpPr>
        <p:spPr>
          <a:xfrm>
            <a:off x="3852371" y="864000"/>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Formative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during development</a:t>
            </a:r>
            <a:endParaRPr kern="0" dirty="0">
              <a:latin typeface="+mj-lt"/>
              <a:cs typeface="Verdana"/>
            </a:endParaRPr>
          </a:p>
        </p:txBody>
      </p:sp>
      <p:sp>
        <p:nvSpPr>
          <p:cNvPr id="16" name="object 5">
            <a:extLst>
              <a:ext uri="{FF2B5EF4-FFF2-40B4-BE49-F238E27FC236}">
                <a16:creationId xmlns:a16="http://schemas.microsoft.com/office/drawing/2014/main" id="{0044A20F-E695-4B35-BC92-6A0EF70D576A}"/>
              </a:ext>
            </a:extLst>
          </p:cNvPr>
          <p:cNvSpPr txBox="1"/>
          <p:nvPr/>
        </p:nvSpPr>
        <p:spPr>
          <a:xfrm>
            <a:off x="3852371" y="5838303"/>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Summative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after development</a:t>
            </a:r>
            <a:endParaRPr kern="0" dirty="0">
              <a:latin typeface="+mj-lt"/>
              <a:cs typeface="Verdana"/>
            </a:endParaRPr>
          </a:p>
        </p:txBody>
      </p:sp>
      <p:sp>
        <p:nvSpPr>
          <p:cNvPr id="2" name="TextBox 1">
            <a:extLst>
              <a:ext uri="{FF2B5EF4-FFF2-40B4-BE49-F238E27FC236}">
                <a16:creationId xmlns:a16="http://schemas.microsoft.com/office/drawing/2014/main" id="{E096BC42-8A6B-40AD-B250-9DB2AB1040FF}"/>
              </a:ext>
            </a:extLst>
          </p:cNvPr>
          <p:cNvSpPr txBox="1"/>
          <p:nvPr/>
        </p:nvSpPr>
        <p:spPr>
          <a:xfrm>
            <a:off x="2743199" y="1903041"/>
            <a:ext cx="2417393" cy="369332"/>
          </a:xfrm>
          <a:prstGeom prst="rect">
            <a:avLst/>
          </a:prstGeom>
          <a:noFill/>
        </p:spPr>
        <p:txBody>
          <a:bodyPr wrap="none" rtlCol="0">
            <a:spAutoFit/>
          </a:bodyPr>
          <a:lstStyle/>
          <a:p>
            <a:r>
              <a:rPr lang="en-US" dirty="0">
                <a:highlight>
                  <a:srgbClr val="00FF00"/>
                </a:highlight>
              </a:rPr>
              <a:t>Cognitive walkthrough</a:t>
            </a:r>
            <a:endParaRPr lang="en-NL" dirty="0">
              <a:highlight>
                <a:srgbClr val="00FF00"/>
              </a:highlight>
            </a:endParaRPr>
          </a:p>
        </p:txBody>
      </p:sp>
      <p:sp>
        <p:nvSpPr>
          <p:cNvPr id="10" name="TextBox 9">
            <a:extLst>
              <a:ext uri="{FF2B5EF4-FFF2-40B4-BE49-F238E27FC236}">
                <a16:creationId xmlns:a16="http://schemas.microsoft.com/office/drawing/2014/main" id="{7464D211-BE5B-4695-8BAE-8EA8246B7E19}"/>
              </a:ext>
            </a:extLst>
          </p:cNvPr>
          <p:cNvSpPr txBox="1"/>
          <p:nvPr/>
        </p:nvSpPr>
        <p:spPr>
          <a:xfrm>
            <a:off x="3174999" y="2397821"/>
            <a:ext cx="2167068" cy="369332"/>
          </a:xfrm>
          <a:prstGeom prst="rect">
            <a:avLst/>
          </a:prstGeom>
          <a:noFill/>
        </p:spPr>
        <p:txBody>
          <a:bodyPr wrap="none" rtlCol="0">
            <a:spAutoFit/>
          </a:bodyPr>
          <a:lstStyle/>
          <a:p>
            <a:r>
              <a:rPr lang="en-US" dirty="0">
                <a:highlight>
                  <a:srgbClr val="00FF00"/>
                </a:highlight>
              </a:rPr>
              <a:t>Heuristic evaluation</a:t>
            </a:r>
            <a:endParaRPr lang="en-NL" dirty="0">
              <a:highlight>
                <a:srgbClr val="00FF00"/>
              </a:highlight>
            </a:endParaRPr>
          </a:p>
        </p:txBody>
      </p:sp>
    </p:spTree>
    <p:extLst>
      <p:ext uri="{BB962C8B-B14F-4D97-AF65-F5344CB8AC3E}">
        <p14:creationId xmlns:p14="http://schemas.microsoft.com/office/powerpoint/2010/main" val="1319226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E9F0-4AAD-4CF7-9D24-623FC2F21807}"/>
              </a:ext>
            </a:extLst>
          </p:cNvPr>
          <p:cNvSpPr>
            <a:spLocks noGrp="1"/>
          </p:cNvSpPr>
          <p:nvPr>
            <p:ph type="title"/>
          </p:nvPr>
        </p:nvSpPr>
        <p:spPr/>
        <p:txBody>
          <a:bodyPr/>
          <a:lstStyle/>
          <a:p>
            <a:r>
              <a:rPr lang="en-US" dirty="0">
                <a:cs typeface="Calibri"/>
              </a:rPr>
              <a:t>Cognitive walkthrough</a:t>
            </a:r>
            <a:endParaRPr lang="en-US" dirty="0"/>
          </a:p>
        </p:txBody>
      </p:sp>
      <p:sp>
        <p:nvSpPr>
          <p:cNvPr id="7" name="TextBox 6">
            <a:extLst>
              <a:ext uri="{FF2B5EF4-FFF2-40B4-BE49-F238E27FC236}">
                <a16:creationId xmlns:a16="http://schemas.microsoft.com/office/drawing/2014/main" id="{FC274156-8561-44F3-BD6B-941ABC243E86}"/>
              </a:ext>
            </a:extLst>
          </p:cNvPr>
          <p:cNvSpPr txBox="1"/>
          <p:nvPr/>
        </p:nvSpPr>
        <p:spPr>
          <a:xfrm>
            <a:off x="5738698" y="1948715"/>
            <a:ext cx="5764454" cy="3865802"/>
          </a:xfrm>
          <a:prstGeom prst="rect">
            <a:avLst/>
          </a:prstGeom>
          <a:noFill/>
        </p:spPr>
        <p:txBody>
          <a:bodyPr wrap="square">
            <a:spAutoFit/>
          </a:bodyPr>
          <a:lstStyle/>
          <a:p>
            <a:pPr>
              <a:lnSpc>
                <a:spcPts val="2600"/>
              </a:lnSpc>
              <a:spcBef>
                <a:spcPts val="1200"/>
              </a:spcBef>
            </a:pPr>
            <a:r>
              <a:rPr lang="en-US" dirty="0"/>
              <a:t>Before you can start a cognitive walkthrough, you need a complete, written list of the actions needed to complete the task with the interface — the </a:t>
            </a:r>
            <a:r>
              <a:rPr lang="en-US" b="1" dirty="0"/>
              <a:t>‘happy path’</a:t>
            </a:r>
            <a:endParaRPr lang="en-US" dirty="0"/>
          </a:p>
          <a:p>
            <a:pPr>
              <a:lnSpc>
                <a:spcPts val="2600"/>
              </a:lnSpc>
              <a:spcBef>
                <a:spcPts val="1200"/>
              </a:spcBef>
            </a:pPr>
            <a:r>
              <a:rPr lang="en-US" dirty="0"/>
              <a:t>Sometimes, creating the happy path is all you need to do to realize there is a problem with the interface</a:t>
            </a:r>
          </a:p>
          <a:p>
            <a:pPr>
              <a:lnSpc>
                <a:spcPts val="2600"/>
              </a:lnSpc>
              <a:spcBef>
                <a:spcPts val="1200"/>
              </a:spcBef>
            </a:pPr>
            <a:r>
              <a:rPr lang="en-US" dirty="0"/>
              <a:t>If your happy path has many actions, there's no need to continue with the review: you've found a serious problem already</a:t>
            </a:r>
          </a:p>
          <a:p>
            <a:pPr>
              <a:lnSpc>
                <a:spcPts val="2600"/>
              </a:lnSpc>
              <a:spcBef>
                <a:spcPts val="1200"/>
              </a:spcBef>
            </a:pPr>
            <a:r>
              <a:rPr lang="en-US" dirty="0"/>
              <a:t>Once you have the happy path, you’re ready to start the walkthrough</a:t>
            </a:r>
          </a:p>
        </p:txBody>
      </p:sp>
      <p:grpSp>
        <p:nvGrpSpPr>
          <p:cNvPr id="14" name="Group 13">
            <a:extLst>
              <a:ext uri="{FF2B5EF4-FFF2-40B4-BE49-F238E27FC236}">
                <a16:creationId xmlns:a16="http://schemas.microsoft.com/office/drawing/2014/main" id="{97906B58-E6F8-4A08-A29C-95433B7D42D2}"/>
              </a:ext>
            </a:extLst>
          </p:cNvPr>
          <p:cNvGrpSpPr/>
          <p:nvPr/>
        </p:nvGrpSpPr>
        <p:grpSpPr>
          <a:xfrm>
            <a:off x="398257" y="2697085"/>
            <a:ext cx="879885" cy="2305078"/>
            <a:chOff x="1441615" y="2276461"/>
            <a:chExt cx="879885" cy="2305078"/>
          </a:xfrm>
        </p:grpSpPr>
        <p:grpSp>
          <p:nvGrpSpPr>
            <p:cNvPr id="11" name="Group 10">
              <a:extLst>
                <a:ext uri="{FF2B5EF4-FFF2-40B4-BE49-F238E27FC236}">
                  <a16:creationId xmlns:a16="http://schemas.microsoft.com/office/drawing/2014/main" id="{0D14C02E-D6B6-45FE-A02C-B86ED9170156}"/>
                </a:ext>
              </a:extLst>
            </p:cNvPr>
            <p:cNvGrpSpPr/>
            <p:nvPr/>
          </p:nvGrpSpPr>
          <p:grpSpPr>
            <a:xfrm>
              <a:off x="1441615" y="2276461"/>
              <a:ext cx="879885" cy="2305078"/>
              <a:chOff x="1441615" y="2276461"/>
              <a:chExt cx="879885" cy="2305078"/>
            </a:xfrm>
          </p:grpSpPr>
          <p:pic>
            <p:nvPicPr>
              <p:cNvPr id="6" name="Picture 5">
                <a:extLst>
                  <a:ext uri="{FF2B5EF4-FFF2-40B4-BE49-F238E27FC236}">
                    <a16:creationId xmlns:a16="http://schemas.microsoft.com/office/drawing/2014/main" id="{C58813D2-FFB8-4F8A-B811-B375CB0B46AC}"/>
                  </a:ext>
                </a:extLst>
              </p:cNvPr>
              <p:cNvPicPr>
                <a:picLocks noChangeAspect="1"/>
              </p:cNvPicPr>
              <p:nvPr/>
            </p:nvPicPr>
            <p:blipFill rotWithShape="1">
              <a:blip r:embed="rId3"/>
              <a:srcRect t="12586" r="81293" b="48701"/>
              <a:stretch/>
            </p:blipFill>
            <p:spPr>
              <a:xfrm>
                <a:off x="1441615" y="2276461"/>
                <a:ext cx="879885" cy="2305078"/>
              </a:xfrm>
              <a:prstGeom prst="rect">
                <a:avLst/>
              </a:prstGeom>
            </p:spPr>
          </p:pic>
          <p:sp>
            <p:nvSpPr>
              <p:cNvPr id="8" name="Rectangle 7">
                <a:extLst>
                  <a:ext uri="{FF2B5EF4-FFF2-40B4-BE49-F238E27FC236}">
                    <a16:creationId xmlns:a16="http://schemas.microsoft.com/office/drawing/2014/main" id="{5A600E63-911C-43BA-BE6F-AD35D34EE888}"/>
                  </a:ext>
                </a:extLst>
              </p:cNvPr>
              <p:cNvSpPr/>
              <p:nvPr/>
            </p:nvSpPr>
            <p:spPr>
              <a:xfrm>
                <a:off x="1591056" y="2843784"/>
                <a:ext cx="676656" cy="374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endParaRPr lang="LID4096" dirty="0">
                  <a:solidFill>
                    <a:schemeClr val="tx1"/>
                  </a:solidFill>
                </a:endParaRPr>
              </a:p>
            </p:txBody>
          </p:sp>
          <p:sp>
            <p:nvSpPr>
              <p:cNvPr id="9" name="Rectangle 8">
                <a:extLst>
                  <a:ext uri="{FF2B5EF4-FFF2-40B4-BE49-F238E27FC236}">
                    <a16:creationId xmlns:a16="http://schemas.microsoft.com/office/drawing/2014/main" id="{8F2561B3-1A81-43B2-839E-8F9930F95803}"/>
                  </a:ext>
                </a:extLst>
              </p:cNvPr>
              <p:cNvSpPr/>
              <p:nvPr/>
            </p:nvSpPr>
            <p:spPr>
              <a:xfrm>
                <a:off x="1591056" y="3300985"/>
                <a:ext cx="694944" cy="485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Rectangle 9">
                <a:extLst>
                  <a:ext uri="{FF2B5EF4-FFF2-40B4-BE49-F238E27FC236}">
                    <a16:creationId xmlns:a16="http://schemas.microsoft.com/office/drawing/2014/main" id="{EAEA65C9-4C25-4942-852E-2E52B5F72F4C}"/>
                  </a:ext>
                </a:extLst>
              </p:cNvPr>
              <p:cNvSpPr/>
              <p:nvPr/>
            </p:nvSpPr>
            <p:spPr>
              <a:xfrm>
                <a:off x="1591056" y="3849624"/>
                <a:ext cx="694944"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12" name="Rectangle 11">
              <a:extLst>
                <a:ext uri="{FF2B5EF4-FFF2-40B4-BE49-F238E27FC236}">
                  <a16:creationId xmlns:a16="http://schemas.microsoft.com/office/drawing/2014/main" id="{8009B97D-1810-4515-9A52-786FB53D0136}"/>
                </a:ext>
              </a:extLst>
            </p:cNvPr>
            <p:cNvSpPr/>
            <p:nvPr/>
          </p:nvSpPr>
          <p:spPr>
            <a:xfrm>
              <a:off x="1599124" y="3356046"/>
              <a:ext cx="676656" cy="374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endParaRPr lang="LID4096" dirty="0">
                <a:solidFill>
                  <a:schemeClr val="tx1"/>
                </a:solidFill>
              </a:endParaRPr>
            </a:p>
          </p:txBody>
        </p:sp>
        <p:sp>
          <p:nvSpPr>
            <p:cNvPr id="13" name="Rectangle 12">
              <a:extLst>
                <a:ext uri="{FF2B5EF4-FFF2-40B4-BE49-F238E27FC236}">
                  <a16:creationId xmlns:a16="http://schemas.microsoft.com/office/drawing/2014/main" id="{997FB6AB-609B-4C8C-A0D0-BF10A3939BF5}"/>
                </a:ext>
              </a:extLst>
            </p:cNvPr>
            <p:cNvSpPr/>
            <p:nvPr/>
          </p:nvSpPr>
          <p:spPr>
            <a:xfrm>
              <a:off x="1599124" y="4005072"/>
              <a:ext cx="676656" cy="374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endParaRPr lang="LID4096" dirty="0">
                <a:solidFill>
                  <a:schemeClr val="tx1"/>
                </a:solidFill>
              </a:endParaRPr>
            </a:p>
          </p:txBody>
        </p:sp>
      </p:grpSp>
    </p:spTree>
    <p:extLst>
      <p:ext uri="{BB962C8B-B14F-4D97-AF65-F5344CB8AC3E}">
        <p14:creationId xmlns:p14="http://schemas.microsoft.com/office/powerpoint/2010/main" val="2446336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E9F0-4AAD-4CF7-9D24-623FC2F21807}"/>
              </a:ext>
            </a:extLst>
          </p:cNvPr>
          <p:cNvSpPr>
            <a:spLocks noGrp="1"/>
          </p:cNvSpPr>
          <p:nvPr>
            <p:ph type="title"/>
          </p:nvPr>
        </p:nvSpPr>
        <p:spPr/>
        <p:txBody>
          <a:bodyPr/>
          <a:lstStyle/>
          <a:p>
            <a:r>
              <a:rPr lang="en-US" dirty="0">
                <a:cs typeface="Calibri"/>
              </a:rPr>
              <a:t>Cognitive walkthrough</a:t>
            </a:r>
            <a:endParaRPr lang="en-US" dirty="0"/>
          </a:p>
        </p:txBody>
      </p:sp>
      <p:sp>
        <p:nvSpPr>
          <p:cNvPr id="7" name="TextBox 6">
            <a:extLst>
              <a:ext uri="{FF2B5EF4-FFF2-40B4-BE49-F238E27FC236}">
                <a16:creationId xmlns:a16="http://schemas.microsoft.com/office/drawing/2014/main" id="{FC274156-8561-44F3-BD6B-941ABC243E86}"/>
              </a:ext>
            </a:extLst>
          </p:cNvPr>
          <p:cNvSpPr txBox="1"/>
          <p:nvPr/>
        </p:nvSpPr>
        <p:spPr>
          <a:xfrm>
            <a:off x="5738698" y="1948715"/>
            <a:ext cx="5764454" cy="2044791"/>
          </a:xfrm>
          <a:prstGeom prst="rect">
            <a:avLst/>
          </a:prstGeom>
          <a:noFill/>
        </p:spPr>
        <p:txBody>
          <a:bodyPr wrap="square">
            <a:spAutoFit/>
          </a:bodyPr>
          <a:lstStyle/>
          <a:p>
            <a:pPr>
              <a:lnSpc>
                <a:spcPts val="2600"/>
              </a:lnSpc>
              <a:spcBef>
                <a:spcPts val="1200"/>
              </a:spcBef>
            </a:pPr>
            <a:endParaRPr lang="en-US" dirty="0"/>
          </a:p>
          <a:p>
            <a:pPr>
              <a:lnSpc>
                <a:spcPts val="2600"/>
              </a:lnSpc>
              <a:spcBef>
                <a:spcPts val="1200"/>
              </a:spcBef>
            </a:pPr>
            <a:r>
              <a:rPr lang="en-US" dirty="0"/>
              <a:t>One or more expert evaluators perform the evaluation by walking through the steps, placing it in the context of a </a:t>
            </a:r>
            <a:r>
              <a:rPr lang="en-US" b="1" dirty="0"/>
              <a:t>certain scenario</a:t>
            </a:r>
          </a:p>
          <a:p>
            <a:pPr>
              <a:lnSpc>
                <a:spcPts val="2600"/>
              </a:lnSpc>
              <a:spcBef>
                <a:spcPts val="1200"/>
              </a:spcBef>
            </a:pPr>
            <a:r>
              <a:rPr lang="en-US" dirty="0"/>
              <a:t>They ask themselves </a:t>
            </a:r>
            <a:r>
              <a:rPr lang="en-US" b="1" dirty="0"/>
              <a:t>four questions</a:t>
            </a:r>
          </a:p>
        </p:txBody>
      </p:sp>
      <p:pic>
        <p:nvPicPr>
          <p:cNvPr id="15" name="Picture 14">
            <a:extLst>
              <a:ext uri="{FF2B5EF4-FFF2-40B4-BE49-F238E27FC236}">
                <a16:creationId xmlns:a16="http://schemas.microsoft.com/office/drawing/2014/main" id="{7CF4D254-D172-41AA-8B2D-75E3F970ABB4}"/>
              </a:ext>
            </a:extLst>
          </p:cNvPr>
          <p:cNvPicPr>
            <a:picLocks noChangeAspect="1"/>
          </p:cNvPicPr>
          <p:nvPr/>
        </p:nvPicPr>
        <p:blipFill rotWithShape="1">
          <a:blip r:embed="rId3"/>
          <a:srcRect t="12586" r="6" b="78003"/>
          <a:stretch/>
        </p:blipFill>
        <p:spPr>
          <a:xfrm>
            <a:off x="398257" y="2697085"/>
            <a:ext cx="4703154" cy="560375"/>
          </a:xfrm>
          <a:prstGeom prst="rect">
            <a:avLst/>
          </a:prstGeom>
        </p:spPr>
      </p:pic>
      <p:grpSp>
        <p:nvGrpSpPr>
          <p:cNvPr id="16" name="Group 15">
            <a:extLst>
              <a:ext uri="{FF2B5EF4-FFF2-40B4-BE49-F238E27FC236}">
                <a16:creationId xmlns:a16="http://schemas.microsoft.com/office/drawing/2014/main" id="{9DABC397-BDBE-48CB-BAD5-90FD8226B420}"/>
              </a:ext>
            </a:extLst>
          </p:cNvPr>
          <p:cNvGrpSpPr/>
          <p:nvPr/>
        </p:nvGrpSpPr>
        <p:grpSpPr>
          <a:xfrm>
            <a:off x="398257" y="2697085"/>
            <a:ext cx="879885" cy="2305078"/>
            <a:chOff x="1441615" y="2276461"/>
            <a:chExt cx="879885" cy="2305078"/>
          </a:xfrm>
        </p:grpSpPr>
        <p:grpSp>
          <p:nvGrpSpPr>
            <p:cNvPr id="17" name="Group 16">
              <a:extLst>
                <a:ext uri="{FF2B5EF4-FFF2-40B4-BE49-F238E27FC236}">
                  <a16:creationId xmlns:a16="http://schemas.microsoft.com/office/drawing/2014/main" id="{9199CA60-3129-4CD6-A49C-AF28ECB9C30E}"/>
                </a:ext>
              </a:extLst>
            </p:cNvPr>
            <p:cNvGrpSpPr/>
            <p:nvPr/>
          </p:nvGrpSpPr>
          <p:grpSpPr>
            <a:xfrm>
              <a:off x="1441615" y="2276461"/>
              <a:ext cx="879885" cy="2305078"/>
              <a:chOff x="1441615" y="2276461"/>
              <a:chExt cx="879885" cy="2305078"/>
            </a:xfrm>
          </p:grpSpPr>
          <p:pic>
            <p:nvPicPr>
              <p:cNvPr id="20" name="Picture 19">
                <a:extLst>
                  <a:ext uri="{FF2B5EF4-FFF2-40B4-BE49-F238E27FC236}">
                    <a16:creationId xmlns:a16="http://schemas.microsoft.com/office/drawing/2014/main" id="{A96D2AD3-043B-4EBF-BAC7-E4B099E1D7A7}"/>
                  </a:ext>
                </a:extLst>
              </p:cNvPr>
              <p:cNvPicPr>
                <a:picLocks noChangeAspect="1"/>
              </p:cNvPicPr>
              <p:nvPr/>
            </p:nvPicPr>
            <p:blipFill rotWithShape="1">
              <a:blip r:embed="rId3"/>
              <a:srcRect t="12586" r="81293" b="48701"/>
              <a:stretch/>
            </p:blipFill>
            <p:spPr>
              <a:xfrm>
                <a:off x="1441615" y="2276461"/>
                <a:ext cx="879885" cy="2305078"/>
              </a:xfrm>
              <a:prstGeom prst="rect">
                <a:avLst/>
              </a:prstGeom>
            </p:spPr>
          </p:pic>
          <p:sp>
            <p:nvSpPr>
              <p:cNvPr id="21" name="Rectangle 20">
                <a:extLst>
                  <a:ext uri="{FF2B5EF4-FFF2-40B4-BE49-F238E27FC236}">
                    <a16:creationId xmlns:a16="http://schemas.microsoft.com/office/drawing/2014/main" id="{B39F3AEC-CDDF-4487-A37B-8A7FFDCE7F06}"/>
                  </a:ext>
                </a:extLst>
              </p:cNvPr>
              <p:cNvSpPr/>
              <p:nvPr/>
            </p:nvSpPr>
            <p:spPr>
              <a:xfrm>
                <a:off x="1591056" y="2843784"/>
                <a:ext cx="676656" cy="374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endParaRPr lang="LID4096" dirty="0">
                  <a:solidFill>
                    <a:schemeClr val="tx1"/>
                  </a:solidFill>
                </a:endParaRPr>
              </a:p>
            </p:txBody>
          </p:sp>
          <p:sp>
            <p:nvSpPr>
              <p:cNvPr id="22" name="Rectangle 21">
                <a:extLst>
                  <a:ext uri="{FF2B5EF4-FFF2-40B4-BE49-F238E27FC236}">
                    <a16:creationId xmlns:a16="http://schemas.microsoft.com/office/drawing/2014/main" id="{7CB53B48-C226-4B25-A115-13B5937C23EB}"/>
                  </a:ext>
                </a:extLst>
              </p:cNvPr>
              <p:cNvSpPr/>
              <p:nvPr/>
            </p:nvSpPr>
            <p:spPr>
              <a:xfrm>
                <a:off x="1591056" y="3300985"/>
                <a:ext cx="694944" cy="485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3" name="Rectangle 22">
                <a:extLst>
                  <a:ext uri="{FF2B5EF4-FFF2-40B4-BE49-F238E27FC236}">
                    <a16:creationId xmlns:a16="http://schemas.microsoft.com/office/drawing/2014/main" id="{F7E49EC3-5585-4A7B-B379-8C32896222F1}"/>
                  </a:ext>
                </a:extLst>
              </p:cNvPr>
              <p:cNvSpPr/>
              <p:nvPr/>
            </p:nvSpPr>
            <p:spPr>
              <a:xfrm>
                <a:off x="1591056" y="3849624"/>
                <a:ext cx="694944"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18" name="Rectangle 17">
              <a:extLst>
                <a:ext uri="{FF2B5EF4-FFF2-40B4-BE49-F238E27FC236}">
                  <a16:creationId xmlns:a16="http://schemas.microsoft.com/office/drawing/2014/main" id="{1B9AEF9C-CF45-4497-865B-BA9F7236D625}"/>
                </a:ext>
              </a:extLst>
            </p:cNvPr>
            <p:cNvSpPr/>
            <p:nvPr/>
          </p:nvSpPr>
          <p:spPr>
            <a:xfrm>
              <a:off x="1599124" y="3356046"/>
              <a:ext cx="676656" cy="374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endParaRPr lang="LID4096" dirty="0">
                <a:solidFill>
                  <a:schemeClr val="tx1"/>
                </a:solidFill>
              </a:endParaRPr>
            </a:p>
          </p:txBody>
        </p:sp>
        <p:sp>
          <p:nvSpPr>
            <p:cNvPr id="19" name="Rectangle 18">
              <a:extLst>
                <a:ext uri="{FF2B5EF4-FFF2-40B4-BE49-F238E27FC236}">
                  <a16:creationId xmlns:a16="http://schemas.microsoft.com/office/drawing/2014/main" id="{0F6094BD-F8F0-4A4E-9B34-F609F641157A}"/>
                </a:ext>
              </a:extLst>
            </p:cNvPr>
            <p:cNvSpPr/>
            <p:nvPr/>
          </p:nvSpPr>
          <p:spPr>
            <a:xfrm>
              <a:off x="1599124" y="4005072"/>
              <a:ext cx="676656" cy="374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endParaRPr lang="LID4096" dirty="0">
                <a:solidFill>
                  <a:schemeClr val="tx1"/>
                </a:solidFill>
              </a:endParaRPr>
            </a:p>
          </p:txBody>
        </p:sp>
      </p:grpSp>
    </p:spTree>
    <p:extLst>
      <p:ext uri="{BB962C8B-B14F-4D97-AF65-F5344CB8AC3E}">
        <p14:creationId xmlns:p14="http://schemas.microsoft.com/office/powerpoint/2010/main" val="1365990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AC529-6C1F-4968-A6CE-7E3AE2A74382}"/>
              </a:ext>
            </a:extLst>
          </p:cNvPr>
          <p:cNvSpPr>
            <a:spLocks noGrp="1"/>
          </p:cNvSpPr>
          <p:nvPr>
            <p:ph type="title"/>
          </p:nvPr>
        </p:nvSpPr>
        <p:spPr>
          <a:solidFill>
            <a:srgbClr val="FF8A00"/>
          </a:solidFill>
        </p:spPr>
        <p:txBody>
          <a:bodyPr/>
          <a:lstStyle/>
          <a:p>
            <a:r>
              <a:rPr lang="en-US" b="1" dirty="0">
                <a:solidFill>
                  <a:schemeClr val="bg1"/>
                </a:solidFill>
                <a:cs typeface="Calibri Light"/>
              </a:rPr>
              <a:t>Summary &amp; Learning outcome</a:t>
            </a:r>
            <a:endParaRPr lang="en-US" b="1" dirty="0">
              <a:solidFill>
                <a:schemeClr val="bg1"/>
              </a:solidFill>
            </a:endParaRPr>
          </a:p>
        </p:txBody>
      </p:sp>
      <p:sp>
        <p:nvSpPr>
          <p:cNvPr id="3" name="Content Placeholder 2">
            <a:extLst>
              <a:ext uri="{FF2B5EF4-FFF2-40B4-BE49-F238E27FC236}">
                <a16:creationId xmlns:a16="http://schemas.microsoft.com/office/drawing/2014/main" id="{741422B1-DA02-4A2C-9488-96F360064B88}"/>
              </a:ext>
            </a:extLst>
          </p:cNvPr>
          <p:cNvSpPr>
            <a:spLocks noGrp="1"/>
          </p:cNvSpPr>
          <p:nvPr>
            <p:ph sz="half" idx="1"/>
          </p:nvPr>
        </p:nvSpPr>
        <p:spPr/>
        <p:txBody>
          <a:bodyPr vert="horz" lIns="91440" tIns="45720" rIns="91440" bIns="45720" rtlCol="0" anchor="t">
            <a:normAutofit lnSpcReduction="10000"/>
          </a:bodyPr>
          <a:lstStyle/>
          <a:p>
            <a:pPr marL="0" indent="0">
              <a:buNone/>
            </a:pPr>
            <a:r>
              <a:rPr lang="en-US" dirty="0">
                <a:ea typeface="+mn-lt"/>
                <a:cs typeface="+mn-lt"/>
              </a:rPr>
              <a:t>The students learn how to evaluate the user experiences with the system. Students list the methods of evaluating user experience, and propose which method works best for their own system. Students also reflect on why studying user experiences is important, and in which phases of the design process this can play a meaningful role.</a:t>
            </a:r>
            <a:endParaRPr lang="sv-SE" dirty="0">
              <a:ea typeface="+mn-lt"/>
              <a:cs typeface="+mn-lt"/>
            </a:endParaRPr>
          </a:p>
        </p:txBody>
      </p:sp>
      <p:sp>
        <p:nvSpPr>
          <p:cNvPr id="4" name="Content Placeholder 3">
            <a:extLst>
              <a:ext uri="{FF2B5EF4-FFF2-40B4-BE49-F238E27FC236}">
                <a16:creationId xmlns:a16="http://schemas.microsoft.com/office/drawing/2014/main" id="{8D86D1EF-96A6-40E6-B6A2-2AD69452F37C}"/>
              </a:ext>
            </a:extLst>
          </p:cNvPr>
          <p:cNvSpPr>
            <a:spLocks noGrp="1"/>
          </p:cNvSpPr>
          <p:nvPr>
            <p:ph sz="half" idx="2"/>
          </p:nvPr>
        </p:nvSpPr>
        <p:spPr/>
        <p:txBody>
          <a:bodyPr vert="horz" lIns="91440" tIns="45720" rIns="91440" bIns="45720" rtlCol="0" anchor="t">
            <a:normAutofit lnSpcReduction="10000"/>
          </a:bodyPr>
          <a:lstStyle/>
          <a:p>
            <a:r>
              <a:rPr lang="en-US" dirty="0">
                <a:cs typeface="Calibri"/>
              </a:rPr>
              <a:t>Students are able to explain the difference between formative and summative evaluation</a:t>
            </a:r>
          </a:p>
          <a:p>
            <a:r>
              <a:rPr lang="en-US" dirty="0">
                <a:cs typeface="Calibri"/>
              </a:rPr>
              <a:t>Students are able to explain the difference between analytical evaluation and user testing</a:t>
            </a:r>
          </a:p>
          <a:p>
            <a:r>
              <a:rPr lang="en-US" dirty="0">
                <a:cs typeface="Calibri"/>
              </a:rPr>
              <a:t>Students are able to come up with examples of methods to evaluate collaborative technologies that fall within either of the four types</a:t>
            </a:r>
          </a:p>
        </p:txBody>
      </p:sp>
    </p:spTree>
    <p:extLst>
      <p:ext uri="{BB962C8B-B14F-4D97-AF65-F5344CB8AC3E}">
        <p14:creationId xmlns:p14="http://schemas.microsoft.com/office/powerpoint/2010/main" val="1604020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E9F0-4AAD-4CF7-9D24-623FC2F21807}"/>
              </a:ext>
            </a:extLst>
          </p:cNvPr>
          <p:cNvSpPr>
            <a:spLocks noGrp="1"/>
          </p:cNvSpPr>
          <p:nvPr>
            <p:ph type="title"/>
          </p:nvPr>
        </p:nvSpPr>
        <p:spPr/>
        <p:txBody>
          <a:bodyPr/>
          <a:lstStyle/>
          <a:p>
            <a:r>
              <a:rPr lang="en-US" dirty="0">
                <a:cs typeface="Calibri"/>
              </a:rPr>
              <a:t>Cognitive walkthrough</a:t>
            </a:r>
            <a:endParaRPr lang="en-US" dirty="0"/>
          </a:p>
        </p:txBody>
      </p:sp>
      <p:sp>
        <p:nvSpPr>
          <p:cNvPr id="7" name="TextBox 6">
            <a:extLst>
              <a:ext uri="{FF2B5EF4-FFF2-40B4-BE49-F238E27FC236}">
                <a16:creationId xmlns:a16="http://schemas.microsoft.com/office/drawing/2014/main" id="{FC274156-8561-44F3-BD6B-941ABC243E86}"/>
              </a:ext>
            </a:extLst>
          </p:cNvPr>
          <p:cNvSpPr txBox="1"/>
          <p:nvPr/>
        </p:nvSpPr>
        <p:spPr>
          <a:xfrm>
            <a:off x="5738698" y="1948715"/>
            <a:ext cx="5764454" cy="4199226"/>
          </a:xfrm>
          <a:prstGeom prst="rect">
            <a:avLst/>
          </a:prstGeom>
          <a:noFill/>
        </p:spPr>
        <p:txBody>
          <a:bodyPr wrap="square">
            <a:spAutoFit/>
          </a:bodyPr>
          <a:lstStyle/>
          <a:p>
            <a:pPr>
              <a:lnSpc>
                <a:spcPts val="2600"/>
              </a:lnSpc>
              <a:spcBef>
                <a:spcPts val="1200"/>
              </a:spcBef>
            </a:pPr>
            <a:endParaRPr lang="en-US" dirty="0"/>
          </a:p>
          <a:p>
            <a:pPr>
              <a:lnSpc>
                <a:spcPts val="2600"/>
              </a:lnSpc>
              <a:spcBef>
                <a:spcPts val="1200"/>
              </a:spcBef>
            </a:pPr>
            <a:r>
              <a:rPr lang="en-US" dirty="0"/>
              <a:t>One or more expert evaluators perform the evaluation by walking through the steps, placing it in the context of a </a:t>
            </a:r>
            <a:r>
              <a:rPr lang="en-US" b="1" dirty="0"/>
              <a:t>certain scenario</a:t>
            </a:r>
          </a:p>
          <a:p>
            <a:pPr>
              <a:lnSpc>
                <a:spcPts val="2600"/>
              </a:lnSpc>
              <a:spcBef>
                <a:spcPts val="1200"/>
              </a:spcBef>
            </a:pPr>
            <a:r>
              <a:rPr lang="en-US" dirty="0"/>
              <a:t>They ask themselves </a:t>
            </a:r>
            <a:r>
              <a:rPr lang="en-US" b="1" dirty="0"/>
              <a:t>four questions</a:t>
            </a:r>
          </a:p>
          <a:p>
            <a:pPr>
              <a:lnSpc>
                <a:spcPts val="2600"/>
              </a:lnSpc>
              <a:spcBef>
                <a:spcPts val="1200"/>
              </a:spcBef>
            </a:pPr>
            <a:r>
              <a:rPr lang="en-US" dirty="0"/>
              <a:t>The evaluator attempts to come up with a “success story” for each step in the process. If they cannot come up with one, they instead create a “failure story” and assess why the user might not accomplish the task based on the interface design. These insights are then used to improve the design</a:t>
            </a:r>
          </a:p>
        </p:txBody>
      </p:sp>
      <p:pic>
        <p:nvPicPr>
          <p:cNvPr id="15" name="Picture 14">
            <a:extLst>
              <a:ext uri="{FF2B5EF4-FFF2-40B4-BE49-F238E27FC236}">
                <a16:creationId xmlns:a16="http://schemas.microsoft.com/office/drawing/2014/main" id="{7CF4D254-D172-41AA-8B2D-75E3F970ABB4}"/>
              </a:ext>
            </a:extLst>
          </p:cNvPr>
          <p:cNvPicPr>
            <a:picLocks noChangeAspect="1"/>
          </p:cNvPicPr>
          <p:nvPr/>
        </p:nvPicPr>
        <p:blipFill rotWithShape="1">
          <a:blip r:embed="rId3"/>
          <a:srcRect t="12586" r="6" b="78003"/>
          <a:stretch/>
        </p:blipFill>
        <p:spPr>
          <a:xfrm>
            <a:off x="398257" y="2697085"/>
            <a:ext cx="4703154" cy="560375"/>
          </a:xfrm>
          <a:prstGeom prst="rect">
            <a:avLst/>
          </a:prstGeom>
        </p:spPr>
      </p:pic>
      <p:grpSp>
        <p:nvGrpSpPr>
          <p:cNvPr id="16" name="Group 15">
            <a:extLst>
              <a:ext uri="{FF2B5EF4-FFF2-40B4-BE49-F238E27FC236}">
                <a16:creationId xmlns:a16="http://schemas.microsoft.com/office/drawing/2014/main" id="{9DABC397-BDBE-48CB-BAD5-90FD8226B420}"/>
              </a:ext>
            </a:extLst>
          </p:cNvPr>
          <p:cNvGrpSpPr/>
          <p:nvPr/>
        </p:nvGrpSpPr>
        <p:grpSpPr>
          <a:xfrm>
            <a:off x="398257" y="2697085"/>
            <a:ext cx="879885" cy="2305078"/>
            <a:chOff x="1441615" y="2276461"/>
            <a:chExt cx="879885" cy="2305078"/>
          </a:xfrm>
        </p:grpSpPr>
        <p:grpSp>
          <p:nvGrpSpPr>
            <p:cNvPr id="17" name="Group 16">
              <a:extLst>
                <a:ext uri="{FF2B5EF4-FFF2-40B4-BE49-F238E27FC236}">
                  <a16:creationId xmlns:a16="http://schemas.microsoft.com/office/drawing/2014/main" id="{9199CA60-3129-4CD6-A49C-AF28ECB9C30E}"/>
                </a:ext>
              </a:extLst>
            </p:cNvPr>
            <p:cNvGrpSpPr/>
            <p:nvPr/>
          </p:nvGrpSpPr>
          <p:grpSpPr>
            <a:xfrm>
              <a:off x="1441615" y="2276461"/>
              <a:ext cx="879885" cy="2305078"/>
              <a:chOff x="1441615" y="2276461"/>
              <a:chExt cx="879885" cy="2305078"/>
            </a:xfrm>
          </p:grpSpPr>
          <p:pic>
            <p:nvPicPr>
              <p:cNvPr id="20" name="Picture 19">
                <a:extLst>
                  <a:ext uri="{FF2B5EF4-FFF2-40B4-BE49-F238E27FC236}">
                    <a16:creationId xmlns:a16="http://schemas.microsoft.com/office/drawing/2014/main" id="{A96D2AD3-043B-4EBF-BAC7-E4B099E1D7A7}"/>
                  </a:ext>
                </a:extLst>
              </p:cNvPr>
              <p:cNvPicPr>
                <a:picLocks noChangeAspect="1"/>
              </p:cNvPicPr>
              <p:nvPr/>
            </p:nvPicPr>
            <p:blipFill rotWithShape="1">
              <a:blip r:embed="rId3"/>
              <a:srcRect t="12586" r="81293" b="48701"/>
              <a:stretch/>
            </p:blipFill>
            <p:spPr>
              <a:xfrm>
                <a:off x="1441615" y="2276461"/>
                <a:ext cx="879885" cy="2305078"/>
              </a:xfrm>
              <a:prstGeom prst="rect">
                <a:avLst/>
              </a:prstGeom>
            </p:spPr>
          </p:pic>
          <p:sp>
            <p:nvSpPr>
              <p:cNvPr id="21" name="Rectangle 20">
                <a:extLst>
                  <a:ext uri="{FF2B5EF4-FFF2-40B4-BE49-F238E27FC236}">
                    <a16:creationId xmlns:a16="http://schemas.microsoft.com/office/drawing/2014/main" id="{B39F3AEC-CDDF-4487-A37B-8A7FFDCE7F06}"/>
                  </a:ext>
                </a:extLst>
              </p:cNvPr>
              <p:cNvSpPr/>
              <p:nvPr/>
            </p:nvSpPr>
            <p:spPr>
              <a:xfrm>
                <a:off x="1591056" y="2843784"/>
                <a:ext cx="676656" cy="374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endParaRPr lang="LID4096" dirty="0">
                  <a:solidFill>
                    <a:schemeClr val="tx1"/>
                  </a:solidFill>
                </a:endParaRPr>
              </a:p>
            </p:txBody>
          </p:sp>
          <p:sp>
            <p:nvSpPr>
              <p:cNvPr id="22" name="Rectangle 21">
                <a:extLst>
                  <a:ext uri="{FF2B5EF4-FFF2-40B4-BE49-F238E27FC236}">
                    <a16:creationId xmlns:a16="http://schemas.microsoft.com/office/drawing/2014/main" id="{7CB53B48-C226-4B25-A115-13B5937C23EB}"/>
                  </a:ext>
                </a:extLst>
              </p:cNvPr>
              <p:cNvSpPr/>
              <p:nvPr/>
            </p:nvSpPr>
            <p:spPr>
              <a:xfrm>
                <a:off x="1591056" y="3300985"/>
                <a:ext cx="694944" cy="485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3" name="Rectangle 22">
                <a:extLst>
                  <a:ext uri="{FF2B5EF4-FFF2-40B4-BE49-F238E27FC236}">
                    <a16:creationId xmlns:a16="http://schemas.microsoft.com/office/drawing/2014/main" id="{F7E49EC3-5585-4A7B-B379-8C32896222F1}"/>
                  </a:ext>
                </a:extLst>
              </p:cNvPr>
              <p:cNvSpPr/>
              <p:nvPr/>
            </p:nvSpPr>
            <p:spPr>
              <a:xfrm>
                <a:off x="1591056" y="3849624"/>
                <a:ext cx="694944"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18" name="Rectangle 17">
              <a:extLst>
                <a:ext uri="{FF2B5EF4-FFF2-40B4-BE49-F238E27FC236}">
                  <a16:creationId xmlns:a16="http://schemas.microsoft.com/office/drawing/2014/main" id="{1B9AEF9C-CF45-4497-865B-BA9F7236D625}"/>
                </a:ext>
              </a:extLst>
            </p:cNvPr>
            <p:cNvSpPr/>
            <p:nvPr/>
          </p:nvSpPr>
          <p:spPr>
            <a:xfrm>
              <a:off x="1599124" y="3356046"/>
              <a:ext cx="676656" cy="374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endParaRPr lang="LID4096" dirty="0">
                <a:solidFill>
                  <a:schemeClr val="tx1"/>
                </a:solidFill>
              </a:endParaRPr>
            </a:p>
          </p:txBody>
        </p:sp>
        <p:sp>
          <p:nvSpPr>
            <p:cNvPr id="19" name="Rectangle 18">
              <a:extLst>
                <a:ext uri="{FF2B5EF4-FFF2-40B4-BE49-F238E27FC236}">
                  <a16:creationId xmlns:a16="http://schemas.microsoft.com/office/drawing/2014/main" id="{0F6094BD-F8F0-4A4E-9B34-F609F641157A}"/>
                </a:ext>
              </a:extLst>
            </p:cNvPr>
            <p:cNvSpPr/>
            <p:nvPr/>
          </p:nvSpPr>
          <p:spPr>
            <a:xfrm>
              <a:off x="1599124" y="4005072"/>
              <a:ext cx="676656" cy="374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endParaRPr lang="LID4096" dirty="0">
                <a:solidFill>
                  <a:schemeClr val="tx1"/>
                </a:solidFill>
              </a:endParaRPr>
            </a:p>
          </p:txBody>
        </p:sp>
      </p:grpSp>
    </p:spTree>
    <p:extLst>
      <p:ext uri="{BB962C8B-B14F-4D97-AF65-F5344CB8AC3E}">
        <p14:creationId xmlns:p14="http://schemas.microsoft.com/office/powerpoint/2010/main" val="3445878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E9F0-4AAD-4CF7-9D24-623FC2F21807}"/>
              </a:ext>
            </a:extLst>
          </p:cNvPr>
          <p:cNvSpPr>
            <a:spLocks noGrp="1"/>
          </p:cNvSpPr>
          <p:nvPr>
            <p:ph type="title"/>
          </p:nvPr>
        </p:nvSpPr>
        <p:spPr/>
        <p:txBody>
          <a:bodyPr/>
          <a:lstStyle/>
          <a:p>
            <a:r>
              <a:rPr lang="en-US" dirty="0">
                <a:cs typeface="Calibri"/>
              </a:rPr>
              <a:t>Cognitive walkthrough</a:t>
            </a:r>
            <a:endParaRPr lang="en-US" dirty="0"/>
          </a:p>
        </p:txBody>
      </p:sp>
      <p:sp>
        <p:nvSpPr>
          <p:cNvPr id="3" name="Content Placeholder 2">
            <a:extLst>
              <a:ext uri="{FF2B5EF4-FFF2-40B4-BE49-F238E27FC236}">
                <a16:creationId xmlns:a16="http://schemas.microsoft.com/office/drawing/2014/main" id="{B8A9549F-0D95-4124-B5D4-75B1F87F5FC5}"/>
              </a:ext>
            </a:extLst>
          </p:cNvPr>
          <p:cNvSpPr>
            <a:spLocks noGrp="1"/>
          </p:cNvSpPr>
          <p:nvPr>
            <p:ph sz="half" idx="1"/>
          </p:nvPr>
        </p:nvSpPr>
        <p:spPr>
          <a:xfrm>
            <a:off x="838200" y="1825625"/>
            <a:ext cx="8904287" cy="4351338"/>
          </a:xfrm>
        </p:spPr>
        <p:txBody>
          <a:bodyPr vert="horz" lIns="91440" tIns="45720" rIns="91440" bIns="45720" rtlCol="0" anchor="t">
            <a:noAutofit/>
          </a:bodyPr>
          <a:lstStyle/>
          <a:p>
            <a:r>
              <a:rPr lang="en-US" dirty="0">
                <a:cs typeface="Calibri"/>
              </a:rPr>
              <a:t>Advantages:</a:t>
            </a:r>
          </a:p>
          <a:p>
            <a:pPr lvl="1"/>
            <a:r>
              <a:rPr lang="en-US" dirty="0">
                <a:cs typeface="Calibri"/>
              </a:rPr>
              <a:t>Can find problems before an expensive user test</a:t>
            </a:r>
          </a:p>
          <a:p>
            <a:pPr lvl="1"/>
            <a:r>
              <a:rPr lang="en-US" dirty="0">
                <a:cs typeface="Calibri"/>
              </a:rPr>
              <a:t>Can find problems that would not be found when only testing with a small number of users</a:t>
            </a:r>
          </a:p>
          <a:p>
            <a:r>
              <a:rPr lang="en-US" dirty="0">
                <a:cs typeface="Calibri"/>
              </a:rPr>
              <a:t>Disadvantages: </a:t>
            </a:r>
          </a:p>
          <a:p>
            <a:pPr lvl="1"/>
            <a:r>
              <a:rPr lang="en-US" dirty="0">
                <a:cs typeface="Calibri"/>
              </a:rPr>
              <a:t>The value of the data is limited by the skills of the evaluators</a:t>
            </a:r>
          </a:p>
          <a:p>
            <a:pPr lvl="1"/>
            <a:r>
              <a:rPr lang="en-US" dirty="0">
                <a:cs typeface="Calibri"/>
              </a:rPr>
              <a:t>Analysis focuses on the words and graphics used on the screen (mostly suited for interfaces)</a:t>
            </a:r>
          </a:p>
          <a:p>
            <a:pPr lvl="1"/>
            <a:r>
              <a:rPr lang="en-US" dirty="0">
                <a:cs typeface="Calibri"/>
              </a:rPr>
              <a:t>Lack of info on frequency and severity of problems</a:t>
            </a:r>
          </a:p>
          <a:p>
            <a:pPr lvl="1"/>
            <a:r>
              <a:rPr lang="en-US" dirty="0">
                <a:cs typeface="Calibri"/>
              </a:rPr>
              <a:t>Labor intensive</a:t>
            </a:r>
          </a:p>
        </p:txBody>
      </p:sp>
    </p:spTree>
    <p:extLst>
      <p:ext uri="{BB962C8B-B14F-4D97-AF65-F5344CB8AC3E}">
        <p14:creationId xmlns:p14="http://schemas.microsoft.com/office/powerpoint/2010/main" val="939893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E9F0-4AAD-4CF7-9D24-623FC2F21807}"/>
              </a:ext>
            </a:extLst>
          </p:cNvPr>
          <p:cNvSpPr>
            <a:spLocks noGrp="1"/>
          </p:cNvSpPr>
          <p:nvPr>
            <p:ph type="title"/>
          </p:nvPr>
        </p:nvSpPr>
        <p:spPr/>
        <p:txBody>
          <a:bodyPr/>
          <a:lstStyle/>
          <a:p>
            <a:r>
              <a:rPr lang="en-US" dirty="0">
                <a:cs typeface="Calibri"/>
              </a:rPr>
              <a:t>Heuristic evaluation</a:t>
            </a:r>
            <a:endParaRPr lang="en-US" dirty="0"/>
          </a:p>
        </p:txBody>
      </p:sp>
      <p:sp>
        <p:nvSpPr>
          <p:cNvPr id="3" name="Content Placeholder 2">
            <a:extLst>
              <a:ext uri="{FF2B5EF4-FFF2-40B4-BE49-F238E27FC236}">
                <a16:creationId xmlns:a16="http://schemas.microsoft.com/office/drawing/2014/main" id="{B8A9549F-0D95-4124-B5D4-75B1F87F5FC5}"/>
              </a:ext>
            </a:extLst>
          </p:cNvPr>
          <p:cNvSpPr>
            <a:spLocks noGrp="1"/>
          </p:cNvSpPr>
          <p:nvPr>
            <p:ph sz="half" idx="1"/>
          </p:nvPr>
        </p:nvSpPr>
        <p:spPr>
          <a:xfrm>
            <a:off x="838200" y="1825625"/>
            <a:ext cx="8904287" cy="4351338"/>
          </a:xfrm>
        </p:spPr>
        <p:txBody>
          <a:bodyPr vert="horz" lIns="91440" tIns="45720" rIns="91440" bIns="45720" rtlCol="0" anchor="t">
            <a:noAutofit/>
          </a:bodyPr>
          <a:lstStyle/>
          <a:p>
            <a:r>
              <a:rPr lang="en-US" dirty="0">
                <a:cs typeface="Calibri"/>
              </a:rPr>
              <a:t>First developed by Jakob Nielsen for desktop applications. </a:t>
            </a:r>
          </a:p>
          <a:p>
            <a:pPr lvl="1"/>
            <a:r>
              <a:rPr lang="en-US" dirty="0">
                <a:cs typeface="Calibri"/>
              </a:rPr>
              <a:t>A cheap and easy evaluation method, and the most popular of the usability analytical methods</a:t>
            </a:r>
          </a:p>
          <a:p>
            <a:r>
              <a:rPr lang="en-US" dirty="0">
                <a:cs typeface="Calibri"/>
              </a:rPr>
              <a:t>Small set of evaluators (3-5) examines a technology and judges its compliance with recognized usability principles</a:t>
            </a:r>
          </a:p>
          <a:p>
            <a:pPr lvl="1"/>
            <a:r>
              <a:rPr lang="en-US" dirty="0">
                <a:cs typeface="Calibri"/>
              </a:rPr>
              <a:t>Each individual evaluator inspects the interface alone</a:t>
            </a:r>
          </a:p>
          <a:p>
            <a:r>
              <a:rPr lang="en-US" dirty="0">
                <a:cs typeface="Calibri"/>
              </a:rPr>
              <a:t>After all evaluations have been completed the evaluators meet, exchange their conclusions, and aggregate their findings</a:t>
            </a:r>
          </a:p>
        </p:txBody>
      </p:sp>
    </p:spTree>
    <p:extLst>
      <p:ext uri="{BB962C8B-B14F-4D97-AF65-F5344CB8AC3E}">
        <p14:creationId xmlns:p14="http://schemas.microsoft.com/office/powerpoint/2010/main" val="2674302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E9F0-4AAD-4CF7-9D24-623FC2F21807}"/>
              </a:ext>
            </a:extLst>
          </p:cNvPr>
          <p:cNvSpPr>
            <a:spLocks noGrp="1"/>
          </p:cNvSpPr>
          <p:nvPr>
            <p:ph type="title"/>
          </p:nvPr>
        </p:nvSpPr>
        <p:spPr/>
        <p:txBody>
          <a:bodyPr/>
          <a:lstStyle/>
          <a:p>
            <a:r>
              <a:rPr lang="en-US" dirty="0">
                <a:cs typeface="Calibri"/>
              </a:rPr>
              <a:t>Heuristic evaluation</a:t>
            </a:r>
            <a:endParaRPr lang="en-US" dirty="0"/>
          </a:p>
        </p:txBody>
      </p:sp>
      <p:sp>
        <p:nvSpPr>
          <p:cNvPr id="3" name="Content Placeholder 2">
            <a:extLst>
              <a:ext uri="{FF2B5EF4-FFF2-40B4-BE49-F238E27FC236}">
                <a16:creationId xmlns:a16="http://schemas.microsoft.com/office/drawing/2014/main" id="{B8A9549F-0D95-4124-B5D4-75B1F87F5FC5}"/>
              </a:ext>
            </a:extLst>
          </p:cNvPr>
          <p:cNvSpPr>
            <a:spLocks noGrp="1"/>
          </p:cNvSpPr>
          <p:nvPr>
            <p:ph sz="half" idx="1"/>
          </p:nvPr>
        </p:nvSpPr>
        <p:spPr>
          <a:xfrm>
            <a:off x="838200" y="1825625"/>
            <a:ext cx="8904287" cy="4351338"/>
          </a:xfrm>
        </p:spPr>
        <p:txBody>
          <a:bodyPr vert="horz" lIns="91440" tIns="45720" rIns="91440" bIns="45720" rtlCol="0" anchor="t">
            <a:noAutofit/>
          </a:bodyPr>
          <a:lstStyle/>
          <a:p>
            <a:r>
              <a:rPr lang="en-US" dirty="0">
                <a:cs typeface="Calibri"/>
              </a:rPr>
              <a:t>The most famous heuristics are the 10 usability principles developed by Jackob Nielsen</a:t>
            </a:r>
          </a:p>
          <a:p>
            <a:pPr marL="457200" lvl="1" indent="0">
              <a:buNone/>
            </a:pPr>
            <a:r>
              <a:rPr lang="en-US" u="sng" dirty="0">
                <a:solidFill>
                  <a:srgbClr val="0563C1"/>
                </a:solidFill>
              </a:rPr>
              <a:t>https://www.interaction-design.org/literature/article/ user-interface-design-guidelines-10-rules-of-thumb</a:t>
            </a:r>
            <a:endParaRPr lang="en-NL" u="sng" dirty="0">
              <a:solidFill>
                <a:srgbClr val="0563C1"/>
              </a:solidFill>
            </a:endParaRPr>
          </a:p>
          <a:p>
            <a:pPr marL="0" indent="0">
              <a:buNone/>
            </a:pPr>
            <a:endParaRPr lang="en-US" dirty="0">
              <a:cs typeface="Calibri"/>
            </a:endParaRPr>
          </a:p>
        </p:txBody>
      </p:sp>
      <p:pic>
        <p:nvPicPr>
          <p:cNvPr id="4" name="Picture 2" descr="What Is Heuristic Evaluation? Simple Guide to Conduct One (+ Free Template)">
            <a:extLst>
              <a:ext uri="{FF2B5EF4-FFF2-40B4-BE49-F238E27FC236}">
                <a16:creationId xmlns:a16="http://schemas.microsoft.com/office/drawing/2014/main" id="{DB66B9DB-5818-451B-98A4-C32E57995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788" y="3503581"/>
            <a:ext cx="5931110" cy="267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756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D259ACA-9CCD-47DD-90B2-75D047A91CC8}"/>
              </a:ext>
            </a:extLst>
          </p:cNvPr>
          <p:cNvCxnSpPr/>
          <p:nvPr/>
        </p:nvCxnSpPr>
        <p:spPr>
          <a:xfrm>
            <a:off x="5735782" y="1604356"/>
            <a:ext cx="0" cy="4073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550539-9A00-477F-ACFD-6EC101B1D94C}"/>
              </a:ext>
            </a:extLst>
          </p:cNvPr>
          <p:cNvCxnSpPr>
            <a:cxnSpLocks/>
          </p:cNvCxnSpPr>
          <p:nvPr/>
        </p:nvCxnSpPr>
        <p:spPr>
          <a:xfrm rot="5400000">
            <a:off x="5735781" y="1524001"/>
            <a:ext cx="0" cy="4073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bject 5">
            <a:extLst>
              <a:ext uri="{FF2B5EF4-FFF2-40B4-BE49-F238E27FC236}">
                <a16:creationId xmlns:a16="http://schemas.microsoft.com/office/drawing/2014/main" id="{8FCF812E-7486-4BB9-AEA2-EAA44DB71ECA}"/>
              </a:ext>
            </a:extLst>
          </p:cNvPr>
          <p:cNvSpPr txBox="1"/>
          <p:nvPr/>
        </p:nvSpPr>
        <p:spPr>
          <a:xfrm>
            <a:off x="8015537" y="3343683"/>
            <a:ext cx="1735293" cy="579646"/>
          </a:xfrm>
          <a:prstGeom prst="rect">
            <a:avLst/>
          </a:prstGeom>
        </p:spPr>
        <p:txBody>
          <a:bodyPr vert="horz" wrap="square" lIns="0" tIns="12700" rIns="0" bIns="0" rtlCol="0">
            <a:spAutoFit/>
          </a:bodyPr>
          <a:lstStyle/>
          <a:p>
            <a:pPr marL="12700">
              <a:spcBef>
                <a:spcPts val="100"/>
              </a:spcBef>
            </a:pPr>
            <a:r>
              <a:rPr b="1" kern="0" dirty="0">
                <a:latin typeface="+mj-lt"/>
                <a:cs typeface="Verdana"/>
              </a:rPr>
              <a:t>User</a:t>
            </a:r>
            <a:r>
              <a:rPr b="1" kern="0" spc="-5" dirty="0">
                <a:latin typeface="+mj-lt"/>
                <a:cs typeface="Verdana"/>
              </a:rPr>
              <a:t> </a:t>
            </a:r>
            <a:r>
              <a:rPr b="1" kern="0" dirty="0">
                <a:latin typeface="+mj-lt"/>
                <a:cs typeface="Verdana"/>
              </a:rPr>
              <a:t>Testing</a:t>
            </a:r>
            <a:r>
              <a:rPr kern="0" dirty="0">
                <a:latin typeface="+mj-lt"/>
                <a:cs typeface="Verdana"/>
              </a:rPr>
              <a:t>: </a:t>
            </a:r>
            <a:endParaRPr lang="en-US" kern="0" dirty="0">
              <a:latin typeface="+mj-lt"/>
              <a:cs typeface="Verdana"/>
            </a:endParaRPr>
          </a:p>
          <a:p>
            <a:pPr marL="12700">
              <a:spcBef>
                <a:spcPts val="100"/>
              </a:spcBef>
            </a:pPr>
            <a:r>
              <a:rPr kern="0" dirty="0">
                <a:latin typeface="+mj-lt"/>
                <a:cs typeface="Verdana"/>
              </a:rPr>
              <a:t>with </a:t>
            </a:r>
            <a:r>
              <a:rPr kern="0" spc="-10" dirty="0">
                <a:latin typeface="+mj-lt"/>
                <a:cs typeface="Verdana"/>
              </a:rPr>
              <a:t>users</a:t>
            </a:r>
            <a:endParaRPr kern="0" dirty="0">
              <a:latin typeface="+mj-lt"/>
              <a:cs typeface="Verdana"/>
            </a:endParaRPr>
          </a:p>
        </p:txBody>
      </p:sp>
      <p:sp>
        <p:nvSpPr>
          <p:cNvPr id="14" name="object 5">
            <a:extLst>
              <a:ext uri="{FF2B5EF4-FFF2-40B4-BE49-F238E27FC236}">
                <a16:creationId xmlns:a16="http://schemas.microsoft.com/office/drawing/2014/main" id="{7506CE77-310B-427A-B4D4-DF3503104426}"/>
              </a:ext>
            </a:extLst>
          </p:cNvPr>
          <p:cNvSpPr txBox="1"/>
          <p:nvPr/>
        </p:nvSpPr>
        <p:spPr>
          <a:xfrm>
            <a:off x="-220865" y="3330859"/>
            <a:ext cx="3766820" cy="579646"/>
          </a:xfrm>
          <a:prstGeom prst="rect">
            <a:avLst/>
          </a:prstGeom>
        </p:spPr>
        <p:txBody>
          <a:bodyPr vert="horz" wrap="square" lIns="0" tIns="12700" rIns="0" bIns="0" rtlCol="0">
            <a:spAutoFit/>
          </a:bodyPr>
          <a:lstStyle/>
          <a:p>
            <a:pPr marL="12700" algn="r">
              <a:spcBef>
                <a:spcPts val="100"/>
              </a:spcBef>
            </a:pPr>
            <a:r>
              <a:rPr lang="en-US" b="1" kern="0" dirty="0">
                <a:latin typeface="+mj-lt"/>
                <a:cs typeface="Verdana"/>
              </a:rPr>
              <a:t>Analytical Evaluation</a:t>
            </a:r>
            <a:r>
              <a:rPr kern="0" dirty="0">
                <a:latin typeface="+mj-lt"/>
                <a:cs typeface="Verdana"/>
              </a:rPr>
              <a:t>: </a:t>
            </a:r>
            <a:endParaRPr lang="en-US" kern="0" dirty="0">
              <a:latin typeface="+mj-lt"/>
              <a:cs typeface="Verdana"/>
            </a:endParaRPr>
          </a:p>
          <a:p>
            <a:pPr marL="12700" algn="r">
              <a:spcBef>
                <a:spcPts val="100"/>
              </a:spcBef>
            </a:pPr>
            <a:r>
              <a:rPr kern="0" dirty="0">
                <a:latin typeface="+mj-lt"/>
                <a:cs typeface="Verdana"/>
              </a:rPr>
              <a:t>with</a:t>
            </a:r>
            <a:r>
              <a:rPr lang="en-US" kern="0" dirty="0">
                <a:latin typeface="+mj-lt"/>
                <a:cs typeface="Verdana"/>
              </a:rPr>
              <a:t>out</a:t>
            </a:r>
            <a:r>
              <a:rPr kern="0" dirty="0">
                <a:latin typeface="+mj-lt"/>
                <a:cs typeface="Verdana"/>
              </a:rPr>
              <a:t> </a:t>
            </a:r>
            <a:r>
              <a:rPr kern="0" spc="-10" dirty="0">
                <a:latin typeface="+mj-lt"/>
                <a:cs typeface="Verdana"/>
              </a:rPr>
              <a:t>users</a:t>
            </a:r>
            <a:endParaRPr kern="0" dirty="0">
              <a:latin typeface="+mj-lt"/>
              <a:cs typeface="Verdana"/>
            </a:endParaRPr>
          </a:p>
        </p:txBody>
      </p:sp>
      <p:sp>
        <p:nvSpPr>
          <p:cNvPr id="15" name="object 5">
            <a:extLst>
              <a:ext uri="{FF2B5EF4-FFF2-40B4-BE49-F238E27FC236}">
                <a16:creationId xmlns:a16="http://schemas.microsoft.com/office/drawing/2014/main" id="{729AD617-513A-4F79-84AA-2E31E144854B}"/>
              </a:ext>
            </a:extLst>
          </p:cNvPr>
          <p:cNvSpPr txBox="1"/>
          <p:nvPr/>
        </p:nvSpPr>
        <p:spPr>
          <a:xfrm>
            <a:off x="3852371" y="864000"/>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Formative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during development</a:t>
            </a:r>
            <a:endParaRPr kern="0" dirty="0">
              <a:latin typeface="+mj-lt"/>
              <a:cs typeface="Verdana"/>
            </a:endParaRPr>
          </a:p>
        </p:txBody>
      </p:sp>
      <p:sp>
        <p:nvSpPr>
          <p:cNvPr id="16" name="object 5">
            <a:extLst>
              <a:ext uri="{FF2B5EF4-FFF2-40B4-BE49-F238E27FC236}">
                <a16:creationId xmlns:a16="http://schemas.microsoft.com/office/drawing/2014/main" id="{0044A20F-E695-4B35-BC92-6A0EF70D576A}"/>
              </a:ext>
            </a:extLst>
          </p:cNvPr>
          <p:cNvSpPr txBox="1"/>
          <p:nvPr/>
        </p:nvSpPr>
        <p:spPr>
          <a:xfrm>
            <a:off x="3852371" y="5838303"/>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Summative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after development</a:t>
            </a:r>
            <a:endParaRPr kern="0" dirty="0">
              <a:latin typeface="+mj-lt"/>
              <a:cs typeface="Verdana"/>
            </a:endParaRPr>
          </a:p>
        </p:txBody>
      </p:sp>
      <p:sp>
        <p:nvSpPr>
          <p:cNvPr id="20" name="TextBox 19">
            <a:extLst>
              <a:ext uri="{FF2B5EF4-FFF2-40B4-BE49-F238E27FC236}">
                <a16:creationId xmlns:a16="http://schemas.microsoft.com/office/drawing/2014/main" id="{08D9F1F7-1083-458B-BB5A-4BD7F0F78A5B}"/>
              </a:ext>
            </a:extLst>
          </p:cNvPr>
          <p:cNvSpPr txBox="1"/>
          <p:nvPr/>
        </p:nvSpPr>
        <p:spPr>
          <a:xfrm>
            <a:off x="2743199" y="1903041"/>
            <a:ext cx="2417393" cy="369332"/>
          </a:xfrm>
          <a:prstGeom prst="rect">
            <a:avLst/>
          </a:prstGeom>
          <a:noFill/>
        </p:spPr>
        <p:txBody>
          <a:bodyPr wrap="none" rtlCol="0">
            <a:spAutoFit/>
          </a:bodyPr>
          <a:lstStyle/>
          <a:p>
            <a:r>
              <a:rPr lang="en-US" dirty="0">
                <a:highlight>
                  <a:srgbClr val="00FF00"/>
                </a:highlight>
              </a:rPr>
              <a:t>Cognitive walkthrough</a:t>
            </a:r>
            <a:endParaRPr lang="en-NL" dirty="0">
              <a:highlight>
                <a:srgbClr val="00FF00"/>
              </a:highlight>
            </a:endParaRPr>
          </a:p>
        </p:txBody>
      </p:sp>
      <p:sp>
        <p:nvSpPr>
          <p:cNvPr id="21" name="TextBox 20">
            <a:extLst>
              <a:ext uri="{FF2B5EF4-FFF2-40B4-BE49-F238E27FC236}">
                <a16:creationId xmlns:a16="http://schemas.microsoft.com/office/drawing/2014/main" id="{83E4203B-6245-4491-ACBE-A013B49751D5}"/>
              </a:ext>
            </a:extLst>
          </p:cNvPr>
          <p:cNvSpPr txBox="1"/>
          <p:nvPr/>
        </p:nvSpPr>
        <p:spPr>
          <a:xfrm>
            <a:off x="3174999" y="2397821"/>
            <a:ext cx="2167068" cy="369332"/>
          </a:xfrm>
          <a:prstGeom prst="rect">
            <a:avLst/>
          </a:prstGeom>
          <a:noFill/>
        </p:spPr>
        <p:txBody>
          <a:bodyPr wrap="none" rtlCol="0">
            <a:spAutoFit/>
          </a:bodyPr>
          <a:lstStyle/>
          <a:p>
            <a:r>
              <a:rPr lang="en-US" dirty="0">
                <a:highlight>
                  <a:srgbClr val="00FF00"/>
                </a:highlight>
              </a:rPr>
              <a:t>Heuristic evaluation</a:t>
            </a:r>
            <a:endParaRPr lang="en-NL" dirty="0">
              <a:highlight>
                <a:srgbClr val="00FF00"/>
              </a:highlight>
            </a:endParaRPr>
          </a:p>
        </p:txBody>
      </p:sp>
    </p:spTree>
    <p:extLst>
      <p:ext uri="{BB962C8B-B14F-4D97-AF65-F5344CB8AC3E}">
        <p14:creationId xmlns:p14="http://schemas.microsoft.com/office/powerpoint/2010/main" val="671243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D259ACA-9CCD-47DD-90B2-75D047A91CC8}"/>
              </a:ext>
            </a:extLst>
          </p:cNvPr>
          <p:cNvCxnSpPr/>
          <p:nvPr/>
        </p:nvCxnSpPr>
        <p:spPr>
          <a:xfrm>
            <a:off x="5735782" y="1604356"/>
            <a:ext cx="0" cy="4073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550539-9A00-477F-ACFD-6EC101B1D94C}"/>
              </a:ext>
            </a:extLst>
          </p:cNvPr>
          <p:cNvCxnSpPr>
            <a:cxnSpLocks/>
          </p:cNvCxnSpPr>
          <p:nvPr/>
        </p:nvCxnSpPr>
        <p:spPr>
          <a:xfrm rot="5400000">
            <a:off x="5735781" y="1524001"/>
            <a:ext cx="0" cy="4073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bject 5">
            <a:extLst>
              <a:ext uri="{FF2B5EF4-FFF2-40B4-BE49-F238E27FC236}">
                <a16:creationId xmlns:a16="http://schemas.microsoft.com/office/drawing/2014/main" id="{8FCF812E-7486-4BB9-AEA2-EAA44DB71ECA}"/>
              </a:ext>
            </a:extLst>
          </p:cNvPr>
          <p:cNvSpPr txBox="1"/>
          <p:nvPr/>
        </p:nvSpPr>
        <p:spPr>
          <a:xfrm>
            <a:off x="8015537" y="3343683"/>
            <a:ext cx="1735293" cy="579646"/>
          </a:xfrm>
          <a:prstGeom prst="rect">
            <a:avLst/>
          </a:prstGeom>
        </p:spPr>
        <p:txBody>
          <a:bodyPr vert="horz" wrap="square" lIns="0" tIns="12700" rIns="0" bIns="0" rtlCol="0">
            <a:spAutoFit/>
          </a:bodyPr>
          <a:lstStyle/>
          <a:p>
            <a:pPr marL="12700">
              <a:spcBef>
                <a:spcPts val="100"/>
              </a:spcBef>
            </a:pPr>
            <a:r>
              <a:rPr b="1" kern="0" dirty="0">
                <a:latin typeface="+mj-lt"/>
                <a:cs typeface="Verdana"/>
              </a:rPr>
              <a:t>User</a:t>
            </a:r>
            <a:r>
              <a:rPr b="1" kern="0" spc="-5" dirty="0">
                <a:latin typeface="+mj-lt"/>
                <a:cs typeface="Verdana"/>
              </a:rPr>
              <a:t> </a:t>
            </a:r>
            <a:r>
              <a:rPr b="1" kern="0" dirty="0">
                <a:latin typeface="+mj-lt"/>
                <a:cs typeface="Verdana"/>
              </a:rPr>
              <a:t>Testing</a:t>
            </a:r>
            <a:r>
              <a:rPr kern="0" dirty="0">
                <a:latin typeface="+mj-lt"/>
                <a:cs typeface="Verdana"/>
              </a:rPr>
              <a:t>: </a:t>
            </a:r>
            <a:endParaRPr lang="en-US" kern="0" dirty="0">
              <a:latin typeface="+mj-lt"/>
              <a:cs typeface="Verdana"/>
            </a:endParaRPr>
          </a:p>
          <a:p>
            <a:pPr marL="12700">
              <a:spcBef>
                <a:spcPts val="100"/>
              </a:spcBef>
            </a:pPr>
            <a:r>
              <a:rPr kern="0" dirty="0">
                <a:latin typeface="+mj-lt"/>
                <a:cs typeface="Verdana"/>
              </a:rPr>
              <a:t>with </a:t>
            </a:r>
            <a:r>
              <a:rPr kern="0" spc="-10" dirty="0">
                <a:latin typeface="+mj-lt"/>
                <a:cs typeface="Verdana"/>
              </a:rPr>
              <a:t>users</a:t>
            </a:r>
            <a:endParaRPr kern="0" dirty="0">
              <a:latin typeface="+mj-lt"/>
              <a:cs typeface="Verdana"/>
            </a:endParaRPr>
          </a:p>
        </p:txBody>
      </p:sp>
      <p:sp>
        <p:nvSpPr>
          <p:cNvPr id="14" name="object 5">
            <a:extLst>
              <a:ext uri="{FF2B5EF4-FFF2-40B4-BE49-F238E27FC236}">
                <a16:creationId xmlns:a16="http://schemas.microsoft.com/office/drawing/2014/main" id="{7506CE77-310B-427A-B4D4-DF3503104426}"/>
              </a:ext>
            </a:extLst>
          </p:cNvPr>
          <p:cNvSpPr txBox="1"/>
          <p:nvPr/>
        </p:nvSpPr>
        <p:spPr>
          <a:xfrm>
            <a:off x="-220865" y="3330859"/>
            <a:ext cx="3766820" cy="579646"/>
          </a:xfrm>
          <a:prstGeom prst="rect">
            <a:avLst/>
          </a:prstGeom>
        </p:spPr>
        <p:txBody>
          <a:bodyPr vert="horz" wrap="square" lIns="0" tIns="12700" rIns="0" bIns="0" rtlCol="0">
            <a:spAutoFit/>
          </a:bodyPr>
          <a:lstStyle/>
          <a:p>
            <a:pPr marL="12700" algn="r">
              <a:spcBef>
                <a:spcPts val="100"/>
              </a:spcBef>
            </a:pPr>
            <a:r>
              <a:rPr lang="en-US" b="1" kern="0" dirty="0">
                <a:latin typeface="+mj-lt"/>
                <a:cs typeface="Verdana"/>
              </a:rPr>
              <a:t>Analytical Evaluation</a:t>
            </a:r>
            <a:r>
              <a:rPr kern="0" dirty="0">
                <a:latin typeface="+mj-lt"/>
                <a:cs typeface="Verdana"/>
              </a:rPr>
              <a:t>: </a:t>
            </a:r>
            <a:endParaRPr lang="en-US" kern="0" dirty="0">
              <a:latin typeface="+mj-lt"/>
              <a:cs typeface="Verdana"/>
            </a:endParaRPr>
          </a:p>
          <a:p>
            <a:pPr marL="12700" algn="r">
              <a:spcBef>
                <a:spcPts val="100"/>
              </a:spcBef>
            </a:pPr>
            <a:r>
              <a:rPr kern="0" dirty="0">
                <a:latin typeface="+mj-lt"/>
                <a:cs typeface="Verdana"/>
              </a:rPr>
              <a:t>with</a:t>
            </a:r>
            <a:r>
              <a:rPr lang="en-US" kern="0" dirty="0">
                <a:latin typeface="+mj-lt"/>
                <a:cs typeface="Verdana"/>
              </a:rPr>
              <a:t>out</a:t>
            </a:r>
            <a:r>
              <a:rPr kern="0" dirty="0">
                <a:latin typeface="+mj-lt"/>
                <a:cs typeface="Verdana"/>
              </a:rPr>
              <a:t> </a:t>
            </a:r>
            <a:r>
              <a:rPr kern="0" spc="-10" dirty="0">
                <a:latin typeface="+mj-lt"/>
                <a:cs typeface="Verdana"/>
              </a:rPr>
              <a:t>users</a:t>
            </a:r>
            <a:endParaRPr kern="0" dirty="0">
              <a:latin typeface="+mj-lt"/>
              <a:cs typeface="Verdana"/>
            </a:endParaRPr>
          </a:p>
        </p:txBody>
      </p:sp>
      <p:sp>
        <p:nvSpPr>
          <p:cNvPr id="15" name="object 5">
            <a:extLst>
              <a:ext uri="{FF2B5EF4-FFF2-40B4-BE49-F238E27FC236}">
                <a16:creationId xmlns:a16="http://schemas.microsoft.com/office/drawing/2014/main" id="{729AD617-513A-4F79-84AA-2E31E144854B}"/>
              </a:ext>
            </a:extLst>
          </p:cNvPr>
          <p:cNvSpPr txBox="1"/>
          <p:nvPr/>
        </p:nvSpPr>
        <p:spPr>
          <a:xfrm>
            <a:off x="3852371" y="864000"/>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Formative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during development</a:t>
            </a:r>
            <a:endParaRPr kern="0" dirty="0">
              <a:latin typeface="+mj-lt"/>
              <a:cs typeface="Verdana"/>
            </a:endParaRPr>
          </a:p>
        </p:txBody>
      </p:sp>
      <p:sp>
        <p:nvSpPr>
          <p:cNvPr id="16" name="object 5">
            <a:extLst>
              <a:ext uri="{FF2B5EF4-FFF2-40B4-BE49-F238E27FC236}">
                <a16:creationId xmlns:a16="http://schemas.microsoft.com/office/drawing/2014/main" id="{0044A20F-E695-4B35-BC92-6A0EF70D576A}"/>
              </a:ext>
            </a:extLst>
          </p:cNvPr>
          <p:cNvSpPr txBox="1"/>
          <p:nvPr/>
        </p:nvSpPr>
        <p:spPr>
          <a:xfrm>
            <a:off x="3852371" y="5838303"/>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Summative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after development</a:t>
            </a:r>
            <a:endParaRPr kern="0" dirty="0">
              <a:latin typeface="+mj-lt"/>
              <a:cs typeface="Verdana"/>
            </a:endParaRPr>
          </a:p>
        </p:txBody>
      </p:sp>
      <p:sp>
        <p:nvSpPr>
          <p:cNvPr id="11" name="TextBox 10">
            <a:extLst>
              <a:ext uri="{FF2B5EF4-FFF2-40B4-BE49-F238E27FC236}">
                <a16:creationId xmlns:a16="http://schemas.microsoft.com/office/drawing/2014/main" id="{E294364D-1927-424D-B9F6-F4F081498A7F}"/>
              </a:ext>
            </a:extLst>
          </p:cNvPr>
          <p:cNvSpPr txBox="1"/>
          <p:nvPr/>
        </p:nvSpPr>
        <p:spPr>
          <a:xfrm>
            <a:off x="6266885" y="1861943"/>
            <a:ext cx="3833485" cy="369332"/>
          </a:xfrm>
          <a:prstGeom prst="rect">
            <a:avLst/>
          </a:prstGeom>
          <a:noFill/>
        </p:spPr>
        <p:txBody>
          <a:bodyPr wrap="none" rtlCol="0">
            <a:spAutoFit/>
          </a:bodyPr>
          <a:lstStyle/>
          <a:p>
            <a:r>
              <a:rPr lang="en-US" dirty="0">
                <a:highlight>
                  <a:srgbClr val="FFFF00"/>
                </a:highlight>
              </a:rPr>
              <a:t>Usability test: problem identification</a:t>
            </a:r>
            <a:endParaRPr lang="en-NL" dirty="0">
              <a:highlight>
                <a:srgbClr val="FFFF00"/>
              </a:highlight>
            </a:endParaRPr>
          </a:p>
        </p:txBody>
      </p:sp>
      <p:sp>
        <p:nvSpPr>
          <p:cNvPr id="20" name="TextBox 19">
            <a:extLst>
              <a:ext uri="{FF2B5EF4-FFF2-40B4-BE49-F238E27FC236}">
                <a16:creationId xmlns:a16="http://schemas.microsoft.com/office/drawing/2014/main" id="{08D9F1F7-1083-458B-BB5A-4BD7F0F78A5B}"/>
              </a:ext>
            </a:extLst>
          </p:cNvPr>
          <p:cNvSpPr txBox="1"/>
          <p:nvPr/>
        </p:nvSpPr>
        <p:spPr>
          <a:xfrm>
            <a:off x="2743199" y="1903041"/>
            <a:ext cx="2417393" cy="369332"/>
          </a:xfrm>
          <a:prstGeom prst="rect">
            <a:avLst/>
          </a:prstGeom>
          <a:noFill/>
        </p:spPr>
        <p:txBody>
          <a:bodyPr wrap="none" rtlCol="0">
            <a:spAutoFit/>
          </a:bodyPr>
          <a:lstStyle/>
          <a:p>
            <a:r>
              <a:rPr lang="en-US" dirty="0">
                <a:highlight>
                  <a:srgbClr val="00FF00"/>
                </a:highlight>
              </a:rPr>
              <a:t>Cognitive walkthrough</a:t>
            </a:r>
            <a:endParaRPr lang="en-NL" dirty="0">
              <a:highlight>
                <a:srgbClr val="00FF00"/>
              </a:highlight>
            </a:endParaRPr>
          </a:p>
        </p:txBody>
      </p:sp>
      <p:sp>
        <p:nvSpPr>
          <p:cNvPr id="21" name="TextBox 20">
            <a:extLst>
              <a:ext uri="{FF2B5EF4-FFF2-40B4-BE49-F238E27FC236}">
                <a16:creationId xmlns:a16="http://schemas.microsoft.com/office/drawing/2014/main" id="{83E4203B-6245-4491-ACBE-A013B49751D5}"/>
              </a:ext>
            </a:extLst>
          </p:cNvPr>
          <p:cNvSpPr txBox="1"/>
          <p:nvPr/>
        </p:nvSpPr>
        <p:spPr>
          <a:xfrm>
            <a:off x="3174999" y="2397821"/>
            <a:ext cx="2167068" cy="369332"/>
          </a:xfrm>
          <a:prstGeom prst="rect">
            <a:avLst/>
          </a:prstGeom>
          <a:noFill/>
        </p:spPr>
        <p:txBody>
          <a:bodyPr wrap="none" rtlCol="0">
            <a:spAutoFit/>
          </a:bodyPr>
          <a:lstStyle/>
          <a:p>
            <a:r>
              <a:rPr lang="en-US" dirty="0">
                <a:highlight>
                  <a:srgbClr val="00FF00"/>
                </a:highlight>
              </a:rPr>
              <a:t>Heuristic evaluation</a:t>
            </a:r>
            <a:endParaRPr lang="en-NL" dirty="0">
              <a:highlight>
                <a:srgbClr val="00FF00"/>
              </a:highlight>
            </a:endParaRPr>
          </a:p>
        </p:txBody>
      </p:sp>
    </p:spTree>
    <p:extLst>
      <p:ext uri="{BB962C8B-B14F-4D97-AF65-F5344CB8AC3E}">
        <p14:creationId xmlns:p14="http://schemas.microsoft.com/office/powerpoint/2010/main" val="3437999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E9F0-4AAD-4CF7-9D24-623FC2F21807}"/>
              </a:ext>
            </a:extLst>
          </p:cNvPr>
          <p:cNvSpPr>
            <a:spLocks noGrp="1"/>
          </p:cNvSpPr>
          <p:nvPr>
            <p:ph type="title"/>
          </p:nvPr>
        </p:nvSpPr>
        <p:spPr/>
        <p:txBody>
          <a:bodyPr/>
          <a:lstStyle/>
          <a:p>
            <a:r>
              <a:rPr lang="en-US" dirty="0">
                <a:cs typeface="Calibri"/>
              </a:rPr>
              <a:t>Usability test: problem identification</a:t>
            </a:r>
          </a:p>
        </p:txBody>
      </p:sp>
      <p:sp>
        <p:nvSpPr>
          <p:cNvPr id="3" name="Content Placeholder 2">
            <a:extLst>
              <a:ext uri="{FF2B5EF4-FFF2-40B4-BE49-F238E27FC236}">
                <a16:creationId xmlns:a16="http://schemas.microsoft.com/office/drawing/2014/main" id="{B8A9549F-0D95-4124-B5D4-75B1F87F5FC5}"/>
              </a:ext>
            </a:extLst>
          </p:cNvPr>
          <p:cNvSpPr>
            <a:spLocks noGrp="1"/>
          </p:cNvSpPr>
          <p:nvPr>
            <p:ph sz="half" idx="1"/>
          </p:nvPr>
        </p:nvSpPr>
        <p:spPr>
          <a:xfrm>
            <a:off x="838200" y="1825625"/>
            <a:ext cx="8904287" cy="4351338"/>
          </a:xfrm>
        </p:spPr>
        <p:txBody>
          <a:bodyPr vert="horz" lIns="91440" tIns="45720" rIns="91440" bIns="45720" rtlCol="0" anchor="t">
            <a:noAutofit/>
          </a:bodyPr>
          <a:lstStyle/>
          <a:p>
            <a:r>
              <a:rPr lang="en-US" dirty="0">
                <a:cs typeface="Calibri"/>
              </a:rPr>
              <a:t>Can be done on a (paper) prototype, a partly developed product, or an almost finished product</a:t>
            </a:r>
          </a:p>
          <a:p>
            <a:r>
              <a:rPr lang="en-US" dirty="0">
                <a:cs typeface="Calibri"/>
              </a:rPr>
              <a:t>Usually follows the Thinking Aloud protocol</a:t>
            </a:r>
          </a:p>
          <a:p>
            <a:r>
              <a:rPr lang="en-US" dirty="0">
                <a:cs typeface="Calibri"/>
              </a:rPr>
              <a:t>Goal: To understand how the user approaches the interface and what considerations the user keeps in mind when using the interface -&gt; detect usability problems</a:t>
            </a:r>
          </a:p>
        </p:txBody>
      </p:sp>
    </p:spTree>
    <p:extLst>
      <p:ext uri="{BB962C8B-B14F-4D97-AF65-F5344CB8AC3E}">
        <p14:creationId xmlns:p14="http://schemas.microsoft.com/office/powerpoint/2010/main" val="3693906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E9F0-4AAD-4CF7-9D24-623FC2F21807}"/>
              </a:ext>
            </a:extLst>
          </p:cNvPr>
          <p:cNvSpPr>
            <a:spLocks noGrp="1"/>
          </p:cNvSpPr>
          <p:nvPr>
            <p:ph type="title"/>
          </p:nvPr>
        </p:nvSpPr>
        <p:spPr/>
        <p:txBody>
          <a:bodyPr/>
          <a:lstStyle/>
          <a:p>
            <a:r>
              <a:rPr lang="en-US" dirty="0">
                <a:cs typeface="Calibri"/>
              </a:rPr>
              <a:t>Usability test: typical misconception</a:t>
            </a:r>
          </a:p>
        </p:txBody>
      </p:sp>
      <p:sp>
        <p:nvSpPr>
          <p:cNvPr id="3" name="Content Placeholder 2">
            <a:extLst>
              <a:ext uri="{FF2B5EF4-FFF2-40B4-BE49-F238E27FC236}">
                <a16:creationId xmlns:a16="http://schemas.microsoft.com/office/drawing/2014/main" id="{B8A9549F-0D95-4124-B5D4-75B1F87F5FC5}"/>
              </a:ext>
            </a:extLst>
          </p:cNvPr>
          <p:cNvSpPr>
            <a:spLocks noGrp="1"/>
          </p:cNvSpPr>
          <p:nvPr>
            <p:ph sz="half" idx="1"/>
          </p:nvPr>
        </p:nvSpPr>
        <p:spPr>
          <a:xfrm>
            <a:off x="838200" y="1825625"/>
            <a:ext cx="8904287" cy="4351338"/>
          </a:xfrm>
        </p:spPr>
        <p:txBody>
          <a:bodyPr vert="horz" lIns="91440" tIns="45720" rIns="91440" bIns="45720" rtlCol="0" anchor="t">
            <a:noAutofit/>
          </a:bodyPr>
          <a:lstStyle/>
          <a:p>
            <a:r>
              <a:rPr lang="en-US" dirty="0">
                <a:cs typeface="Calibri"/>
              </a:rPr>
              <a:t>Many people think you do a user test on a finished product to prove/show that the product is good</a:t>
            </a:r>
          </a:p>
          <a:p>
            <a:r>
              <a:rPr lang="en-US" dirty="0">
                <a:cs typeface="Calibri"/>
              </a:rPr>
              <a:t>As you now know: User/Usability testing is not typically done at the end</a:t>
            </a:r>
          </a:p>
          <a:p>
            <a:r>
              <a:rPr lang="en-US" dirty="0">
                <a:cs typeface="Calibri"/>
              </a:rPr>
              <a:t>A usability test is often meant to detect problems, not to show that there are no problems -&gt; a summative test can be done at the end if clear requirements have been defined beforehand (e.g., how long it should take for the user to perform a task)</a:t>
            </a:r>
          </a:p>
        </p:txBody>
      </p:sp>
    </p:spTree>
    <p:extLst>
      <p:ext uri="{BB962C8B-B14F-4D97-AF65-F5344CB8AC3E}">
        <p14:creationId xmlns:p14="http://schemas.microsoft.com/office/powerpoint/2010/main" val="1887582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E9F0-4AAD-4CF7-9D24-623FC2F21807}"/>
              </a:ext>
            </a:extLst>
          </p:cNvPr>
          <p:cNvSpPr>
            <a:spLocks noGrp="1"/>
          </p:cNvSpPr>
          <p:nvPr>
            <p:ph type="title"/>
          </p:nvPr>
        </p:nvSpPr>
        <p:spPr/>
        <p:txBody>
          <a:bodyPr/>
          <a:lstStyle/>
          <a:p>
            <a:r>
              <a:rPr lang="en-US" dirty="0">
                <a:cs typeface="Calibri"/>
              </a:rPr>
              <a:t>Usability test: users</a:t>
            </a:r>
          </a:p>
        </p:txBody>
      </p:sp>
      <p:sp>
        <p:nvSpPr>
          <p:cNvPr id="3" name="Content Placeholder 2">
            <a:extLst>
              <a:ext uri="{FF2B5EF4-FFF2-40B4-BE49-F238E27FC236}">
                <a16:creationId xmlns:a16="http://schemas.microsoft.com/office/drawing/2014/main" id="{B8A9549F-0D95-4124-B5D4-75B1F87F5FC5}"/>
              </a:ext>
            </a:extLst>
          </p:cNvPr>
          <p:cNvSpPr>
            <a:spLocks noGrp="1"/>
          </p:cNvSpPr>
          <p:nvPr>
            <p:ph sz="half" idx="1"/>
          </p:nvPr>
        </p:nvSpPr>
        <p:spPr>
          <a:xfrm>
            <a:off x="838200" y="1825625"/>
            <a:ext cx="8904287" cy="4351338"/>
          </a:xfrm>
        </p:spPr>
        <p:txBody>
          <a:bodyPr vert="horz" lIns="91440" tIns="45720" rIns="91440" bIns="45720" rtlCol="0" anchor="t">
            <a:noAutofit/>
          </a:bodyPr>
          <a:lstStyle/>
          <a:p>
            <a:r>
              <a:rPr lang="en-US" dirty="0">
                <a:cs typeface="Calibri"/>
              </a:rPr>
              <a:t>Most often advised: 3-5 users</a:t>
            </a:r>
          </a:p>
          <a:p>
            <a:r>
              <a:rPr lang="en-US" dirty="0">
                <a:cs typeface="Calibri"/>
              </a:rPr>
              <a:t>The reason for this suggested number is that one user might find only a part of your product’s problems</a:t>
            </a:r>
          </a:p>
          <a:p>
            <a:r>
              <a:rPr lang="en-US" dirty="0">
                <a:cs typeface="Calibri"/>
              </a:rPr>
              <a:t>The second user will find some additional problems, which might overlap with those of the first user or could also be new ones</a:t>
            </a:r>
          </a:p>
          <a:p>
            <a:r>
              <a:rPr lang="en-US" dirty="0">
                <a:cs typeface="Calibri"/>
              </a:rPr>
              <a:t>When do you stop finding new problems?</a:t>
            </a: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27815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E9F0-4AAD-4CF7-9D24-623FC2F21807}"/>
              </a:ext>
            </a:extLst>
          </p:cNvPr>
          <p:cNvSpPr>
            <a:spLocks noGrp="1"/>
          </p:cNvSpPr>
          <p:nvPr>
            <p:ph type="title"/>
          </p:nvPr>
        </p:nvSpPr>
        <p:spPr/>
        <p:txBody>
          <a:bodyPr/>
          <a:lstStyle/>
          <a:p>
            <a:r>
              <a:rPr lang="en-US" dirty="0">
                <a:cs typeface="Calibri"/>
              </a:rPr>
              <a:t>Usability test: users</a:t>
            </a:r>
          </a:p>
        </p:txBody>
      </p:sp>
      <p:pic>
        <p:nvPicPr>
          <p:cNvPr id="6" name="Picture 5">
            <a:extLst>
              <a:ext uri="{FF2B5EF4-FFF2-40B4-BE49-F238E27FC236}">
                <a16:creationId xmlns:a16="http://schemas.microsoft.com/office/drawing/2014/main" id="{CA72EA45-BDF8-4D24-A09F-4103FFDE1FB4}"/>
              </a:ext>
            </a:extLst>
          </p:cNvPr>
          <p:cNvPicPr>
            <a:picLocks noChangeAspect="1"/>
          </p:cNvPicPr>
          <p:nvPr/>
        </p:nvPicPr>
        <p:blipFill rotWithShape="1">
          <a:blip r:embed="rId3"/>
          <a:srcRect l="13693" t="10075" r="15560" b="10698"/>
          <a:stretch/>
        </p:blipFill>
        <p:spPr>
          <a:xfrm>
            <a:off x="698917" y="1690688"/>
            <a:ext cx="5849258" cy="4590284"/>
          </a:xfrm>
          <a:prstGeom prst="rect">
            <a:avLst/>
          </a:prstGeom>
        </p:spPr>
      </p:pic>
      <p:sp>
        <p:nvSpPr>
          <p:cNvPr id="7" name="TextBox 6">
            <a:extLst>
              <a:ext uri="{FF2B5EF4-FFF2-40B4-BE49-F238E27FC236}">
                <a16:creationId xmlns:a16="http://schemas.microsoft.com/office/drawing/2014/main" id="{F99D82E2-805D-464B-882F-AE63B9BDD836}"/>
              </a:ext>
            </a:extLst>
          </p:cNvPr>
          <p:cNvSpPr txBox="1"/>
          <p:nvPr/>
        </p:nvSpPr>
        <p:spPr>
          <a:xfrm>
            <a:off x="6727929" y="2311365"/>
            <a:ext cx="5210629" cy="3348930"/>
          </a:xfrm>
          <a:prstGeom prst="rect">
            <a:avLst/>
          </a:prstGeom>
          <a:noFill/>
        </p:spPr>
        <p:txBody>
          <a:bodyPr wrap="square">
            <a:spAutoFit/>
          </a:bodyPr>
          <a:lstStyle/>
          <a:p>
            <a:pPr>
              <a:lnSpc>
                <a:spcPts val="2600"/>
              </a:lnSpc>
              <a:spcBef>
                <a:spcPts val="1200"/>
              </a:spcBef>
            </a:pPr>
            <a:r>
              <a:rPr lang="en-US" dirty="0"/>
              <a:t>What this graph tells us:</a:t>
            </a:r>
          </a:p>
          <a:p>
            <a:pPr marL="342900" indent="-342900">
              <a:lnSpc>
                <a:spcPts val="2600"/>
              </a:lnSpc>
              <a:spcBef>
                <a:spcPts val="1200"/>
              </a:spcBef>
              <a:buAutoNum type="arabicPeriod"/>
            </a:pPr>
            <a:r>
              <a:rPr lang="en-US" dirty="0"/>
              <a:t>Testing with zero users gives zero insights</a:t>
            </a:r>
          </a:p>
          <a:p>
            <a:pPr marL="342900" indent="-342900">
              <a:lnSpc>
                <a:spcPts val="2600"/>
              </a:lnSpc>
              <a:spcBef>
                <a:spcPts val="1200"/>
              </a:spcBef>
              <a:buAutoNum type="arabicPeriod"/>
            </a:pPr>
            <a:r>
              <a:rPr lang="en-US" dirty="0"/>
              <a:t>Testing with a single user already gives about 31% of all usability problems</a:t>
            </a:r>
          </a:p>
          <a:p>
            <a:pPr marL="342900" indent="-342900">
              <a:lnSpc>
                <a:spcPts val="2600"/>
              </a:lnSpc>
              <a:spcBef>
                <a:spcPts val="1200"/>
              </a:spcBef>
              <a:buAutoNum type="arabicPeriod"/>
            </a:pPr>
            <a:r>
              <a:rPr lang="en-US" dirty="0"/>
              <a:t>5 users give you insights on 80% of the problems</a:t>
            </a:r>
          </a:p>
          <a:p>
            <a:pPr marL="342900" indent="-342900">
              <a:lnSpc>
                <a:spcPts val="2600"/>
              </a:lnSpc>
              <a:spcBef>
                <a:spcPts val="1200"/>
              </a:spcBef>
              <a:buAutoNum type="arabicPeriod"/>
            </a:pPr>
            <a:r>
              <a:rPr lang="en-US" dirty="0"/>
              <a:t>With 15 respondents, you will find 100% of the problems </a:t>
            </a:r>
          </a:p>
        </p:txBody>
      </p:sp>
    </p:spTree>
    <p:extLst>
      <p:ext uri="{BB962C8B-B14F-4D97-AF65-F5344CB8AC3E}">
        <p14:creationId xmlns:p14="http://schemas.microsoft.com/office/powerpoint/2010/main" val="2685909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61CD-04F9-D712-D72B-B9960C402151}"/>
              </a:ext>
            </a:extLst>
          </p:cNvPr>
          <p:cNvSpPr>
            <a:spLocks noGrp="1"/>
          </p:cNvSpPr>
          <p:nvPr>
            <p:ph type="title"/>
          </p:nvPr>
        </p:nvSpPr>
        <p:spPr>
          <a:solidFill>
            <a:srgbClr val="FF8A00"/>
          </a:solidFill>
        </p:spPr>
        <p:txBody>
          <a:bodyPr/>
          <a:lstStyle/>
          <a:p>
            <a:r>
              <a:rPr lang="en-US" b="1" dirty="0">
                <a:solidFill>
                  <a:schemeClr val="bg1"/>
                </a:solidFill>
                <a:cs typeface="Calibri Light"/>
              </a:rPr>
              <a:t>Recommended readings</a:t>
            </a:r>
            <a:endParaRPr lang="en-US" b="1" dirty="0">
              <a:solidFill>
                <a:schemeClr val="bg1"/>
              </a:solidFill>
            </a:endParaRPr>
          </a:p>
        </p:txBody>
      </p:sp>
      <p:sp>
        <p:nvSpPr>
          <p:cNvPr id="3" name="Content Placeholder 2">
            <a:extLst>
              <a:ext uri="{FF2B5EF4-FFF2-40B4-BE49-F238E27FC236}">
                <a16:creationId xmlns:a16="http://schemas.microsoft.com/office/drawing/2014/main" id="{03AB4403-5C8C-C91C-FC92-6EB4D71A4146}"/>
              </a:ext>
            </a:extLst>
          </p:cNvPr>
          <p:cNvSpPr>
            <a:spLocks noGrp="1"/>
          </p:cNvSpPr>
          <p:nvPr>
            <p:ph sz="half" idx="1"/>
          </p:nvPr>
        </p:nvSpPr>
        <p:spPr>
          <a:xfrm>
            <a:off x="838200" y="1825625"/>
            <a:ext cx="10515600" cy="4534982"/>
          </a:xfrm>
        </p:spPr>
        <p:txBody>
          <a:bodyPr vert="horz" lIns="91440" tIns="45720" rIns="91440" bIns="45720" numCol="2" rtlCol="0" anchor="t">
            <a:normAutofit/>
          </a:bodyPr>
          <a:lstStyle/>
          <a:p>
            <a:r>
              <a:rPr lang="en-US" sz="2000" dirty="0">
                <a:ea typeface="+mn-lt"/>
                <a:cs typeface="+mn-lt"/>
              </a:rPr>
              <a:t>Ramage, Magnus (2010). Evaluating collaborative technologies: a simple method. In: </a:t>
            </a:r>
            <a:r>
              <a:rPr lang="en-US" sz="2000" dirty="0" err="1">
                <a:ea typeface="+mn-lt"/>
                <a:cs typeface="+mn-lt"/>
              </a:rPr>
              <a:t>Donelan</a:t>
            </a:r>
            <a:r>
              <a:rPr lang="en-US" sz="2000" dirty="0">
                <a:ea typeface="+mn-lt"/>
                <a:cs typeface="+mn-lt"/>
              </a:rPr>
              <a:t>, Helen; Kear, Karen and Ramage, Magnus eds. Online Communication and Collaboration: A Reader. Abingdon: Routledge, pp. 73–77.</a:t>
            </a:r>
          </a:p>
          <a:p>
            <a:r>
              <a:rPr lang="en-US" sz="2000" dirty="0">
                <a:ea typeface="+mn-lt"/>
                <a:cs typeface="+mn-lt"/>
              </a:rPr>
              <a:t>Sharp, Preece, &amp; Rogers. 2019. Interaction Design: Beyond Human-Computer Interaction. </a:t>
            </a:r>
            <a:r>
              <a:rPr lang="en-US" sz="2000" b="1" dirty="0">
                <a:ea typeface="+mn-lt"/>
                <a:cs typeface="+mn-lt"/>
              </a:rPr>
              <a:t>Chapter 14</a:t>
            </a:r>
            <a:r>
              <a:rPr lang="en-US" sz="2000" dirty="0">
                <a:ea typeface="+mn-lt"/>
                <a:cs typeface="+mn-lt"/>
              </a:rPr>
              <a:t>. John Wiley &amp; Sons. ISBN: 111954730X, 9781119547303 </a:t>
            </a:r>
          </a:p>
        </p:txBody>
      </p:sp>
    </p:spTree>
    <p:extLst>
      <p:ext uri="{BB962C8B-B14F-4D97-AF65-F5344CB8AC3E}">
        <p14:creationId xmlns:p14="http://schemas.microsoft.com/office/powerpoint/2010/main" val="1877242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D259ACA-9CCD-47DD-90B2-75D047A91CC8}"/>
              </a:ext>
            </a:extLst>
          </p:cNvPr>
          <p:cNvCxnSpPr/>
          <p:nvPr/>
        </p:nvCxnSpPr>
        <p:spPr>
          <a:xfrm>
            <a:off x="5735782" y="1604356"/>
            <a:ext cx="0" cy="4073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550539-9A00-477F-ACFD-6EC101B1D94C}"/>
              </a:ext>
            </a:extLst>
          </p:cNvPr>
          <p:cNvCxnSpPr>
            <a:cxnSpLocks/>
          </p:cNvCxnSpPr>
          <p:nvPr/>
        </p:nvCxnSpPr>
        <p:spPr>
          <a:xfrm rot="5400000">
            <a:off x="5735781" y="1524001"/>
            <a:ext cx="0" cy="4073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bject 5">
            <a:extLst>
              <a:ext uri="{FF2B5EF4-FFF2-40B4-BE49-F238E27FC236}">
                <a16:creationId xmlns:a16="http://schemas.microsoft.com/office/drawing/2014/main" id="{8FCF812E-7486-4BB9-AEA2-EAA44DB71ECA}"/>
              </a:ext>
            </a:extLst>
          </p:cNvPr>
          <p:cNvSpPr txBox="1"/>
          <p:nvPr/>
        </p:nvSpPr>
        <p:spPr>
          <a:xfrm>
            <a:off x="8015537" y="3343683"/>
            <a:ext cx="1735293" cy="579646"/>
          </a:xfrm>
          <a:prstGeom prst="rect">
            <a:avLst/>
          </a:prstGeom>
        </p:spPr>
        <p:txBody>
          <a:bodyPr vert="horz" wrap="square" lIns="0" tIns="12700" rIns="0" bIns="0" rtlCol="0">
            <a:spAutoFit/>
          </a:bodyPr>
          <a:lstStyle/>
          <a:p>
            <a:pPr marL="12700">
              <a:spcBef>
                <a:spcPts val="100"/>
              </a:spcBef>
            </a:pPr>
            <a:r>
              <a:rPr b="1" kern="0" dirty="0">
                <a:latin typeface="+mj-lt"/>
                <a:cs typeface="Verdana"/>
              </a:rPr>
              <a:t>User</a:t>
            </a:r>
            <a:r>
              <a:rPr b="1" kern="0" spc="-5" dirty="0">
                <a:latin typeface="+mj-lt"/>
                <a:cs typeface="Verdana"/>
              </a:rPr>
              <a:t> </a:t>
            </a:r>
            <a:r>
              <a:rPr b="1" kern="0" dirty="0">
                <a:latin typeface="+mj-lt"/>
                <a:cs typeface="Verdana"/>
              </a:rPr>
              <a:t>Testing</a:t>
            </a:r>
            <a:r>
              <a:rPr kern="0" dirty="0">
                <a:latin typeface="+mj-lt"/>
                <a:cs typeface="Verdana"/>
              </a:rPr>
              <a:t>: </a:t>
            </a:r>
            <a:endParaRPr lang="en-US" kern="0" dirty="0">
              <a:latin typeface="+mj-lt"/>
              <a:cs typeface="Verdana"/>
            </a:endParaRPr>
          </a:p>
          <a:p>
            <a:pPr marL="12700">
              <a:spcBef>
                <a:spcPts val="100"/>
              </a:spcBef>
            </a:pPr>
            <a:r>
              <a:rPr kern="0" dirty="0">
                <a:latin typeface="+mj-lt"/>
                <a:cs typeface="Verdana"/>
              </a:rPr>
              <a:t>with </a:t>
            </a:r>
            <a:r>
              <a:rPr kern="0" spc="-10" dirty="0">
                <a:latin typeface="+mj-lt"/>
                <a:cs typeface="Verdana"/>
              </a:rPr>
              <a:t>users</a:t>
            </a:r>
            <a:endParaRPr kern="0" dirty="0">
              <a:latin typeface="+mj-lt"/>
              <a:cs typeface="Verdana"/>
            </a:endParaRPr>
          </a:p>
        </p:txBody>
      </p:sp>
      <p:sp>
        <p:nvSpPr>
          <p:cNvPr id="14" name="object 5">
            <a:extLst>
              <a:ext uri="{FF2B5EF4-FFF2-40B4-BE49-F238E27FC236}">
                <a16:creationId xmlns:a16="http://schemas.microsoft.com/office/drawing/2014/main" id="{7506CE77-310B-427A-B4D4-DF3503104426}"/>
              </a:ext>
            </a:extLst>
          </p:cNvPr>
          <p:cNvSpPr txBox="1"/>
          <p:nvPr/>
        </p:nvSpPr>
        <p:spPr>
          <a:xfrm>
            <a:off x="-220865" y="3330859"/>
            <a:ext cx="3766820" cy="579646"/>
          </a:xfrm>
          <a:prstGeom prst="rect">
            <a:avLst/>
          </a:prstGeom>
        </p:spPr>
        <p:txBody>
          <a:bodyPr vert="horz" wrap="square" lIns="0" tIns="12700" rIns="0" bIns="0" rtlCol="0">
            <a:spAutoFit/>
          </a:bodyPr>
          <a:lstStyle/>
          <a:p>
            <a:pPr marL="12700" algn="r">
              <a:spcBef>
                <a:spcPts val="100"/>
              </a:spcBef>
            </a:pPr>
            <a:r>
              <a:rPr lang="en-US" b="1" kern="0" dirty="0">
                <a:latin typeface="+mj-lt"/>
                <a:cs typeface="Verdana"/>
              </a:rPr>
              <a:t>Analytical Evaluation</a:t>
            </a:r>
            <a:r>
              <a:rPr kern="0" dirty="0">
                <a:latin typeface="+mj-lt"/>
                <a:cs typeface="Verdana"/>
              </a:rPr>
              <a:t>: </a:t>
            </a:r>
            <a:endParaRPr lang="en-US" kern="0" dirty="0">
              <a:latin typeface="+mj-lt"/>
              <a:cs typeface="Verdana"/>
            </a:endParaRPr>
          </a:p>
          <a:p>
            <a:pPr marL="12700" algn="r">
              <a:spcBef>
                <a:spcPts val="100"/>
              </a:spcBef>
            </a:pPr>
            <a:r>
              <a:rPr kern="0" dirty="0">
                <a:latin typeface="+mj-lt"/>
                <a:cs typeface="Verdana"/>
              </a:rPr>
              <a:t>with</a:t>
            </a:r>
            <a:r>
              <a:rPr lang="en-US" kern="0" dirty="0">
                <a:latin typeface="+mj-lt"/>
                <a:cs typeface="Verdana"/>
              </a:rPr>
              <a:t>out</a:t>
            </a:r>
            <a:r>
              <a:rPr kern="0" dirty="0">
                <a:latin typeface="+mj-lt"/>
                <a:cs typeface="Verdana"/>
              </a:rPr>
              <a:t> </a:t>
            </a:r>
            <a:r>
              <a:rPr kern="0" spc="-10" dirty="0">
                <a:latin typeface="+mj-lt"/>
                <a:cs typeface="Verdana"/>
              </a:rPr>
              <a:t>users</a:t>
            </a:r>
            <a:endParaRPr kern="0" dirty="0">
              <a:latin typeface="+mj-lt"/>
              <a:cs typeface="Verdana"/>
            </a:endParaRPr>
          </a:p>
        </p:txBody>
      </p:sp>
      <p:sp>
        <p:nvSpPr>
          <p:cNvPr id="15" name="object 5">
            <a:extLst>
              <a:ext uri="{FF2B5EF4-FFF2-40B4-BE49-F238E27FC236}">
                <a16:creationId xmlns:a16="http://schemas.microsoft.com/office/drawing/2014/main" id="{729AD617-513A-4F79-84AA-2E31E144854B}"/>
              </a:ext>
            </a:extLst>
          </p:cNvPr>
          <p:cNvSpPr txBox="1"/>
          <p:nvPr/>
        </p:nvSpPr>
        <p:spPr>
          <a:xfrm>
            <a:off x="3852371" y="864000"/>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Formative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during development</a:t>
            </a:r>
            <a:endParaRPr kern="0" dirty="0">
              <a:latin typeface="+mj-lt"/>
              <a:cs typeface="Verdana"/>
            </a:endParaRPr>
          </a:p>
        </p:txBody>
      </p:sp>
      <p:sp>
        <p:nvSpPr>
          <p:cNvPr id="16" name="object 5">
            <a:extLst>
              <a:ext uri="{FF2B5EF4-FFF2-40B4-BE49-F238E27FC236}">
                <a16:creationId xmlns:a16="http://schemas.microsoft.com/office/drawing/2014/main" id="{0044A20F-E695-4B35-BC92-6A0EF70D576A}"/>
              </a:ext>
            </a:extLst>
          </p:cNvPr>
          <p:cNvSpPr txBox="1"/>
          <p:nvPr/>
        </p:nvSpPr>
        <p:spPr>
          <a:xfrm>
            <a:off x="3852371" y="5838303"/>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Summative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after development</a:t>
            </a:r>
            <a:endParaRPr kern="0" dirty="0">
              <a:latin typeface="+mj-lt"/>
              <a:cs typeface="Verdana"/>
            </a:endParaRPr>
          </a:p>
        </p:txBody>
      </p:sp>
      <p:sp>
        <p:nvSpPr>
          <p:cNvPr id="11" name="TextBox 10">
            <a:extLst>
              <a:ext uri="{FF2B5EF4-FFF2-40B4-BE49-F238E27FC236}">
                <a16:creationId xmlns:a16="http://schemas.microsoft.com/office/drawing/2014/main" id="{E294364D-1927-424D-B9F6-F4F081498A7F}"/>
              </a:ext>
            </a:extLst>
          </p:cNvPr>
          <p:cNvSpPr txBox="1"/>
          <p:nvPr/>
        </p:nvSpPr>
        <p:spPr>
          <a:xfrm>
            <a:off x="6266885" y="1861943"/>
            <a:ext cx="3833485" cy="369332"/>
          </a:xfrm>
          <a:prstGeom prst="rect">
            <a:avLst/>
          </a:prstGeom>
          <a:noFill/>
        </p:spPr>
        <p:txBody>
          <a:bodyPr wrap="none" rtlCol="0">
            <a:spAutoFit/>
          </a:bodyPr>
          <a:lstStyle/>
          <a:p>
            <a:r>
              <a:rPr lang="en-US" dirty="0">
                <a:highlight>
                  <a:srgbClr val="FFFF00"/>
                </a:highlight>
              </a:rPr>
              <a:t>Usability test: problem identification</a:t>
            </a:r>
            <a:endParaRPr lang="en-NL" dirty="0">
              <a:highlight>
                <a:srgbClr val="FFFF00"/>
              </a:highlight>
            </a:endParaRPr>
          </a:p>
        </p:txBody>
      </p:sp>
      <p:sp>
        <p:nvSpPr>
          <p:cNvPr id="17" name="TextBox 16">
            <a:extLst>
              <a:ext uri="{FF2B5EF4-FFF2-40B4-BE49-F238E27FC236}">
                <a16:creationId xmlns:a16="http://schemas.microsoft.com/office/drawing/2014/main" id="{EDF605BE-0B8B-4B82-AB5C-6097EC2DE905}"/>
              </a:ext>
            </a:extLst>
          </p:cNvPr>
          <p:cNvSpPr txBox="1"/>
          <p:nvPr/>
        </p:nvSpPr>
        <p:spPr>
          <a:xfrm>
            <a:off x="3037612" y="4365390"/>
            <a:ext cx="2137573" cy="369332"/>
          </a:xfrm>
          <a:prstGeom prst="rect">
            <a:avLst/>
          </a:prstGeom>
          <a:noFill/>
        </p:spPr>
        <p:txBody>
          <a:bodyPr wrap="none" rtlCol="0">
            <a:spAutoFit/>
          </a:bodyPr>
          <a:lstStyle/>
          <a:p>
            <a:r>
              <a:rPr lang="en-US" dirty="0">
                <a:highlight>
                  <a:srgbClr val="00FFFF"/>
                </a:highlight>
              </a:rPr>
              <a:t>Guidelines checking</a:t>
            </a:r>
            <a:endParaRPr lang="en-NL" dirty="0">
              <a:highlight>
                <a:srgbClr val="00FFFF"/>
              </a:highlight>
            </a:endParaRPr>
          </a:p>
        </p:txBody>
      </p:sp>
      <p:sp>
        <p:nvSpPr>
          <p:cNvPr id="22" name="TextBox 21">
            <a:extLst>
              <a:ext uri="{FF2B5EF4-FFF2-40B4-BE49-F238E27FC236}">
                <a16:creationId xmlns:a16="http://schemas.microsoft.com/office/drawing/2014/main" id="{49D1686B-32E9-47AE-9E88-B160A6DE7F5C}"/>
              </a:ext>
            </a:extLst>
          </p:cNvPr>
          <p:cNvSpPr txBox="1"/>
          <p:nvPr/>
        </p:nvSpPr>
        <p:spPr>
          <a:xfrm>
            <a:off x="2743199" y="1903041"/>
            <a:ext cx="2417393" cy="369332"/>
          </a:xfrm>
          <a:prstGeom prst="rect">
            <a:avLst/>
          </a:prstGeom>
          <a:noFill/>
        </p:spPr>
        <p:txBody>
          <a:bodyPr wrap="none" rtlCol="0">
            <a:spAutoFit/>
          </a:bodyPr>
          <a:lstStyle/>
          <a:p>
            <a:r>
              <a:rPr lang="en-US" dirty="0">
                <a:highlight>
                  <a:srgbClr val="00FF00"/>
                </a:highlight>
              </a:rPr>
              <a:t>Cognitive walkthrough</a:t>
            </a:r>
            <a:endParaRPr lang="en-NL" dirty="0">
              <a:highlight>
                <a:srgbClr val="00FF00"/>
              </a:highlight>
            </a:endParaRPr>
          </a:p>
        </p:txBody>
      </p:sp>
      <p:sp>
        <p:nvSpPr>
          <p:cNvPr id="23" name="TextBox 22">
            <a:extLst>
              <a:ext uri="{FF2B5EF4-FFF2-40B4-BE49-F238E27FC236}">
                <a16:creationId xmlns:a16="http://schemas.microsoft.com/office/drawing/2014/main" id="{F536897F-99A3-4B8B-8394-1E01556D5F64}"/>
              </a:ext>
            </a:extLst>
          </p:cNvPr>
          <p:cNvSpPr txBox="1"/>
          <p:nvPr/>
        </p:nvSpPr>
        <p:spPr>
          <a:xfrm>
            <a:off x="3174999" y="2397821"/>
            <a:ext cx="2167068" cy="369332"/>
          </a:xfrm>
          <a:prstGeom prst="rect">
            <a:avLst/>
          </a:prstGeom>
          <a:noFill/>
        </p:spPr>
        <p:txBody>
          <a:bodyPr wrap="none" rtlCol="0">
            <a:spAutoFit/>
          </a:bodyPr>
          <a:lstStyle/>
          <a:p>
            <a:r>
              <a:rPr lang="en-US" dirty="0">
                <a:highlight>
                  <a:srgbClr val="00FF00"/>
                </a:highlight>
              </a:rPr>
              <a:t>Heuristic evaluation</a:t>
            </a:r>
            <a:endParaRPr lang="en-NL" dirty="0">
              <a:highlight>
                <a:srgbClr val="00FF00"/>
              </a:highlight>
            </a:endParaRPr>
          </a:p>
        </p:txBody>
      </p:sp>
    </p:spTree>
    <p:extLst>
      <p:ext uri="{BB962C8B-B14F-4D97-AF65-F5344CB8AC3E}">
        <p14:creationId xmlns:p14="http://schemas.microsoft.com/office/powerpoint/2010/main" val="3185171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D259ACA-9CCD-47DD-90B2-75D047A91CC8}"/>
              </a:ext>
            </a:extLst>
          </p:cNvPr>
          <p:cNvCxnSpPr/>
          <p:nvPr/>
        </p:nvCxnSpPr>
        <p:spPr>
          <a:xfrm>
            <a:off x="5735782" y="1604356"/>
            <a:ext cx="0" cy="4073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550539-9A00-477F-ACFD-6EC101B1D94C}"/>
              </a:ext>
            </a:extLst>
          </p:cNvPr>
          <p:cNvCxnSpPr>
            <a:cxnSpLocks/>
          </p:cNvCxnSpPr>
          <p:nvPr/>
        </p:nvCxnSpPr>
        <p:spPr>
          <a:xfrm rot="5400000">
            <a:off x="5735781" y="1524001"/>
            <a:ext cx="0" cy="4073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bject 5">
            <a:extLst>
              <a:ext uri="{FF2B5EF4-FFF2-40B4-BE49-F238E27FC236}">
                <a16:creationId xmlns:a16="http://schemas.microsoft.com/office/drawing/2014/main" id="{8FCF812E-7486-4BB9-AEA2-EAA44DB71ECA}"/>
              </a:ext>
            </a:extLst>
          </p:cNvPr>
          <p:cNvSpPr txBox="1"/>
          <p:nvPr/>
        </p:nvSpPr>
        <p:spPr>
          <a:xfrm>
            <a:off x="8015537" y="3343683"/>
            <a:ext cx="1735293" cy="579646"/>
          </a:xfrm>
          <a:prstGeom prst="rect">
            <a:avLst/>
          </a:prstGeom>
        </p:spPr>
        <p:txBody>
          <a:bodyPr vert="horz" wrap="square" lIns="0" tIns="12700" rIns="0" bIns="0" rtlCol="0">
            <a:spAutoFit/>
          </a:bodyPr>
          <a:lstStyle/>
          <a:p>
            <a:pPr marL="12700">
              <a:spcBef>
                <a:spcPts val="100"/>
              </a:spcBef>
            </a:pPr>
            <a:r>
              <a:rPr b="1" kern="0" dirty="0">
                <a:latin typeface="+mj-lt"/>
                <a:cs typeface="Verdana"/>
              </a:rPr>
              <a:t>User</a:t>
            </a:r>
            <a:r>
              <a:rPr b="1" kern="0" spc="-5" dirty="0">
                <a:latin typeface="+mj-lt"/>
                <a:cs typeface="Verdana"/>
              </a:rPr>
              <a:t> </a:t>
            </a:r>
            <a:r>
              <a:rPr b="1" kern="0" dirty="0">
                <a:latin typeface="+mj-lt"/>
                <a:cs typeface="Verdana"/>
              </a:rPr>
              <a:t>Testing</a:t>
            </a:r>
            <a:r>
              <a:rPr kern="0" dirty="0">
                <a:latin typeface="+mj-lt"/>
                <a:cs typeface="Verdana"/>
              </a:rPr>
              <a:t>: </a:t>
            </a:r>
            <a:endParaRPr lang="en-US" kern="0" dirty="0">
              <a:latin typeface="+mj-lt"/>
              <a:cs typeface="Verdana"/>
            </a:endParaRPr>
          </a:p>
          <a:p>
            <a:pPr marL="12700">
              <a:spcBef>
                <a:spcPts val="100"/>
              </a:spcBef>
            </a:pPr>
            <a:r>
              <a:rPr kern="0" dirty="0">
                <a:latin typeface="+mj-lt"/>
                <a:cs typeface="Verdana"/>
              </a:rPr>
              <a:t>with </a:t>
            </a:r>
            <a:r>
              <a:rPr kern="0" spc="-10" dirty="0">
                <a:latin typeface="+mj-lt"/>
                <a:cs typeface="Verdana"/>
              </a:rPr>
              <a:t>users</a:t>
            </a:r>
            <a:endParaRPr kern="0" dirty="0">
              <a:latin typeface="+mj-lt"/>
              <a:cs typeface="Verdana"/>
            </a:endParaRPr>
          </a:p>
        </p:txBody>
      </p:sp>
      <p:sp>
        <p:nvSpPr>
          <p:cNvPr id="14" name="object 5">
            <a:extLst>
              <a:ext uri="{FF2B5EF4-FFF2-40B4-BE49-F238E27FC236}">
                <a16:creationId xmlns:a16="http://schemas.microsoft.com/office/drawing/2014/main" id="{7506CE77-310B-427A-B4D4-DF3503104426}"/>
              </a:ext>
            </a:extLst>
          </p:cNvPr>
          <p:cNvSpPr txBox="1"/>
          <p:nvPr/>
        </p:nvSpPr>
        <p:spPr>
          <a:xfrm>
            <a:off x="-220865" y="3330859"/>
            <a:ext cx="3766820" cy="579646"/>
          </a:xfrm>
          <a:prstGeom prst="rect">
            <a:avLst/>
          </a:prstGeom>
        </p:spPr>
        <p:txBody>
          <a:bodyPr vert="horz" wrap="square" lIns="0" tIns="12700" rIns="0" bIns="0" rtlCol="0">
            <a:spAutoFit/>
          </a:bodyPr>
          <a:lstStyle/>
          <a:p>
            <a:pPr marL="12700" algn="r">
              <a:spcBef>
                <a:spcPts val="100"/>
              </a:spcBef>
            </a:pPr>
            <a:r>
              <a:rPr lang="en-US" b="1" kern="0" dirty="0">
                <a:latin typeface="+mj-lt"/>
                <a:cs typeface="Verdana"/>
              </a:rPr>
              <a:t>Analytical Evaluation</a:t>
            </a:r>
            <a:r>
              <a:rPr kern="0" dirty="0">
                <a:latin typeface="+mj-lt"/>
                <a:cs typeface="Verdana"/>
              </a:rPr>
              <a:t>: </a:t>
            </a:r>
            <a:endParaRPr lang="en-US" kern="0" dirty="0">
              <a:latin typeface="+mj-lt"/>
              <a:cs typeface="Verdana"/>
            </a:endParaRPr>
          </a:p>
          <a:p>
            <a:pPr marL="12700" algn="r">
              <a:spcBef>
                <a:spcPts val="100"/>
              </a:spcBef>
            </a:pPr>
            <a:r>
              <a:rPr kern="0" dirty="0">
                <a:latin typeface="+mj-lt"/>
                <a:cs typeface="Verdana"/>
              </a:rPr>
              <a:t>with</a:t>
            </a:r>
            <a:r>
              <a:rPr lang="en-US" kern="0" dirty="0">
                <a:latin typeface="+mj-lt"/>
                <a:cs typeface="Verdana"/>
              </a:rPr>
              <a:t>out</a:t>
            </a:r>
            <a:r>
              <a:rPr kern="0" dirty="0">
                <a:latin typeface="+mj-lt"/>
                <a:cs typeface="Verdana"/>
              </a:rPr>
              <a:t> </a:t>
            </a:r>
            <a:r>
              <a:rPr kern="0" spc="-10" dirty="0">
                <a:latin typeface="+mj-lt"/>
                <a:cs typeface="Verdana"/>
              </a:rPr>
              <a:t>users</a:t>
            </a:r>
            <a:endParaRPr kern="0" dirty="0">
              <a:latin typeface="+mj-lt"/>
              <a:cs typeface="Verdana"/>
            </a:endParaRPr>
          </a:p>
        </p:txBody>
      </p:sp>
      <p:sp>
        <p:nvSpPr>
          <p:cNvPr id="15" name="object 5">
            <a:extLst>
              <a:ext uri="{FF2B5EF4-FFF2-40B4-BE49-F238E27FC236}">
                <a16:creationId xmlns:a16="http://schemas.microsoft.com/office/drawing/2014/main" id="{729AD617-513A-4F79-84AA-2E31E144854B}"/>
              </a:ext>
            </a:extLst>
          </p:cNvPr>
          <p:cNvSpPr txBox="1"/>
          <p:nvPr/>
        </p:nvSpPr>
        <p:spPr>
          <a:xfrm>
            <a:off x="3852371" y="864000"/>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Formative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during development</a:t>
            </a:r>
            <a:endParaRPr kern="0" dirty="0">
              <a:latin typeface="+mj-lt"/>
              <a:cs typeface="Verdana"/>
            </a:endParaRPr>
          </a:p>
        </p:txBody>
      </p:sp>
      <p:sp>
        <p:nvSpPr>
          <p:cNvPr id="16" name="object 5">
            <a:extLst>
              <a:ext uri="{FF2B5EF4-FFF2-40B4-BE49-F238E27FC236}">
                <a16:creationId xmlns:a16="http://schemas.microsoft.com/office/drawing/2014/main" id="{0044A20F-E695-4B35-BC92-6A0EF70D576A}"/>
              </a:ext>
            </a:extLst>
          </p:cNvPr>
          <p:cNvSpPr txBox="1"/>
          <p:nvPr/>
        </p:nvSpPr>
        <p:spPr>
          <a:xfrm>
            <a:off x="3852371" y="5838303"/>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Summative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after development</a:t>
            </a:r>
            <a:endParaRPr kern="0" dirty="0">
              <a:latin typeface="+mj-lt"/>
              <a:cs typeface="Verdana"/>
            </a:endParaRPr>
          </a:p>
        </p:txBody>
      </p:sp>
      <p:sp>
        <p:nvSpPr>
          <p:cNvPr id="11" name="TextBox 10">
            <a:extLst>
              <a:ext uri="{FF2B5EF4-FFF2-40B4-BE49-F238E27FC236}">
                <a16:creationId xmlns:a16="http://schemas.microsoft.com/office/drawing/2014/main" id="{E294364D-1927-424D-B9F6-F4F081498A7F}"/>
              </a:ext>
            </a:extLst>
          </p:cNvPr>
          <p:cNvSpPr txBox="1"/>
          <p:nvPr/>
        </p:nvSpPr>
        <p:spPr>
          <a:xfrm>
            <a:off x="6266885" y="1861943"/>
            <a:ext cx="3833485" cy="369332"/>
          </a:xfrm>
          <a:prstGeom prst="rect">
            <a:avLst/>
          </a:prstGeom>
          <a:noFill/>
        </p:spPr>
        <p:txBody>
          <a:bodyPr wrap="none" rtlCol="0">
            <a:spAutoFit/>
          </a:bodyPr>
          <a:lstStyle/>
          <a:p>
            <a:r>
              <a:rPr lang="en-US" dirty="0">
                <a:highlight>
                  <a:srgbClr val="FFFF00"/>
                </a:highlight>
              </a:rPr>
              <a:t>Usability test: problem identification</a:t>
            </a:r>
            <a:endParaRPr lang="en-NL" dirty="0">
              <a:highlight>
                <a:srgbClr val="FFFF00"/>
              </a:highlight>
            </a:endParaRPr>
          </a:p>
        </p:txBody>
      </p:sp>
      <p:sp>
        <p:nvSpPr>
          <p:cNvPr id="17" name="TextBox 16">
            <a:extLst>
              <a:ext uri="{FF2B5EF4-FFF2-40B4-BE49-F238E27FC236}">
                <a16:creationId xmlns:a16="http://schemas.microsoft.com/office/drawing/2014/main" id="{EDF605BE-0B8B-4B82-AB5C-6097EC2DE905}"/>
              </a:ext>
            </a:extLst>
          </p:cNvPr>
          <p:cNvSpPr txBox="1"/>
          <p:nvPr/>
        </p:nvSpPr>
        <p:spPr>
          <a:xfrm>
            <a:off x="3037612" y="4365390"/>
            <a:ext cx="2137573" cy="369332"/>
          </a:xfrm>
          <a:prstGeom prst="rect">
            <a:avLst/>
          </a:prstGeom>
          <a:noFill/>
        </p:spPr>
        <p:txBody>
          <a:bodyPr wrap="none" rtlCol="0">
            <a:spAutoFit/>
          </a:bodyPr>
          <a:lstStyle/>
          <a:p>
            <a:r>
              <a:rPr lang="en-US" dirty="0">
                <a:highlight>
                  <a:srgbClr val="00FFFF"/>
                </a:highlight>
              </a:rPr>
              <a:t>Guidelines checking</a:t>
            </a:r>
            <a:endParaRPr lang="en-NL" dirty="0">
              <a:highlight>
                <a:srgbClr val="00FFFF"/>
              </a:highlight>
            </a:endParaRPr>
          </a:p>
        </p:txBody>
      </p:sp>
      <p:sp>
        <p:nvSpPr>
          <p:cNvPr id="18" name="TextBox 17">
            <a:extLst>
              <a:ext uri="{FF2B5EF4-FFF2-40B4-BE49-F238E27FC236}">
                <a16:creationId xmlns:a16="http://schemas.microsoft.com/office/drawing/2014/main" id="{24DD68B4-840E-4348-BF47-D3B8E687715B}"/>
              </a:ext>
            </a:extLst>
          </p:cNvPr>
          <p:cNvSpPr txBox="1"/>
          <p:nvPr/>
        </p:nvSpPr>
        <p:spPr>
          <a:xfrm>
            <a:off x="5825709" y="3763502"/>
            <a:ext cx="1856534" cy="369332"/>
          </a:xfrm>
          <a:prstGeom prst="rect">
            <a:avLst/>
          </a:prstGeom>
          <a:noFill/>
        </p:spPr>
        <p:txBody>
          <a:bodyPr wrap="none" rtlCol="0">
            <a:spAutoFit/>
          </a:bodyPr>
          <a:lstStyle/>
          <a:p>
            <a:r>
              <a:rPr lang="en-US" dirty="0">
                <a:highlight>
                  <a:srgbClr val="F80288"/>
                </a:highlight>
              </a:rPr>
              <a:t>Usability metrics</a:t>
            </a:r>
            <a:endParaRPr lang="en-NL" dirty="0">
              <a:highlight>
                <a:srgbClr val="F80288"/>
              </a:highlight>
            </a:endParaRPr>
          </a:p>
        </p:txBody>
      </p:sp>
      <p:sp>
        <p:nvSpPr>
          <p:cNvPr id="19" name="TextBox 18">
            <a:extLst>
              <a:ext uri="{FF2B5EF4-FFF2-40B4-BE49-F238E27FC236}">
                <a16:creationId xmlns:a16="http://schemas.microsoft.com/office/drawing/2014/main" id="{A7D6F2A9-0B21-4A41-BA06-B0263BB372D4}"/>
              </a:ext>
            </a:extLst>
          </p:cNvPr>
          <p:cNvSpPr txBox="1"/>
          <p:nvPr/>
        </p:nvSpPr>
        <p:spPr>
          <a:xfrm>
            <a:off x="6310973" y="4222561"/>
            <a:ext cx="2297360" cy="369332"/>
          </a:xfrm>
          <a:prstGeom prst="rect">
            <a:avLst/>
          </a:prstGeom>
          <a:noFill/>
        </p:spPr>
        <p:txBody>
          <a:bodyPr wrap="none" rtlCol="0">
            <a:spAutoFit/>
          </a:bodyPr>
          <a:lstStyle/>
          <a:p>
            <a:r>
              <a:rPr lang="en-US" dirty="0">
                <a:highlight>
                  <a:srgbClr val="F80288"/>
                </a:highlight>
              </a:rPr>
              <a:t>Questionnaires (UEQ)</a:t>
            </a:r>
            <a:endParaRPr lang="en-NL" dirty="0">
              <a:highlight>
                <a:srgbClr val="F80288"/>
              </a:highlight>
            </a:endParaRPr>
          </a:p>
        </p:txBody>
      </p:sp>
      <p:sp>
        <p:nvSpPr>
          <p:cNvPr id="20" name="TextBox 19">
            <a:extLst>
              <a:ext uri="{FF2B5EF4-FFF2-40B4-BE49-F238E27FC236}">
                <a16:creationId xmlns:a16="http://schemas.microsoft.com/office/drawing/2014/main" id="{C515469F-3511-4D14-AC2C-B0473A43A116}"/>
              </a:ext>
            </a:extLst>
          </p:cNvPr>
          <p:cNvSpPr txBox="1"/>
          <p:nvPr/>
        </p:nvSpPr>
        <p:spPr>
          <a:xfrm>
            <a:off x="2743199" y="1903041"/>
            <a:ext cx="2417393" cy="369332"/>
          </a:xfrm>
          <a:prstGeom prst="rect">
            <a:avLst/>
          </a:prstGeom>
          <a:noFill/>
        </p:spPr>
        <p:txBody>
          <a:bodyPr wrap="none" rtlCol="0">
            <a:spAutoFit/>
          </a:bodyPr>
          <a:lstStyle/>
          <a:p>
            <a:r>
              <a:rPr lang="en-US" dirty="0">
                <a:highlight>
                  <a:srgbClr val="00FF00"/>
                </a:highlight>
              </a:rPr>
              <a:t>Cognitive walkthrough</a:t>
            </a:r>
            <a:endParaRPr lang="en-NL" dirty="0">
              <a:highlight>
                <a:srgbClr val="00FF00"/>
              </a:highlight>
            </a:endParaRPr>
          </a:p>
        </p:txBody>
      </p:sp>
      <p:sp>
        <p:nvSpPr>
          <p:cNvPr id="21" name="TextBox 20">
            <a:extLst>
              <a:ext uri="{FF2B5EF4-FFF2-40B4-BE49-F238E27FC236}">
                <a16:creationId xmlns:a16="http://schemas.microsoft.com/office/drawing/2014/main" id="{1B1EBF83-2DEA-4E0D-B4CF-ED8125FDECE2}"/>
              </a:ext>
            </a:extLst>
          </p:cNvPr>
          <p:cNvSpPr txBox="1"/>
          <p:nvPr/>
        </p:nvSpPr>
        <p:spPr>
          <a:xfrm>
            <a:off x="3174999" y="2397821"/>
            <a:ext cx="2167068" cy="369332"/>
          </a:xfrm>
          <a:prstGeom prst="rect">
            <a:avLst/>
          </a:prstGeom>
          <a:noFill/>
        </p:spPr>
        <p:txBody>
          <a:bodyPr wrap="none" rtlCol="0">
            <a:spAutoFit/>
          </a:bodyPr>
          <a:lstStyle/>
          <a:p>
            <a:r>
              <a:rPr lang="en-US" dirty="0">
                <a:highlight>
                  <a:srgbClr val="00FF00"/>
                </a:highlight>
              </a:rPr>
              <a:t>Heuristic evaluation</a:t>
            </a:r>
            <a:endParaRPr lang="en-NL" dirty="0">
              <a:highlight>
                <a:srgbClr val="00FF00"/>
              </a:highlight>
            </a:endParaRPr>
          </a:p>
        </p:txBody>
      </p:sp>
      <p:sp>
        <p:nvSpPr>
          <p:cNvPr id="22" name="TextBox 21">
            <a:extLst>
              <a:ext uri="{FF2B5EF4-FFF2-40B4-BE49-F238E27FC236}">
                <a16:creationId xmlns:a16="http://schemas.microsoft.com/office/drawing/2014/main" id="{F5298BD5-773E-4F21-A03D-FAB16692D137}"/>
              </a:ext>
            </a:extLst>
          </p:cNvPr>
          <p:cNvSpPr txBox="1"/>
          <p:nvPr/>
        </p:nvSpPr>
        <p:spPr>
          <a:xfrm>
            <a:off x="6866857" y="4731147"/>
            <a:ext cx="1417311" cy="369332"/>
          </a:xfrm>
          <a:prstGeom prst="rect">
            <a:avLst/>
          </a:prstGeom>
          <a:noFill/>
        </p:spPr>
        <p:txBody>
          <a:bodyPr wrap="none" rtlCol="0">
            <a:spAutoFit/>
          </a:bodyPr>
          <a:lstStyle/>
          <a:p>
            <a:r>
              <a:rPr lang="en-US" dirty="0">
                <a:highlight>
                  <a:srgbClr val="F80288"/>
                </a:highlight>
              </a:rPr>
              <a:t>User Studies</a:t>
            </a:r>
            <a:endParaRPr lang="en-NL" dirty="0">
              <a:highlight>
                <a:srgbClr val="F80288"/>
              </a:highlight>
            </a:endParaRPr>
          </a:p>
        </p:txBody>
      </p:sp>
    </p:spTree>
    <p:extLst>
      <p:ext uri="{BB962C8B-B14F-4D97-AF65-F5344CB8AC3E}">
        <p14:creationId xmlns:p14="http://schemas.microsoft.com/office/powerpoint/2010/main" val="2620635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E9F0-4AAD-4CF7-9D24-623FC2F21807}"/>
              </a:ext>
            </a:extLst>
          </p:cNvPr>
          <p:cNvSpPr>
            <a:spLocks noGrp="1"/>
          </p:cNvSpPr>
          <p:nvPr>
            <p:ph type="title"/>
          </p:nvPr>
        </p:nvSpPr>
        <p:spPr/>
        <p:txBody>
          <a:bodyPr/>
          <a:lstStyle/>
          <a:p>
            <a:r>
              <a:rPr lang="en-US" dirty="0">
                <a:cs typeface="Calibri"/>
              </a:rPr>
              <a:t>Summative methods</a:t>
            </a:r>
          </a:p>
        </p:txBody>
      </p:sp>
      <p:sp>
        <p:nvSpPr>
          <p:cNvPr id="3" name="Content Placeholder 2">
            <a:extLst>
              <a:ext uri="{FF2B5EF4-FFF2-40B4-BE49-F238E27FC236}">
                <a16:creationId xmlns:a16="http://schemas.microsoft.com/office/drawing/2014/main" id="{B8A9549F-0D95-4124-B5D4-75B1F87F5FC5}"/>
              </a:ext>
            </a:extLst>
          </p:cNvPr>
          <p:cNvSpPr>
            <a:spLocks noGrp="1"/>
          </p:cNvSpPr>
          <p:nvPr>
            <p:ph sz="half" idx="1"/>
          </p:nvPr>
        </p:nvSpPr>
        <p:spPr>
          <a:xfrm>
            <a:off x="838200" y="1825625"/>
            <a:ext cx="8904287" cy="4351338"/>
          </a:xfrm>
        </p:spPr>
        <p:txBody>
          <a:bodyPr vert="horz" lIns="91440" tIns="45720" rIns="91440" bIns="45720" rtlCol="0" anchor="t">
            <a:normAutofit lnSpcReduction="10000"/>
          </a:bodyPr>
          <a:lstStyle/>
          <a:p>
            <a:r>
              <a:rPr lang="en-US" dirty="0">
                <a:cs typeface="Calibri"/>
              </a:rPr>
              <a:t>Guidelines checking</a:t>
            </a:r>
          </a:p>
          <a:p>
            <a:pPr lvl="1"/>
            <a:r>
              <a:rPr lang="en-US" dirty="0">
                <a:cs typeface="Calibri"/>
              </a:rPr>
              <a:t>The team makes a list of guidelines. An evaluator checks whether the product implements all guidelines and reports back to the team</a:t>
            </a:r>
          </a:p>
          <a:p>
            <a:r>
              <a:rPr lang="en-US" dirty="0">
                <a:cs typeface="Calibri"/>
              </a:rPr>
              <a:t>Usability testing metrics</a:t>
            </a:r>
          </a:p>
          <a:p>
            <a:pPr lvl="1"/>
            <a:r>
              <a:rPr lang="en-US" dirty="0">
                <a:cs typeface="Calibri"/>
              </a:rPr>
              <a:t>If the team has set up metrics for the final product (e.g., a user should be able to perform a certain task within x seconds), a test can be done to see whether users are indeed able to do so</a:t>
            </a:r>
          </a:p>
          <a:p>
            <a:r>
              <a:rPr lang="en-US" dirty="0">
                <a:cs typeface="Calibri"/>
              </a:rPr>
              <a:t>Questionnaires</a:t>
            </a:r>
          </a:p>
          <a:p>
            <a:pPr lvl="1"/>
            <a:r>
              <a:rPr lang="en-US" dirty="0">
                <a:cs typeface="Calibri"/>
              </a:rPr>
              <a:t>Questionnaires such as the User Experience Questionnaire (</a:t>
            </a:r>
            <a:r>
              <a:rPr lang="en-US" dirty="0">
                <a:cs typeface="Calibri"/>
                <a:hlinkClick r:id="rId3"/>
              </a:rPr>
              <a:t>https://www.ueq-online.org/</a:t>
            </a:r>
            <a:r>
              <a:rPr lang="en-US" dirty="0">
                <a:cs typeface="Calibri"/>
              </a:rPr>
              <a:t>) could be used to assess UX metrics</a:t>
            </a:r>
          </a:p>
        </p:txBody>
      </p:sp>
    </p:spTree>
    <p:extLst>
      <p:ext uri="{BB962C8B-B14F-4D97-AF65-F5344CB8AC3E}">
        <p14:creationId xmlns:p14="http://schemas.microsoft.com/office/powerpoint/2010/main" val="1348083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E9F0-4AAD-4CF7-9D24-623FC2F21807}"/>
              </a:ext>
            </a:extLst>
          </p:cNvPr>
          <p:cNvSpPr>
            <a:spLocks noGrp="1"/>
          </p:cNvSpPr>
          <p:nvPr>
            <p:ph type="title"/>
          </p:nvPr>
        </p:nvSpPr>
        <p:spPr/>
        <p:txBody>
          <a:bodyPr/>
          <a:lstStyle/>
          <a:p>
            <a:r>
              <a:rPr lang="en-US" dirty="0">
                <a:cs typeface="Calibri"/>
              </a:rPr>
              <a:t>User testing vs. Analytical methods</a:t>
            </a:r>
          </a:p>
        </p:txBody>
      </p:sp>
      <p:grpSp>
        <p:nvGrpSpPr>
          <p:cNvPr id="6" name="Group 5">
            <a:extLst>
              <a:ext uri="{FF2B5EF4-FFF2-40B4-BE49-F238E27FC236}">
                <a16:creationId xmlns:a16="http://schemas.microsoft.com/office/drawing/2014/main" id="{118F9E70-3826-40F2-8F27-EAA2E04B1551}"/>
              </a:ext>
            </a:extLst>
          </p:cNvPr>
          <p:cNvGrpSpPr/>
          <p:nvPr/>
        </p:nvGrpSpPr>
        <p:grpSpPr>
          <a:xfrm>
            <a:off x="1779861" y="1690688"/>
            <a:ext cx="8897976" cy="4566089"/>
            <a:chOff x="2002253" y="1735904"/>
            <a:chExt cx="8187494" cy="4201498"/>
          </a:xfrm>
        </p:grpSpPr>
        <p:sp>
          <p:nvSpPr>
            <p:cNvPr id="7" name="Oval 6">
              <a:extLst>
                <a:ext uri="{FF2B5EF4-FFF2-40B4-BE49-F238E27FC236}">
                  <a16:creationId xmlns:a16="http://schemas.microsoft.com/office/drawing/2014/main" id="{F95EDCA2-C956-4560-B2BE-48717FCFCF1D}"/>
                </a:ext>
              </a:extLst>
            </p:cNvPr>
            <p:cNvSpPr/>
            <p:nvPr/>
          </p:nvSpPr>
          <p:spPr>
            <a:xfrm>
              <a:off x="2002253" y="1735904"/>
              <a:ext cx="3476907" cy="3476907"/>
            </a:xfrm>
            <a:prstGeom prst="ellipse">
              <a:avLst/>
            </a:prstGeom>
            <a:solidFill>
              <a:srgbClr val="ED7D31">
                <a:alpha val="30000"/>
              </a:srgb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8" name="Oval 7">
              <a:extLst>
                <a:ext uri="{FF2B5EF4-FFF2-40B4-BE49-F238E27FC236}">
                  <a16:creationId xmlns:a16="http://schemas.microsoft.com/office/drawing/2014/main" id="{9E5EBFD1-6598-443A-8C74-2DAE054BE8E5}"/>
                </a:ext>
              </a:extLst>
            </p:cNvPr>
            <p:cNvSpPr/>
            <p:nvPr/>
          </p:nvSpPr>
          <p:spPr>
            <a:xfrm>
              <a:off x="4957396" y="1735904"/>
              <a:ext cx="3476907" cy="3476907"/>
            </a:xfrm>
            <a:prstGeom prst="ellipse">
              <a:avLst/>
            </a:prstGeom>
            <a:solidFill>
              <a:schemeClr val="accent1">
                <a:lumMod val="40000"/>
                <a:lumOff val="60000"/>
                <a:alpha val="30000"/>
              </a:schemeClr>
            </a:solidFill>
            <a:ln w="38100">
              <a:solidFill>
                <a:srgbClr val="056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object 4">
              <a:extLst>
                <a:ext uri="{FF2B5EF4-FFF2-40B4-BE49-F238E27FC236}">
                  <a16:creationId xmlns:a16="http://schemas.microsoft.com/office/drawing/2014/main" id="{2F125686-AE23-4EA1-941D-C163363FE003}"/>
                </a:ext>
              </a:extLst>
            </p:cNvPr>
            <p:cNvSpPr txBox="1"/>
            <p:nvPr/>
          </p:nvSpPr>
          <p:spPr>
            <a:xfrm>
              <a:off x="2461534" y="3098613"/>
              <a:ext cx="2394585" cy="751488"/>
            </a:xfrm>
            <a:prstGeom prst="rect">
              <a:avLst/>
            </a:prstGeom>
          </p:spPr>
          <p:txBody>
            <a:bodyPr vert="horz" wrap="square" lIns="0" tIns="12700" rIns="0" bIns="0" rtlCol="0">
              <a:spAutoFit/>
            </a:bodyPr>
            <a:lstStyle/>
            <a:p>
              <a:pPr marL="12700" algn="ctr">
                <a:lnSpc>
                  <a:spcPct val="100000"/>
                </a:lnSpc>
                <a:spcBef>
                  <a:spcPts val="100"/>
                </a:spcBef>
              </a:pPr>
              <a:r>
                <a:rPr lang="en-US" sz="2400" b="1" dirty="0">
                  <a:latin typeface="+mj-lt"/>
                  <a:cs typeface="Verdana"/>
                </a:rPr>
                <a:t>User</a:t>
              </a:r>
              <a:r>
                <a:rPr lang="en-US" sz="2400" b="1" spc="-75" dirty="0">
                  <a:latin typeface="+mj-lt"/>
                  <a:cs typeface="Verdana"/>
                </a:rPr>
                <a:t> </a:t>
              </a:r>
              <a:r>
                <a:rPr lang="en-US" sz="2400" b="1" spc="-10" dirty="0">
                  <a:latin typeface="+mj-lt"/>
                  <a:cs typeface="Verdana"/>
                </a:rPr>
                <a:t>Testing</a:t>
              </a:r>
              <a:r>
                <a:rPr lang="en-US" sz="2400" b="1" spc="-50" dirty="0">
                  <a:latin typeface="+mj-lt"/>
                  <a:cs typeface="Verdana"/>
                </a:rPr>
                <a:t> </a:t>
              </a:r>
              <a:r>
                <a:rPr lang="en-US" sz="2400" b="1" spc="-10" dirty="0">
                  <a:latin typeface="+mj-lt"/>
                  <a:cs typeface="Verdana"/>
                </a:rPr>
                <a:t>method</a:t>
              </a:r>
              <a:endParaRPr lang="en-US" sz="2400" b="1" dirty="0">
                <a:latin typeface="+mj-lt"/>
                <a:cs typeface="Verdana"/>
              </a:endParaRPr>
            </a:p>
          </p:txBody>
        </p:sp>
        <p:sp>
          <p:nvSpPr>
            <p:cNvPr id="10" name="object 5">
              <a:extLst>
                <a:ext uri="{FF2B5EF4-FFF2-40B4-BE49-F238E27FC236}">
                  <a16:creationId xmlns:a16="http://schemas.microsoft.com/office/drawing/2014/main" id="{056C84D1-E71D-45F5-9231-EB3CC530B960}"/>
                </a:ext>
              </a:extLst>
            </p:cNvPr>
            <p:cNvSpPr txBox="1"/>
            <p:nvPr/>
          </p:nvSpPr>
          <p:spPr>
            <a:xfrm>
              <a:off x="5537216" y="3098934"/>
              <a:ext cx="2047557" cy="750847"/>
            </a:xfrm>
            <a:prstGeom prst="rect">
              <a:avLst/>
            </a:prstGeom>
          </p:spPr>
          <p:txBody>
            <a:bodyPr vert="horz" wrap="square" lIns="0" tIns="12065" rIns="0" bIns="0" rtlCol="0">
              <a:spAutoFit/>
            </a:bodyPr>
            <a:lstStyle/>
            <a:p>
              <a:pPr marL="364490" algn="ctr">
                <a:lnSpc>
                  <a:spcPct val="100000"/>
                </a:lnSpc>
                <a:spcBef>
                  <a:spcPts val="95"/>
                </a:spcBef>
              </a:pPr>
              <a:r>
                <a:rPr sz="2400" b="1" dirty="0">
                  <a:latin typeface="+mj-lt"/>
                  <a:cs typeface="Verdana"/>
                </a:rPr>
                <a:t>Analytical</a:t>
              </a:r>
              <a:r>
                <a:rPr lang="en-US" sz="2400" b="1" spc="-75" dirty="0">
                  <a:latin typeface="+mj-lt"/>
                  <a:cs typeface="Verdana"/>
                </a:rPr>
                <a:t> </a:t>
              </a:r>
              <a:r>
                <a:rPr sz="2400" b="1" spc="-10" dirty="0">
                  <a:latin typeface="+mj-lt"/>
                  <a:cs typeface="Verdana"/>
                </a:rPr>
                <a:t>method</a:t>
              </a:r>
              <a:endParaRPr sz="2400" b="1" dirty="0">
                <a:latin typeface="+mj-lt"/>
                <a:cs typeface="Verdana"/>
              </a:endParaRPr>
            </a:p>
          </p:txBody>
        </p:sp>
        <p:sp>
          <p:nvSpPr>
            <p:cNvPr id="11" name="object 6">
              <a:extLst>
                <a:ext uri="{FF2B5EF4-FFF2-40B4-BE49-F238E27FC236}">
                  <a16:creationId xmlns:a16="http://schemas.microsoft.com/office/drawing/2014/main" id="{09954F42-76F8-46C3-9AC8-AE1E38488733}"/>
                </a:ext>
              </a:extLst>
            </p:cNvPr>
            <p:cNvSpPr txBox="1"/>
            <p:nvPr/>
          </p:nvSpPr>
          <p:spPr>
            <a:xfrm>
              <a:off x="5479160" y="5637682"/>
              <a:ext cx="470534"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Verdana"/>
                  <a:cs typeface="Verdana"/>
                </a:rPr>
                <a:t>Hits</a:t>
              </a:r>
              <a:endParaRPr sz="1800">
                <a:latin typeface="Verdana"/>
                <a:cs typeface="Verdana"/>
              </a:endParaRPr>
            </a:p>
          </p:txBody>
        </p:sp>
        <p:sp>
          <p:nvSpPr>
            <p:cNvPr id="12" name="object 7">
              <a:extLst>
                <a:ext uri="{FF2B5EF4-FFF2-40B4-BE49-F238E27FC236}">
                  <a16:creationId xmlns:a16="http://schemas.microsoft.com/office/drawing/2014/main" id="{D44E22ED-2EBF-4695-A135-805555036BE8}"/>
                </a:ext>
              </a:extLst>
            </p:cNvPr>
            <p:cNvSpPr txBox="1"/>
            <p:nvPr/>
          </p:nvSpPr>
          <p:spPr>
            <a:xfrm>
              <a:off x="2002253" y="5405386"/>
              <a:ext cx="1531801" cy="382156"/>
            </a:xfrm>
            <a:prstGeom prst="rect">
              <a:avLst/>
            </a:prstGeom>
          </p:spPr>
          <p:txBody>
            <a:bodyPr vert="horz" wrap="square" lIns="0" tIns="12700" rIns="0" bIns="0" rtlCol="0">
              <a:spAutoFit/>
            </a:bodyPr>
            <a:lstStyle/>
            <a:p>
              <a:pPr marL="12700">
                <a:lnSpc>
                  <a:spcPct val="100000"/>
                </a:lnSpc>
                <a:spcBef>
                  <a:spcPts val="100"/>
                </a:spcBef>
              </a:pPr>
              <a:r>
                <a:rPr sz="2400" spc="-10" dirty="0">
                  <a:latin typeface="+mj-lt"/>
                  <a:cs typeface="Verdana"/>
                </a:rPr>
                <a:t>Misses</a:t>
              </a:r>
              <a:endParaRPr sz="2400" dirty="0">
                <a:latin typeface="+mj-lt"/>
                <a:cs typeface="Verdana"/>
              </a:endParaRPr>
            </a:p>
          </p:txBody>
        </p:sp>
        <p:sp>
          <p:nvSpPr>
            <p:cNvPr id="13" name="object 8">
              <a:extLst>
                <a:ext uri="{FF2B5EF4-FFF2-40B4-BE49-F238E27FC236}">
                  <a16:creationId xmlns:a16="http://schemas.microsoft.com/office/drawing/2014/main" id="{F2328E11-47AD-409C-A68F-9EC86D39F924}"/>
                </a:ext>
              </a:extLst>
            </p:cNvPr>
            <p:cNvSpPr txBox="1"/>
            <p:nvPr/>
          </p:nvSpPr>
          <p:spPr>
            <a:xfrm>
              <a:off x="7299556" y="5411525"/>
              <a:ext cx="2890191" cy="382156"/>
            </a:xfrm>
            <a:prstGeom prst="rect">
              <a:avLst/>
            </a:prstGeom>
          </p:spPr>
          <p:txBody>
            <a:bodyPr vert="horz" wrap="square" lIns="0" tIns="12700" rIns="0" bIns="0" rtlCol="0">
              <a:spAutoFit/>
            </a:bodyPr>
            <a:lstStyle/>
            <a:p>
              <a:pPr marL="12700">
                <a:lnSpc>
                  <a:spcPct val="100000"/>
                </a:lnSpc>
                <a:spcBef>
                  <a:spcPts val="100"/>
                </a:spcBef>
              </a:pPr>
              <a:r>
                <a:rPr sz="2400" dirty="0">
                  <a:latin typeface="+mj-lt"/>
                  <a:cs typeface="Verdana"/>
                </a:rPr>
                <a:t>False</a:t>
              </a:r>
              <a:r>
                <a:rPr sz="2400" spc="-95" dirty="0">
                  <a:solidFill>
                    <a:srgbClr val="FFFFFF"/>
                  </a:solidFill>
                  <a:latin typeface="+mj-lt"/>
                  <a:cs typeface="Verdana"/>
                </a:rPr>
                <a:t> </a:t>
              </a:r>
              <a:r>
                <a:rPr sz="2400" spc="-10" dirty="0">
                  <a:latin typeface="+mj-lt"/>
                  <a:cs typeface="Verdana"/>
                </a:rPr>
                <a:t>alarms</a:t>
              </a:r>
              <a:endParaRPr sz="2400" dirty="0">
                <a:latin typeface="+mj-lt"/>
                <a:cs typeface="Verdana"/>
              </a:endParaRPr>
            </a:p>
          </p:txBody>
        </p:sp>
        <p:sp>
          <p:nvSpPr>
            <p:cNvPr id="14" name="object 8">
              <a:extLst>
                <a:ext uri="{FF2B5EF4-FFF2-40B4-BE49-F238E27FC236}">
                  <a16:creationId xmlns:a16="http://schemas.microsoft.com/office/drawing/2014/main" id="{53A2019A-4677-40AB-BA04-9EBF54D3D22D}"/>
                </a:ext>
              </a:extLst>
            </p:cNvPr>
            <p:cNvSpPr txBox="1"/>
            <p:nvPr/>
          </p:nvSpPr>
          <p:spPr>
            <a:xfrm>
              <a:off x="4895526" y="4924090"/>
              <a:ext cx="804387" cy="382156"/>
            </a:xfrm>
            <a:prstGeom prst="rect">
              <a:avLst/>
            </a:prstGeom>
          </p:spPr>
          <p:txBody>
            <a:bodyPr vert="horz" wrap="square" lIns="0" tIns="12700" rIns="0" bIns="0" rtlCol="0">
              <a:spAutoFit/>
            </a:bodyPr>
            <a:lstStyle/>
            <a:p>
              <a:pPr marL="12700">
                <a:lnSpc>
                  <a:spcPct val="100000"/>
                </a:lnSpc>
                <a:spcBef>
                  <a:spcPts val="100"/>
                </a:spcBef>
              </a:pPr>
              <a:r>
                <a:rPr lang="en-US" sz="2400" b="1" dirty="0">
                  <a:latin typeface="+mj-lt"/>
                  <a:cs typeface="Verdana"/>
                </a:rPr>
                <a:t>HITS</a:t>
              </a:r>
              <a:endParaRPr sz="2400" b="1" dirty="0">
                <a:latin typeface="+mj-lt"/>
                <a:cs typeface="Verdana"/>
              </a:endParaRPr>
            </a:p>
          </p:txBody>
        </p:sp>
        <p:cxnSp>
          <p:nvCxnSpPr>
            <p:cNvPr id="15" name="Straight Arrow Connector 14">
              <a:extLst>
                <a:ext uri="{FF2B5EF4-FFF2-40B4-BE49-F238E27FC236}">
                  <a16:creationId xmlns:a16="http://schemas.microsoft.com/office/drawing/2014/main" id="{2FED5091-49F2-4247-81C3-10DC082529EF}"/>
                </a:ext>
              </a:extLst>
            </p:cNvPr>
            <p:cNvCxnSpPr/>
            <p:nvPr/>
          </p:nvCxnSpPr>
          <p:spPr>
            <a:xfrm flipV="1">
              <a:off x="2461534" y="4572000"/>
              <a:ext cx="306619" cy="8333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7DBD5CE-6F6C-43D5-888B-B0EE9BD22F50}"/>
                </a:ext>
              </a:extLst>
            </p:cNvPr>
            <p:cNvCxnSpPr>
              <a:cxnSpLocks/>
            </p:cNvCxnSpPr>
            <p:nvPr/>
          </p:nvCxnSpPr>
          <p:spPr>
            <a:xfrm flipH="1" flipV="1">
              <a:off x="7438111" y="4440104"/>
              <a:ext cx="613501" cy="872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B77CFAE-7AB4-4A62-8035-F6E7691AA7C2}"/>
                </a:ext>
              </a:extLst>
            </p:cNvPr>
            <p:cNvCxnSpPr>
              <a:cxnSpLocks/>
            </p:cNvCxnSpPr>
            <p:nvPr/>
          </p:nvCxnSpPr>
          <p:spPr>
            <a:xfrm flipV="1">
              <a:off x="5224688" y="3849781"/>
              <a:ext cx="0" cy="10039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6386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D1B09-F92B-4C69-A6FD-67B51E7CC34F}"/>
              </a:ext>
            </a:extLst>
          </p:cNvPr>
          <p:cNvSpPr>
            <a:spLocks noGrp="1"/>
          </p:cNvSpPr>
          <p:nvPr>
            <p:ph type="title"/>
          </p:nvPr>
        </p:nvSpPr>
        <p:spPr>
          <a:solidFill>
            <a:srgbClr val="FF8A00"/>
          </a:solidFill>
        </p:spPr>
        <p:txBody>
          <a:bodyPr/>
          <a:lstStyle/>
          <a:p>
            <a:r>
              <a:rPr lang="en-US" b="1" dirty="0">
                <a:solidFill>
                  <a:schemeClr val="bg1"/>
                </a:solidFill>
                <a:ea typeface="+mn-lt"/>
                <a:cs typeface="+mn-lt"/>
              </a:rPr>
              <a:t>Examples with technologies for collaborative interaction</a:t>
            </a:r>
          </a:p>
        </p:txBody>
      </p:sp>
    </p:spTree>
    <p:extLst>
      <p:ext uri="{BB962C8B-B14F-4D97-AF65-F5344CB8AC3E}">
        <p14:creationId xmlns:p14="http://schemas.microsoft.com/office/powerpoint/2010/main" val="4087790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E9F0-4AAD-4CF7-9D24-623FC2F21807}"/>
              </a:ext>
            </a:extLst>
          </p:cNvPr>
          <p:cNvSpPr>
            <a:spLocks noGrp="1"/>
          </p:cNvSpPr>
          <p:nvPr>
            <p:ph type="title"/>
          </p:nvPr>
        </p:nvSpPr>
        <p:spPr/>
        <p:txBody>
          <a:bodyPr/>
          <a:lstStyle/>
          <a:p>
            <a:r>
              <a:rPr lang="en-US" dirty="0">
                <a:cs typeface="Calibri"/>
              </a:rPr>
              <a:t>Example: Discord</a:t>
            </a:r>
            <a:endParaRPr lang="en-US" dirty="0"/>
          </a:p>
        </p:txBody>
      </p:sp>
      <p:sp>
        <p:nvSpPr>
          <p:cNvPr id="3" name="Content Placeholder 2">
            <a:extLst>
              <a:ext uri="{FF2B5EF4-FFF2-40B4-BE49-F238E27FC236}">
                <a16:creationId xmlns:a16="http://schemas.microsoft.com/office/drawing/2014/main" id="{B8A9549F-0D95-4124-B5D4-75B1F87F5FC5}"/>
              </a:ext>
            </a:extLst>
          </p:cNvPr>
          <p:cNvSpPr>
            <a:spLocks noGrp="1"/>
          </p:cNvSpPr>
          <p:nvPr>
            <p:ph sz="half" idx="1"/>
          </p:nvPr>
        </p:nvSpPr>
        <p:spPr>
          <a:xfrm>
            <a:off x="838200" y="1825625"/>
            <a:ext cx="8904287" cy="4351338"/>
          </a:xfrm>
        </p:spPr>
        <p:txBody>
          <a:bodyPr vert="horz" lIns="91440" tIns="45720" rIns="91440" bIns="45720" rtlCol="0" anchor="t">
            <a:noAutofit/>
          </a:bodyPr>
          <a:lstStyle/>
          <a:p>
            <a:r>
              <a:rPr lang="en-US" dirty="0">
                <a:cs typeface="Calibri"/>
              </a:rPr>
              <a:t>Discord is a communications app in which voice, video, and text chat are shared with others</a:t>
            </a:r>
          </a:p>
          <a:p>
            <a:r>
              <a:rPr lang="en-US" dirty="0">
                <a:cs typeface="Calibri"/>
              </a:rPr>
              <a:t>If we want to detect potential problems with the interface, we can do a user study</a:t>
            </a:r>
          </a:p>
          <a:p>
            <a:pPr lvl="1"/>
            <a:r>
              <a:rPr lang="en-US" dirty="0">
                <a:cs typeface="Calibri"/>
              </a:rPr>
              <a:t>Ask users to open the app and do several tasks that are specific for the functionality of Discord</a:t>
            </a:r>
          </a:p>
          <a:p>
            <a:pPr lvl="1"/>
            <a:r>
              <a:rPr lang="en-US" dirty="0">
                <a:cs typeface="Calibri"/>
              </a:rPr>
              <a:t>While doing the tasks, they could think out loud, allowing us to easily find out what barriers they face in terms of usability</a:t>
            </a:r>
          </a:p>
          <a:p>
            <a:r>
              <a:rPr lang="en-US" dirty="0">
                <a:cs typeface="Calibri"/>
              </a:rPr>
              <a:t>Outcomes of the user study will inspire further development, fixing some issues that harm its usability</a:t>
            </a:r>
          </a:p>
          <a:p>
            <a:endParaRPr lang="en-US" dirty="0">
              <a:cs typeface="Calibri"/>
            </a:endParaRPr>
          </a:p>
        </p:txBody>
      </p:sp>
    </p:spTree>
    <p:extLst>
      <p:ext uri="{BB962C8B-B14F-4D97-AF65-F5344CB8AC3E}">
        <p14:creationId xmlns:p14="http://schemas.microsoft.com/office/powerpoint/2010/main" val="909621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E9F0-4AAD-4CF7-9D24-623FC2F21807}"/>
              </a:ext>
            </a:extLst>
          </p:cNvPr>
          <p:cNvSpPr>
            <a:spLocks noGrp="1"/>
          </p:cNvSpPr>
          <p:nvPr>
            <p:ph type="title"/>
          </p:nvPr>
        </p:nvSpPr>
        <p:spPr/>
        <p:txBody>
          <a:bodyPr/>
          <a:lstStyle/>
          <a:p>
            <a:r>
              <a:rPr lang="en-US" dirty="0">
                <a:cs typeface="Calibri"/>
              </a:rPr>
              <a:t>Example: Discord (continued)</a:t>
            </a:r>
            <a:endParaRPr lang="en-US" dirty="0"/>
          </a:p>
        </p:txBody>
      </p:sp>
      <p:sp>
        <p:nvSpPr>
          <p:cNvPr id="3" name="Content Placeholder 2">
            <a:extLst>
              <a:ext uri="{FF2B5EF4-FFF2-40B4-BE49-F238E27FC236}">
                <a16:creationId xmlns:a16="http://schemas.microsoft.com/office/drawing/2014/main" id="{B8A9549F-0D95-4124-B5D4-75B1F87F5FC5}"/>
              </a:ext>
            </a:extLst>
          </p:cNvPr>
          <p:cNvSpPr>
            <a:spLocks noGrp="1"/>
          </p:cNvSpPr>
          <p:nvPr>
            <p:ph sz="half" idx="1"/>
          </p:nvPr>
        </p:nvSpPr>
        <p:spPr>
          <a:xfrm>
            <a:off x="838200" y="1825625"/>
            <a:ext cx="8904287" cy="4351338"/>
          </a:xfrm>
        </p:spPr>
        <p:txBody>
          <a:bodyPr vert="horz" lIns="91440" tIns="45720" rIns="91440" bIns="45720" rtlCol="0" anchor="t">
            <a:noAutofit/>
          </a:bodyPr>
          <a:lstStyle/>
          <a:p>
            <a:r>
              <a:rPr lang="en-US" dirty="0">
                <a:cs typeface="Calibri"/>
              </a:rPr>
              <a:t>Now imagine the app were to be used for tracking communication in a school where:</a:t>
            </a:r>
          </a:p>
          <a:p>
            <a:pPr lvl="1"/>
            <a:r>
              <a:rPr lang="en-US" dirty="0">
                <a:cs typeface="Calibri"/>
              </a:rPr>
              <a:t>Each class has their own channel</a:t>
            </a:r>
          </a:p>
          <a:p>
            <a:pPr lvl="1"/>
            <a:r>
              <a:rPr lang="en-US" dirty="0">
                <a:cs typeface="Calibri"/>
              </a:rPr>
              <a:t>Each channel has its own subgroups for different assignments</a:t>
            </a:r>
          </a:p>
          <a:p>
            <a:pPr lvl="1"/>
            <a:r>
              <a:rPr lang="en-US" dirty="0">
                <a:cs typeface="Calibri"/>
              </a:rPr>
              <a:t>Each assignment is performed by several groups of students</a:t>
            </a:r>
          </a:p>
          <a:p>
            <a:r>
              <a:rPr lang="en-US" dirty="0">
                <a:cs typeface="Calibri"/>
              </a:rPr>
              <a:t>The users of the app are groups of groups, where each individual student could be in multiple groups</a:t>
            </a:r>
          </a:p>
          <a:p>
            <a:r>
              <a:rPr lang="en-US" dirty="0">
                <a:cs typeface="Calibri"/>
              </a:rPr>
              <a:t>The user study could take this into account by:</a:t>
            </a:r>
          </a:p>
          <a:p>
            <a:pPr lvl="1"/>
            <a:r>
              <a:rPr lang="en-US" dirty="0">
                <a:cs typeface="Calibri"/>
              </a:rPr>
              <a:t>Including tasks in the think-out-loud protocol that span groups</a:t>
            </a:r>
          </a:p>
          <a:p>
            <a:pPr lvl="1"/>
            <a:r>
              <a:rPr lang="en-US" dirty="0">
                <a:cs typeface="Calibri"/>
              </a:rPr>
              <a:t>Include users from multiple groups to combine experiences</a:t>
            </a:r>
          </a:p>
        </p:txBody>
      </p:sp>
    </p:spTree>
    <p:extLst>
      <p:ext uri="{BB962C8B-B14F-4D97-AF65-F5344CB8AC3E}">
        <p14:creationId xmlns:p14="http://schemas.microsoft.com/office/powerpoint/2010/main" val="2743088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E9F0-4AAD-4CF7-9D24-623FC2F21807}"/>
              </a:ext>
            </a:extLst>
          </p:cNvPr>
          <p:cNvSpPr>
            <a:spLocks noGrp="1"/>
          </p:cNvSpPr>
          <p:nvPr>
            <p:ph type="title"/>
          </p:nvPr>
        </p:nvSpPr>
        <p:spPr/>
        <p:txBody>
          <a:bodyPr/>
          <a:lstStyle/>
          <a:p>
            <a:r>
              <a:rPr lang="en-US" dirty="0">
                <a:cs typeface="Calibri"/>
              </a:rPr>
              <a:t>Example: Miro</a:t>
            </a:r>
            <a:endParaRPr lang="en-US" dirty="0"/>
          </a:p>
        </p:txBody>
      </p:sp>
      <p:sp>
        <p:nvSpPr>
          <p:cNvPr id="3" name="Content Placeholder 2">
            <a:extLst>
              <a:ext uri="{FF2B5EF4-FFF2-40B4-BE49-F238E27FC236}">
                <a16:creationId xmlns:a16="http://schemas.microsoft.com/office/drawing/2014/main" id="{B8A9549F-0D95-4124-B5D4-75B1F87F5FC5}"/>
              </a:ext>
            </a:extLst>
          </p:cNvPr>
          <p:cNvSpPr>
            <a:spLocks noGrp="1"/>
          </p:cNvSpPr>
          <p:nvPr>
            <p:ph sz="half" idx="1"/>
          </p:nvPr>
        </p:nvSpPr>
        <p:spPr>
          <a:xfrm>
            <a:off x="838200" y="1825625"/>
            <a:ext cx="8904287" cy="4351338"/>
          </a:xfrm>
        </p:spPr>
        <p:txBody>
          <a:bodyPr vert="horz" lIns="91440" tIns="45720" rIns="91440" bIns="45720" rtlCol="0" anchor="t">
            <a:noAutofit/>
          </a:bodyPr>
          <a:lstStyle/>
          <a:p>
            <a:r>
              <a:rPr lang="en-US" dirty="0">
                <a:cs typeface="Calibri"/>
              </a:rPr>
              <a:t>Miro is an online collaborative whiteboard that enables distributed teams to work together and brainstorm with digital sticky notes, plan or manage agile workflows</a:t>
            </a:r>
          </a:p>
          <a:p>
            <a:r>
              <a:rPr lang="en-US" dirty="0">
                <a:cs typeface="Calibri"/>
              </a:rPr>
              <a:t>Imagine we have just begun developing the platform and we want to do a heuristic evaluation</a:t>
            </a:r>
          </a:p>
          <a:p>
            <a:pPr lvl="1"/>
            <a:r>
              <a:rPr lang="en-US" dirty="0">
                <a:cs typeface="Calibri"/>
              </a:rPr>
              <a:t>We would ask experts to judge the app on usability principles</a:t>
            </a:r>
          </a:p>
          <a:p>
            <a:pPr lvl="1"/>
            <a:r>
              <a:rPr lang="en-US" dirty="0">
                <a:cs typeface="Calibri"/>
              </a:rPr>
              <a:t>As the app represents a real-life whiteboard with sticky notes, we would check the extent to which it matches a physical board</a:t>
            </a:r>
          </a:p>
          <a:p>
            <a:pPr lvl="1"/>
            <a:r>
              <a:rPr lang="en-US" dirty="0">
                <a:cs typeface="Calibri"/>
              </a:rPr>
              <a:t>We would also want to check the amount of control users have</a:t>
            </a:r>
          </a:p>
          <a:p>
            <a:r>
              <a:rPr lang="en-US" dirty="0">
                <a:cs typeface="Calibri"/>
              </a:rPr>
              <a:t>Together this will inform us about the expected usability</a:t>
            </a:r>
          </a:p>
        </p:txBody>
      </p:sp>
    </p:spTree>
    <p:extLst>
      <p:ext uri="{BB962C8B-B14F-4D97-AF65-F5344CB8AC3E}">
        <p14:creationId xmlns:p14="http://schemas.microsoft.com/office/powerpoint/2010/main" val="1982823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03B17-ADDD-47B0-8C27-D8A147F28019}"/>
              </a:ext>
            </a:extLst>
          </p:cNvPr>
          <p:cNvSpPr>
            <a:spLocks noGrp="1"/>
          </p:cNvSpPr>
          <p:nvPr>
            <p:ph type="title"/>
          </p:nvPr>
        </p:nvSpPr>
        <p:spPr>
          <a:solidFill>
            <a:srgbClr val="FF8A00"/>
          </a:solidFill>
        </p:spPr>
        <p:txBody>
          <a:bodyPr/>
          <a:lstStyle/>
          <a:p>
            <a:r>
              <a:rPr lang="en-US" b="1" dirty="0">
                <a:solidFill>
                  <a:schemeClr val="bg1"/>
                </a:solidFill>
                <a:ea typeface="+mj-lt"/>
                <a:cs typeface="+mj-lt"/>
              </a:rPr>
              <a:t>Summary</a:t>
            </a:r>
            <a:endParaRPr lang="en-US" b="1" dirty="0">
              <a:solidFill>
                <a:schemeClr val="bg1"/>
              </a:solidFill>
            </a:endParaRPr>
          </a:p>
        </p:txBody>
      </p:sp>
      <p:sp>
        <p:nvSpPr>
          <p:cNvPr id="4" name="Content Placeholder 3">
            <a:extLst>
              <a:ext uri="{FF2B5EF4-FFF2-40B4-BE49-F238E27FC236}">
                <a16:creationId xmlns:a16="http://schemas.microsoft.com/office/drawing/2014/main" id="{5986D8ED-088C-475E-A378-C648507797AA}"/>
              </a:ext>
            </a:extLst>
          </p:cNvPr>
          <p:cNvSpPr>
            <a:spLocks noGrp="1"/>
          </p:cNvSpPr>
          <p:nvPr>
            <p:ph sz="half" idx="1"/>
          </p:nvPr>
        </p:nvSpPr>
        <p:spPr/>
        <p:txBody>
          <a:bodyPr vert="horz" lIns="91440" tIns="45720" rIns="91440" bIns="45720" rtlCol="0" anchor="t">
            <a:normAutofit/>
          </a:bodyPr>
          <a:lstStyle/>
          <a:p>
            <a:r>
              <a:rPr lang="en-US" dirty="0">
                <a:cs typeface="Calibri" panose="020F0502020204030204"/>
              </a:rPr>
              <a:t>A number of different evaluation approaches were introduced that can be used to evaluate the design and use of technologies for collaborative interaction</a:t>
            </a:r>
          </a:p>
          <a:p>
            <a:r>
              <a:rPr lang="en-US" dirty="0">
                <a:cs typeface="Calibri" panose="020F0502020204030204"/>
              </a:rPr>
              <a:t>The approaches can be classified as formative or summative, and analytical or user testing</a:t>
            </a:r>
          </a:p>
          <a:p>
            <a:r>
              <a:rPr lang="en-US" dirty="0">
                <a:cs typeface="Calibri" panose="020F0502020204030204"/>
              </a:rPr>
              <a:t>Example evaluation approaches of existing apps were shown</a:t>
            </a:r>
          </a:p>
        </p:txBody>
      </p:sp>
      <p:sp>
        <p:nvSpPr>
          <p:cNvPr id="8" name="Content Placeholder 7">
            <a:extLst>
              <a:ext uri="{FF2B5EF4-FFF2-40B4-BE49-F238E27FC236}">
                <a16:creationId xmlns:a16="http://schemas.microsoft.com/office/drawing/2014/main" id="{5151A31E-653B-0523-2F19-938D49DD4431}"/>
              </a:ext>
            </a:extLst>
          </p:cNvPr>
          <p:cNvSpPr>
            <a:spLocks noGrp="1"/>
          </p:cNvSpPr>
          <p:nvPr>
            <p:ph sz="half" idx="2"/>
          </p:nvPr>
        </p:nvSpPr>
        <p:spPr/>
        <p:txBody>
          <a:bodyPr vert="horz" lIns="91440" tIns="45720" rIns="91440" bIns="45720" rtlCol="0" anchor="t">
            <a:normAutofit/>
          </a:bodyPr>
          <a:lstStyle/>
          <a:p>
            <a:endParaRPr lang="en-US" sz="2400" dirty="0"/>
          </a:p>
        </p:txBody>
      </p:sp>
    </p:spTree>
    <p:extLst>
      <p:ext uri="{BB962C8B-B14F-4D97-AF65-F5344CB8AC3E}">
        <p14:creationId xmlns:p14="http://schemas.microsoft.com/office/powerpoint/2010/main" val="3374573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8A00"/>
          </a:solidFill>
        </p:spPr>
        <p:txBody>
          <a:bodyPr/>
          <a:lstStyle/>
          <a:p>
            <a:r>
              <a:rPr lang="da-DK" b="1" dirty="0">
                <a:solidFill>
                  <a:schemeClr val="bg1"/>
                </a:solidFill>
              </a:rPr>
              <a:t>References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sz="1400" dirty="0" err="1"/>
              <a:t>Collazos</a:t>
            </a:r>
            <a:r>
              <a:rPr lang="en-US" sz="1400" dirty="0"/>
              <a:t>, C. A., Guerrero, L. A., Pino, J. A., Renzi, S., </a:t>
            </a:r>
            <a:r>
              <a:rPr lang="en-US" sz="1400" dirty="0" err="1"/>
              <a:t>Klobas</a:t>
            </a:r>
            <a:r>
              <a:rPr lang="en-US" sz="1400" dirty="0"/>
              <a:t>, J., Ortega, M., Redondo, M. A., &amp; Bravo, C. (2007). Evaluating Collaborative Learning Processes using System-based Measurement. Educational Technology &amp; Society, 10 (3), 257-274</a:t>
            </a:r>
          </a:p>
          <a:p>
            <a:r>
              <a:rPr lang="en-US" sz="1400" b="0" i="0" dirty="0" err="1">
                <a:solidFill>
                  <a:srgbClr val="222222"/>
                </a:solidFill>
                <a:effectLst/>
              </a:rPr>
              <a:t>Damianos</a:t>
            </a:r>
            <a:r>
              <a:rPr lang="en-US" sz="1400" b="0" i="0" dirty="0">
                <a:solidFill>
                  <a:srgbClr val="222222"/>
                </a:solidFill>
                <a:effectLst/>
              </a:rPr>
              <a:t>, L., Hirschman, L., </a:t>
            </a:r>
            <a:r>
              <a:rPr lang="en-US" sz="1400" b="0" i="0" dirty="0" err="1">
                <a:solidFill>
                  <a:srgbClr val="222222"/>
                </a:solidFill>
                <a:effectLst/>
              </a:rPr>
              <a:t>Kozierok</a:t>
            </a:r>
            <a:r>
              <a:rPr lang="en-US" sz="1400" b="0" i="0" dirty="0">
                <a:solidFill>
                  <a:srgbClr val="222222"/>
                </a:solidFill>
                <a:effectLst/>
              </a:rPr>
              <a:t>, R., Kurtz, J., Greenberg, A., Walls, K., ... &amp; Scholtz, J. (1999). Evaluation for collaborative systems. </a:t>
            </a:r>
            <a:r>
              <a:rPr lang="en-US" sz="1400" b="0" i="1" dirty="0">
                <a:solidFill>
                  <a:srgbClr val="222222"/>
                </a:solidFill>
                <a:effectLst/>
              </a:rPr>
              <a:t>ACM Computing Surveys</a:t>
            </a:r>
            <a:r>
              <a:rPr lang="en-US" sz="1400" b="0" i="0" dirty="0">
                <a:solidFill>
                  <a:srgbClr val="222222"/>
                </a:solidFill>
                <a:effectLst/>
              </a:rPr>
              <a:t>, </a:t>
            </a:r>
            <a:r>
              <a:rPr lang="en-US" sz="1400" b="0" i="1" dirty="0">
                <a:solidFill>
                  <a:srgbClr val="222222"/>
                </a:solidFill>
                <a:effectLst/>
              </a:rPr>
              <a:t>31</a:t>
            </a:r>
            <a:r>
              <a:rPr lang="en-US" sz="1400" b="0" i="0" dirty="0">
                <a:solidFill>
                  <a:srgbClr val="222222"/>
                </a:solidFill>
                <a:effectLst/>
              </a:rPr>
              <a:t>(2)</a:t>
            </a:r>
          </a:p>
          <a:p>
            <a:r>
              <a:rPr lang="en-US" sz="1400" b="0" i="0" dirty="0" err="1">
                <a:solidFill>
                  <a:srgbClr val="222222"/>
                </a:solidFill>
                <a:effectLst/>
              </a:rPr>
              <a:t>Mandryk</a:t>
            </a:r>
            <a:r>
              <a:rPr lang="en-US" sz="1400" b="0" i="0" dirty="0">
                <a:solidFill>
                  <a:srgbClr val="222222"/>
                </a:solidFill>
                <a:effectLst/>
              </a:rPr>
              <a:t>, R. L., &amp; </a:t>
            </a:r>
            <a:r>
              <a:rPr lang="en-US" sz="1400" b="0" i="0" dirty="0" err="1">
                <a:solidFill>
                  <a:srgbClr val="222222"/>
                </a:solidFill>
                <a:effectLst/>
              </a:rPr>
              <a:t>Inkpen</a:t>
            </a:r>
            <a:r>
              <a:rPr lang="en-US" sz="1400" b="0" i="0" dirty="0">
                <a:solidFill>
                  <a:srgbClr val="222222"/>
                </a:solidFill>
                <a:effectLst/>
              </a:rPr>
              <a:t>, K. M. (2004, November). Physiological indicators for the evaluation of co-located collaborative play. In </a:t>
            </a:r>
            <a:r>
              <a:rPr lang="en-US" sz="1400" b="0" i="1" dirty="0">
                <a:solidFill>
                  <a:srgbClr val="222222"/>
                </a:solidFill>
                <a:effectLst/>
              </a:rPr>
              <a:t>Proceedings of the 2004 ACM conference on Computer supported cooperative work</a:t>
            </a:r>
            <a:r>
              <a:rPr lang="en-US" sz="1400" b="0" i="0" dirty="0">
                <a:solidFill>
                  <a:srgbClr val="222222"/>
                </a:solidFill>
                <a:effectLst/>
              </a:rPr>
              <a:t> (pp. 102-111).</a:t>
            </a:r>
          </a:p>
          <a:p>
            <a:r>
              <a:rPr lang="en-US" sz="1400" b="0" i="0" dirty="0">
                <a:solidFill>
                  <a:srgbClr val="222222"/>
                </a:solidFill>
                <a:effectLst/>
              </a:rPr>
              <a:t>Malone, T. W., and </a:t>
            </a:r>
            <a:r>
              <a:rPr lang="en-US" sz="1400" b="0" i="0" dirty="0" err="1">
                <a:solidFill>
                  <a:srgbClr val="222222"/>
                </a:solidFill>
                <a:effectLst/>
              </a:rPr>
              <a:t>Crowston</a:t>
            </a:r>
            <a:r>
              <a:rPr lang="en-US" sz="1400" b="0" i="0" dirty="0">
                <a:solidFill>
                  <a:srgbClr val="222222"/>
                </a:solidFill>
                <a:effectLst/>
              </a:rPr>
              <a:t>, K. (1994). The interdisciplinary study of coordination. ACM Computing Surveys, 26(1), 87-119. </a:t>
            </a:r>
          </a:p>
          <a:p>
            <a:r>
              <a:rPr lang="en-US" sz="1400" b="0" i="0" dirty="0">
                <a:solidFill>
                  <a:srgbClr val="222222"/>
                </a:solidFill>
                <a:effectLst/>
              </a:rPr>
              <a:t>Neale, D. C., Carroll, J., &amp; Rosson, M. B. (2004). Evaluating computer-supported cooperative work: Models and frameworks. 112-121. Paper presented at Computer Supported Cooperative Work - Conference Proceedings, CSCW 2004, Chicago, IL, United States. </a:t>
            </a:r>
          </a:p>
          <a:p>
            <a:r>
              <a:rPr lang="en-US" sz="1400" b="0" i="0" dirty="0">
                <a:solidFill>
                  <a:srgbClr val="222222"/>
                </a:solidFill>
                <a:effectLst/>
              </a:rPr>
              <a:t>Olsson, T., </a:t>
            </a:r>
            <a:r>
              <a:rPr lang="en-US" sz="1400" b="0" i="0" dirty="0" err="1">
                <a:solidFill>
                  <a:srgbClr val="222222"/>
                </a:solidFill>
                <a:effectLst/>
              </a:rPr>
              <a:t>Jarusriboonchai</a:t>
            </a:r>
            <a:r>
              <a:rPr lang="en-US" sz="1400" b="0" i="0" dirty="0">
                <a:solidFill>
                  <a:srgbClr val="222222"/>
                </a:solidFill>
                <a:effectLst/>
              </a:rPr>
              <a:t>, P., Woźniak, P. et al. Technologies for Enhancing Collocated Social Interaction: Review of Design Solutions and Approaches. </a:t>
            </a:r>
            <a:r>
              <a:rPr lang="en-US" sz="1400" b="0" i="0" dirty="0" err="1">
                <a:solidFill>
                  <a:srgbClr val="222222"/>
                </a:solidFill>
                <a:effectLst/>
              </a:rPr>
              <a:t>Comput</a:t>
            </a:r>
            <a:r>
              <a:rPr lang="en-US" sz="1400" b="0" i="0" dirty="0">
                <a:solidFill>
                  <a:srgbClr val="222222"/>
                </a:solidFill>
                <a:effectLst/>
              </a:rPr>
              <a:t> Supported Coop Work 29, 29–83 (2020).</a:t>
            </a:r>
          </a:p>
          <a:p>
            <a:r>
              <a:rPr lang="en-US" sz="1400" b="0" i="0" dirty="0">
                <a:solidFill>
                  <a:srgbClr val="222222"/>
                </a:solidFill>
                <a:effectLst/>
              </a:rPr>
              <a:t>R</a:t>
            </a:r>
            <a:r>
              <a:rPr lang="en-US" sz="1400" dirty="0"/>
              <a:t>amage, Magnus (2010). Evaluating collaborative technologies: a simple method. In: </a:t>
            </a:r>
            <a:r>
              <a:rPr lang="en-US" sz="1400" dirty="0" err="1"/>
              <a:t>Donelan</a:t>
            </a:r>
            <a:r>
              <a:rPr lang="en-US" sz="1400" dirty="0"/>
              <a:t>, Helen; Kear, Karen and Ramage, Magnus eds. Online Communication and Collaboration: A Reader. Abingdon: Routledge, pp. 73–77.</a:t>
            </a:r>
          </a:p>
          <a:p>
            <a:r>
              <a:rPr lang="en-US" sz="1400" dirty="0">
                <a:cs typeface="Calibri"/>
              </a:rPr>
              <a:t>Reddy, M. C., </a:t>
            </a:r>
            <a:r>
              <a:rPr lang="en-US" sz="1400" dirty="0" err="1">
                <a:cs typeface="Calibri"/>
              </a:rPr>
              <a:t>Shabot</a:t>
            </a:r>
            <a:r>
              <a:rPr lang="en-US" sz="1400" dirty="0">
                <a:cs typeface="Calibri"/>
              </a:rPr>
              <a:t>, M. M., &amp; </a:t>
            </a:r>
            <a:r>
              <a:rPr lang="en-US" sz="1400" dirty="0" err="1">
                <a:cs typeface="Calibri"/>
              </a:rPr>
              <a:t>Bradner</a:t>
            </a:r>
            <a:r>
              <a:rPr lang="en-US" sz="1400" dirty="0">
                <a:cs typeface="Calibri"/>
              </a:rPr>
              <a:t> E. (2008). Evaluating collaborative features of critical care systems: A methodological study of information technology in surgical intensive care units, Journal of Biomedical Informatics, 41 (3), 479-487</a:t>
            </a:r>
          </a:p>
          <a:p>
            <a:r>
              <a:rPr lang="en-US" sz="1400" b="0" i="0" dirty="0">
                <a:solidFill>
                  <a:srgbClr val="222222"/>
                </a:solidFill>
                <a:effectLst/>
              </a:rPr>
              <a:t>Sharp, </a:t>
            </a:r>
            <a:r>
              <a:rPr lang="en-US" sz="1400" b="0" i="0" dirty="0" err="1">
                <a:solidFill>
                  <a:srgbClr val="222222"/>
                </a:solidFill>
                <a:effectLst/>
              </a:rPr>
              <a:t>Preece</a:t>
            </a:r>
            <a:r>
              <a:rPr lang="en-US" sz="1400" b="0" i="0" dirty="0">
                <a:solidFill>
                  <a:srgbClr val="222222"/>
                </a:solidFill>
                <a:effectLst/>
              </a:rPr>
              <a:t>, &amp; Rogers. 2019. Interaction Design: Beyond Human-Computer Interaction. Chapter 14. John Wiley &amp; Sons. ISBN: 111954730X, 9781119547303 </a:t>
            </a:r>
          </a:p>
          <a:p>
            <a:r>
              <a:rPr lang="en-US" sz="1400" b="0" i="0" dirty="0">
                <a:solidFill>
                  <a:srgbClr val="222222"/>
                </a:solidFill>
                <a:effectLst/>
              </a:rPr>
              <a:t>Sharp, </a:t>
            </a:r>
            <a:r>
              <a:rPr lang="en-US" sz="1400" b="0" i="0" dirty="0" err="1">
                <a:solidFill>
                  <a:srgbClr val="222222"/>
                </a:solidFill>
                <a:effectLst/>
              </a:rPr>
              <a:t>Preece</a:t>
            </a:r>
            <a:r>
              <a:rPr lang="en-US" sz="1400" b="0" i="0" dirty="0">
                <a:solidFill>
                  <a:srgbClr val="222222"/>
                </a:solidFill>
                <a:effectLst/>
              </a:rPr>
              <a:t>, &amp; Rogers. 2019. Interaction Design: Beyond Human-Computer Interaction. Chapter 15. John Wiley &amp; Sons. ISBN: 111954730X, 9781119547303 </a:t>
            </a:r>
          </a:p>
          <a:p>
            <a:r>
              <a:rPr lang="en-US" sz="1400" b="0" i="0" dirty="0">
                <a:solidFill>
                  <a:srgbClr val="222222"/>
                </a:solidFill>
                <a:effectLst/>
              </a:rPr>
              <a:t>Sharp, </a:t>
            </a:r>
            <a:r>
              <a:rPr lang="en-US" sz="1400" b="0" i="0" dirty="0" err="1">
                <a:solidFill>
                  <a:srgbClr val="222222"/>
                </a:solidFill>
                <a:effectLst/>
              </a:rPr>
              <a:t>Preece</a:t>
            </a:r>
            <a:r>
              <a:rPr lang="en-US" sz="1400" b="0" i="0" dirty="0">
                <a:solidFill>
                  <a:srgbClr val="222222"/>
                </a:solidFill>
                <a:effectLst/>
              </a:rPr>
              <a:t>, &amp; Rogers. 2019. Interaction Design: Beyond Human-Computer Interaction. Chapter 16. John Wiley &amp; Sons. ISBN: 111954730X, 9781119547303 </a:t>
            </a:r>
          </a:p>
          <a:p>
            <a:pPr marL="0" indent="0">
              <a:buNone/>
            </a:pPr>
            <a:endParaRPr lang="en-US" sz="1400" b="0" i="0" dirty="0">
              <a:solidFill>
                <a:srgbClr val="222222"/>
              </a:solidFill>
              <a:effectLst/>
            </a:endParaRPr>
          </a:p>
        </p:txBody>
      </p:sp>
    </p:spTree>
    <p:extLst>
      <p:ext uri="{BB962C8B-B14F-4D97-AF65-F5344CB8AC3E}">
        <p14:creationId xmlns:p14="http://schemas.microsoft.com/office/powerpoint/2010/main" val="3740414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67CA-2825-6FBE-28FD-B6BD5C0BF377}"/>
              </a:ext>
            </a:extLst>
          </p:cNvPr>
          <p:cNvSpPr>
            <a:spLocks noGrp="1"/>
          </p:cNvSpPr>
          <p:nvPr>
            <p:ph type="title"/>
          </p:nvPr>
        </p:nvSpPr>
        <p:spPr>
          <a:solidFill>
            <a:srgbClr val="FF8A00"/>
          </a:solidFill>
        </p:spPr>
        <p:txBody>
          <a:bodyPr/>
          <a:lstStyle/>
          <a:p>
            <a:r>
              <a:rPr lang="en-US" b="1" dirty="0">
                <a:solidFill>
                  <a:schemeClr val="bg1"/>
                </a:solidFill>
                <a:cs typeface="Calibri Light"/>
              </a:rPr>
              <a:t>Content</a:t>
            </a:r>
            <a:endParaRPr lang="en-US" b="1" dirty="0">
              <a:solidFill>
                <a:schemeClr val="bg1"/>
              </a:solidFill>
            </a:endParaRPr>
          </a:p>
        </p:txBody>
      </p:sp>
      <p:sp>
        <p:nvSpPr>
          <p:cNvPr id="3" name="Content Placeholder 2">
            <a:extLst>
              <a:ext uri="{FF2B5EF4-FFF2-40B4-BE49-F238E27FC236}">
                <a16:creationId xmlns:a16="http://schemas.microsoft.com/office/drawing/2014/main" id="{9582BD0D-15F6-6350-C832-AC4D7DF02A85}"/>
              </a:ext>
            </a:extLst>
          </p:cNvPr>
          <p:cNvSpPr>
            <a:spLocks noGrp="1"/>
          </p:cNvSpPr>
          <p:nvPr>
            <p:ph sz="half" idx="1"/>
          </p:nvPr>
        </p:nvSpPr>
        <p:spPr/>
        <p:txBody>
          <a:bodyPr vert="horz" lIns="91440" tIns="45720" rIns="91440" bIns="45720" rtlCol="0" anchor="t">
            <a:normAutofit/>
          </a:bodyPr>
          <a:lstStyle/>
          <a:p>
            <a:r>
              <a:rPr lang="en-US" dirty="0">
                <a:cs typeface="Calibri"/>
              </a:rPr>
              <a:t>Why, when, and how to evaluate</a:t>
            </a:r>
          </a:p>
          <a:p>
            <a:r>
              <a:rPr lang="en-US" dirty="0">
                <a:ea typeface="+mn-lt"/>
                <a:cs typeface="+mn-lt"/>
              </a:rPr>
              <a:t>Evaluation approaches</a:t>
            </a:r>
          </a:p>
          <a:p>
            <a:pPr lvl="1"/>
            <a:r>
              <a:rPr lang="en-US" dirty="0">
                <a:ea typeface="+mn-lt"/>
                <a:cs typeface="+mn-lt"/>
              </a:rPr>
              <a:t>Formative versus summative</a:t>
            </a:r>
          </a:p>
          <a:p>
            <a:pPr lvl="1"/>
            <a:r>
              <a:rPr lang="en-US" dirty="0">
                <a:ea typeface="+mn-lt"/>
                <a:cs typeface="+mn-lt"/>
              </a:rPr>
              <a:t>Analytical versus user testing</a:t>
            </a:r>
          </a:p>
          <a:p>
            <a:r>
              <a:rPr lang="en-US" dirty="0">
                <a:ea typeface="+mn-lt"/>
                <a:cs typeface="+mn-lt"/>
              </a:rPr>
              <a:t>An evaluation framework</a:t>
            </a:r>
          </a:p>
          <a:p>
            <a:r>
              <a:rPr lang="en-US" dirty="0">
                <a:cs typeface="Calibri"/>
              </a:rPr>
              <a:t>Summary</a:t>
            </a:r>
          </a:p>
          <a:p>
            <a:r>
              <a:rPr lang="en-US" dirty="0">
                <a:cs typeface="Calibri"/>
              </a:rPr>
              <a:t>References</a:t>
            </a:r>
          </a:p>
        </p:txBody>
      </p:sp>
    </p:spTree>
    <p:extLst>
      <p:ext uri="{BB962C8B-B14F-4D97-AF65-F5344CB8AC3E}">
        <p14:creationId xmlns:p14="http://schemas.microsoft.com/office/powerpoint/2010/main" val="2690582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A41E4-23BF-674F-B13C-B36636AA5708}"/>
              </a:ext>
            </a:extLst>
          </p:cNvPr>
          <p:cNvSpPr>
            <a:spLocks noGrp="1"/>
          </p:cNvSpPr>
          <p:nvPr>
            <p:ph type="title"/>
          </p:nvPr>
        </p:nvSpPr>
        <p:spPr>
          <a:xfrm>
            <a:off x="638882" y="3577456"/>
            <a:ext cx="10909640" cy="2688874"/>
          </a:xfrm>
        </p:spPr>
        <p:txBody>
          <a:bodyPr vert="horz" lIns="91440" tIns="45720" rIns="91440" bIns="45720" rtlCol="0" anchor="b">
            <a:normAutofit/>
          </a:bodyPr>
          <a:lstStyle/>
          <a:p>
            <a:pPr algn="ctr"/>
            <a:r>
              <a:rPr lang="en-US" sz="6600" kern="1200" dirty="0">
                <a:solidFill>
                  <a:schemeClr val="tx1"/>
                </a:solidFill>
                <a:latin typeface="+mj-lt"/>
                <a:ea typeface="+mj-ea"/>
                <a:cs typeface="+mj-cs"/>
              </a:rPr>
              <a:t>Thanks for listening</a:t>
            </a:r>
            <a:br>
              <a:rPr lang="en-US" sz="6600" kern="1200" dirty="0">
                <a:solidFill>
                  <a:schemeClr val="tx1"/>
                </a:solidFill>
                <a:latin typeface="+mj-lt"/>
                <a:ea typeface="+mj-ea"/>
                <a:cs typeface="+mj-cs"/>
              </a:rPr>
            </a:br>
            <a:br>
              <a:rPr lang="en-US" sz="6600" kern="1200" dirty="0">
                <a:solidFill>
                  <a:schemeClr val="tx1"/>
                </a:solidFill>
                <a:latin typeface="+mj-lt"/>
                <a:ea typeface="+mj-ea"/>
                <a:cs typeface="+mj-cs"/>
              </a:rPr>
            </a:br>
            <a:r>
              <a:rPr lang="sv-SE" sz="1600" b="0" i="0" u="none" strike="noStrike" dirty="0" err="1">
                <a:solidFill>
                  <a:srgbClr val="000000"/>
                </a:solidFill>
                <a:effectLst/>
                <a:latin typeface="Calibri" panose="020F0502020204030204" pitchFamily="34" charset="0"/>
              </a:rPr>
              <a:t>Disclaimer</a:t>
            </a:r>
            <a:r>
              <a:rPr lang="sv-SE" sz="1600" b="0" i="0" u="none" strike="noStrike" dirty="0">
                <a:solidFill>
                  <a:srgbClr val="000000"/>
                </a:solidFill>
                <a:effectLst/>
                <a:latin typeface="Calibri" panose="020F0502020204030204" pitchFamily="34" charset="0"/>
              </a:rPr>
              <a:t>: The </a:t>
            </a:r>
            <a:r>
              <a:rPr lang="sv-SE" sz="1600" b="0" i="0" u="none" strike="noStrike" dirty="0" err="1">
                <a:solidFill>
                  <a:srgbClr val="000000"/>
                </a:solidFill>
                <a:effectLst/>
                <a:latin typeface="Calibri" panose="020F0502020204030204" pitchFamily="34" charset="0"/>
              </a:rPr>
              <a:t>European</a:t>
            </a:r>
            <a:r>
              <a:rPr lang="sv-SE" sz="1600" b="0" i="0" u="none" strike="noStrike" dirty="0">
                <a:solidFill>
                  <a:srgbClr val="000000"/>
                </a:solidFill>
                <a:effectLst/>
                <a:latin typeface="Calibri" panose="020F0502020204030204" pitchFamily="34" charset="0"/>
              </a:rPr>
              <a:t> </a:t>
            </a:r>
            <a:r>
              <a:rPr lang="sv-SE" sz="1600" b="0" i="0" u="none" strike="noStrike" dirty="0" err="1">
                <a:solidFill>
                  <a:srgbClr val="000000"/>
                </a:solidFill>
                <a:effectLst/>
                <a:latin typeface="Calibri" panose="020F0502020204030204" pitchFamily="34" charset="0"/>
              </a:rPr>
              <a:t>Commission's</a:t>
            </a:r>
            <a:r>
              <a:rPr lang="sv-SE" sz="1600" b="0" i="0" u="none" strike="noStrike" dirty="0">
                <a:solidFill>
                  <a:srgbClr val="000000"/>
                </a:solidFill>
                <a:effectLst/>
                <a:latin typeface="Calibri" panose="020F0502020204030204" pitchFamily="34" charset="0"/>
              </a:rPr>
              <a:t> support for the </a:t>
            </a:r>
            <a:r>
              <a:rPr lang="sv-SE" sz="1600" b="0" i="0" u="none" strike="noStrike" dirty="0" err="1">
                <a:solidFill>
                  <a:srgbClr val="000000"/>
                </a:solidFill>
                <a:effectLst/>
                <a:latin typeface="Calibri" panose="020F0502020204030204" pitchFamily="34" charset="0"/>
              </a:rPr>
              <a:t>production</a:t>
            </a:r>
            <a:r>
              <a:rPr lang="sv-SE" sz="1600" b="0" i="0" u="none" strike="noStrike" dirty="0">
                <a:solidFill>
                  <a:srgbClr val="000000"/>
                </a:solidFill>
                <a:effectLst/>
                <a:latin typeface="Calibri" panose="020F0502020204030204" pitchFamily="34" charset="0"/>
              </a:rPr>
              <a:t> of </a:t>
            </a:r>
            <a:r>
              <a:rPr lang="sv-SE" sz="1600" b="0" i="0" u="none" strike="noStrike" dirty="0" err="1">
                <a:solidFill>
                  <a:srgbClr val="000000"/>
                </a:solidFill>
                <a:effectLst/>
                <a:latin typeface="Calibri" panose="020F0502020204030204" pitchFamily="34" charset="0"/>
              </a:rPr>
              <a:t>this</a:t>
            </a:r>
            <a:r>
              <a:rPr lang="sv-SE" sz="1600" b="0" i="0" u="none" strike="noStrike" dirty="0">
                <a:solidFill>
                  <a:srgbClr val="000000"/>
                </a:solidFill>
                <a:effectLst/>
                <a:latin typeface="Calibri" panose="020F0502020204030204" pitchFamily="34" charset="0"/>
              </a:rPr>
              <a:t> </a:t>
            </a:r>
            <a:r>
              <a:rPr lang="sv-SE" sz="1600" b="0" i="0" u="none" strike="noStrike" dirty="0" err="1">
                <a:solidFill>
                  <a:srgbClr val="000000"/>
                </a:solidFill>
                <a:effectLst/>
                <a:latin typeface="Calibri" panose="020F0502020204030204" pitchFamily="34" charset="0"/>
              </a:rPr>
              <a:t>publication</a:t>
            </a:r>
            <a:r>
              <a:rPr lang="sv-SE" sz="1600" b="0" i="0" u="none" strike="noStrike" dirty="0">
                <a:solidFill>
                  <a:srgbClr val="000000"/>
                </a:solidFill>
                <a:effectLst/>
                <a:latin typeface="Calibri" panose="020F0502020204030204" pitchFamily="34" charset="0"/>
              </a:rPr>
              <a:t> </a:t>
            </a:r>
            <a:r>
              <a:rPr lang="sv-SE" sz="1600" b="0" i="0" u="none" strike="noStrike" dirty="0" err="1">
                <a:solidFill>
                  <a:srgbClr val="000000"/>
                </a:solidFill>
                <a:effectLst/>
                <a:latin typeface="Calibri" panose="020F0502020204030204" pitchFamily="34" charset="0"/>
              </a:rPr>
              <a:t>does</a:t>
            </a:r>
            <a:r>
              <a:rPr lang="sv-SE" sz="1600" b="0" i="0" u="none" strike="noStrike" dirty="0">
                <a:solidFill>
                  <a:srgbClr val="000000"/>
                </a:solidFill>
                <a:effectLst/>
                <a:latin typeface="Calibri" panose="020F0502020204030204" pitchFamily="34" charset="0"/>
              </a:rPr>
              <a:t> not </a:t>
            </a:r>
            <a:r>
              <a:rPr lang="sv-SE" sz="1600" b="0" i="0" u="none" strike="noStrike" dirty="0" err="1">
                <a:solidFill>
                  <a:srgbClr val="000000"/>
                </a:solidFill>
                <a:effectLst/>
                <a:latin typeface="Calibri" panose="020F0502020204030204" pitchFamily="34" charset="0"/>
              </a:rPr>
              <a:t>constitute</a:t>
            </a:r>
            <a:r>
              <a:rPr lang="sv-SE" sz="1600" b="0" i="0" u="none" strike="noStrike" dirty="0">
                <a:solidFill>
                  <a:srgbClr val="000000"/>
                </a:solidFill>
                <a:effectLst/>
                <a:latin typeface="Calibri" panose="020F0502020204030204" pitchFamily="34" charset="0"/>
              </a:rPr>
              <a:t> an </a:t>
            </a:r>
            <a:r>
              <a:rPr lang="sv-SE" sz="1600" b="0" i="0" u="none" strike="noStrike" dirty="0" err="1">
                <a:solidFill>
                  <a:srgbClr val="000000"/>
                </a:solidFill>
                <a:effectLst/>
                <a:latin typeface="Calibri" panose="020F0502020204030204" pitchFamily="34" charset="0"/>
              </a:rPr>
              <a:t>endorsement</a:t>
            </a:r>
            <a:r>
              <a:rPr lang="sv-SE" sz="1600" b="0" i="0" u="none" strike="noStrike" dirty="0">
                <a:solidFill>
                  <a:srgbClr val="000000"/>
                </a:solidFill>
                <a:effectLst/>
                <a:latin typeface="Calibri" panose="020F0502020204030204" pitchFamily="34" charset="0"/>
              </a:rPr>
              <a:t> of the </a:t>
            </a:r>
            <a:r>
              <a:rPr lang="sv-SE" sz="1600" b="0" i="0" u="none" strike="noStrike" dirty="0" err="1">
                <a:solidFill>
                  <a:srgbClr val="000000"/>
                </a:solidFill>
                <a:effectLst/>
                <a:latin typeface="Calibri" panose="020F0502020204030204" pitchFamily="34" charset="0"/>
              </a:rPr>
              <a:t>contents</a:t>
            </a:r>
            <a:r>
              <a:rPr lang="sv-SE" sz="1600" b="0" i="0" u="none" strike="noStrike" dirty="0">
                <a:solidFill>
                  <a:srgbClr val="000000"/>
                </a:solidFill>
                <a:effectLst/>
                <a:latin typeface="Calibri" panose="020F0502020204030204" pitchFamily="34" charset="0"/>
              </a:rPr>
              <a:t>, </a:t>
            </a:r>
            <a:r>
              <a:rPr lang="sv-SE" sz="1600" b="0" i="0" u="none" strike="noStrike" dirty="0" err="1">
                <a:solidFill>
                  <a:srgbClr val="000000"/>
                </a:solidFill>
                <a:effectLst/>
                <a:latin typeface="Calibri" panose="020F0502020204030204" pitchFamily="34" charset="0"/>
              </a:rPr>
              <a:t>which</a:t>
            </a:r>
            <a:r>
              <a:rPr lang="sv-SE" sz="1600" b="0" i="0" u="none" strike="noStrike" dirty="0">
                <a:solidFill>
                  <a:srgbClr val="000000"/>
                </a:solidFill>
                <a:effectLst/>
                <a:latin typeface="Calibri" panose="020F0502020204030204" pitchFamily="34" charset="0"/>
              </a:rPr>
              <a:t> </a:t>
            </a:r>
            <a:r>
              <a:rPr lang="sv-SE" sz="1600" b="0" i="0" u="none" strike="noStrike" dirty="0" err="1">
                <a:solidFill>
                  <a:srgbClr val="000000"/>
                </a:solidFill>
                <a:effectLst/>
                <a:latin typeface="Calibri" panose="020F0502020204030204" pitchFamily="34" charset="0"/>
              </a:rPr>
              <a:t>reflect</a:t>
            </a:r>
            <a:r>
              <a:rPr lang="sv-SE" sz="1600" b="0" i="0" u="none" strike="noStrike" dirty="0">
                <a:solidFill>
                  <a:srgbClr val="000000"/>
                </a:solidFill>
                <a:effectLst/>
                <a:latin typeface="Calibri" panose="020F0502020204030204" pitchFamily="34" charset="0"/>
              </a:rPr>
              <a:t> the </a:t>
            </a:r>
            <a:r>
              <a:rPr lang="sv-SE" sz="1600" b="0" i="0" u="none" strike="noStrike" dirty="0" err="1">
                <a:solidFill>
                  <a:srgbClr val="000000"/>
                </a:solidFill>
                <a:effectLst/>
                <a:latin typeface="Calibri" panose="020F0502020204030204" pitchFamily="34" charset="0"/>
              </a:rPr>
              <a:t>views</a:t>
            </a:r>
            <a:r>
              <a:rPr lang="sv-SE" sz="1600" b="0" i="0" u="none" strike="noStrike" dirty="0">
                <a:solidFill>
                  <a:srgbClr val="000000"/>
                </a:solidFill>
                <a:effectLst/>
                <a:latin typeface="Calibri" panose="020F0502020204030204" pitchFamily="34" charset="0"/>
              </a:rPr>
              <a:t> </a:t>
            </a:r>
            <a:r>
              <a:rPr lang="sv-SE" sz="1600" b="0" i="0" u="none" strike="noStrike" dirty="0" err="1">
                <a:solidFill>
                  <a:srgbClr val="000000"/>
                </a:solidFill>
                <a:effectLst/>
                <a:latin typeface="Calibri" panose="020F0502020204030204" pitchFamily="34" charset="0"/>
              </a:rPr>
              <a:t>only</a:t>
            </a:r>
            <a:r>
              <a:rPr lang="sv-SE" sz="1600" b="0" i="0" u="none" strike="noStrike" dirty="0">
                <a:solidFill>
                  <a:srgbClr val="000000"/>
                </a:solidFill>
                <a:effectLst/>
                <a:latin typeface="Calibri" panose="020F0502020204030204" pitchFamily="34" charset="0"/>
              </a:rPr>
              <a:t> of the </a:t>
            </a:r>
            <a:r>
              <a:rPr lang="sv-SE" sz="1600" b="0" i="0" u="none" strike="noStrike" dirty="0" err="1">
                <a:solidFill>
                  <a:srgbClr val="000000"/>
                </a:solidFill>
                <a:effectLst/>
                <a:latin typeface="Calibri" panose="020F0502020204030204" pitchFamily="34" charset="0"/>
              </a:rPr>
              <a:t>authors</a:t>
            </a:r>
            <a:r>
              <a:rPr lang="sv-SE" sz="1600" b="0" i="0" u="none" strike="noStrike" dirty="0">
                <a:solidFill>
                  <a:srgbClr val="000000"/>
                </a:solidFill>
                <a:effectLst/>
                <a:latin typeface="Calibri" panose="020F0502020204030204" pitchFamily="34" charset="0"/>
              </a:rPr>
              <a:t>, and the Commission </a:t>
            </a:r>
            <a:r>
              <a:rPr lang="sv-SE" sz="1600" b="0" i="0" u="none" strike="noStrike" dirty="0" err="1">
                <a:solidFill>
                  <a:srgbClr val="000000"/>
                </a:solidFill>
                <a:effectLst/>
                <a:latin typeface="Calibri" panose="020F0502020204030204" pitchFamily="34" charset="0"/>
              </a:rPr>
              <a:t>cannot</a:t>
            </a:r>
            <a:r>
              <a:rPr lang="sv-SE" sz="1600" b="0" i="0" u="none" strike="noStrike" dirty="0">
                <a:solidFill>
                  <a:srgbClr val="000000"/>
                </a:solidFill>
                <a:effectLst/>
                <a:latin typeface="Calibri" panose="020F0502020204030204" pitchFamily="34" charset="0"/>
              </a:rPr>
              <a:t> be </a:t>
            </a:r>
            <a:r>
              <a:rPr lang="sv-SE" sz="1600" b="0" i="0" u="none" strike="noStrike" dirty="0" err="1">
                <a:solidFill>
                  <a:srgbClr val="000000"/>
                </a:solidFill>
                <a:effectLst/>
                <a:latin typeface="Calibri" panose="020F0502020204030204" pitchFamily="34" charset="0"/>
              </a:rPr>
              <a:t>held</a:t>
            </a:r>
            <a:r>
              <a:rPr lang="sv-SE" sz="1600" b="0" i="0" u="none" strike="noStrike" dirty="0">
                <a:solidFill>
                  <a:srgbClr val="000000"/>
                </a:solidFill>
                <a:effectLst/>
                <a:latin typeface="Calibri" panose="020F0502020204030204" pitchFamily="34" charset="0"/>
              </a:rPr>
              <a:t> </a:t>
            </a:r>
            <a:r>
              <a:rPr lang="sv-SE" sz="1600" b="0" i="0" u="none" strike="noStrike" dirty="0" err="1">
                <a:solidFill>
                  <a:srgbClr val="000000"/>
                </a:solidFill>
                <a:effectLst/>
                <a:latin typeface="Calibri" panose="020F0502020204030204" pitchFamily="34" charset="0"/>
              </a:rPr>
              <a:t>responsible</a:t>
            </a:r>
            <a:r>
              <a:rPr lang="sv-SE" sz="1600" b="0" i="0" u="none" strike="noStrike" dirty="0">
                <a:solidFill>
                  <a:srgbClr val="000000"/>
                </a:solidFill>
                <a:effectLst/>
                <a:latin typeface="Calibri" panose="020F0502020204030204" pitchFamily="34" charset="0"/>
              </a:rPr>
              <a:t> for </a:t>
            </a:r>
            <a:r>
              <a:rPr lang="sv-SE" sz="1600" b="0" i="0" u="none" strike="noStrike" dirty="0" err="1">
                <a:solidFill>
                  <a:srgbClr val="000000"/>
                </a:solidFill>
                <a:effectLst/>
                <a:latin typeface="Calibri" panose="020F0502020204030204" pitchFamily="34" charset="0"/>
              </a:rPr>
              <a:t>any</a:t>
            </a:r>
            <a:r>
              <a:rPr lang="sv-SE" sz="1600" b="0" i="0" u="none" strike="noStrike" dirty="0">
                <a:solidFill>
                  <a:srgbClr val="000000"/>
                </a:solidFill>
                <a:effectLst/>
                <a:latin typeface="Calibri" panose="020F0502020204030204" pitchFamily="34" charset="0"/>
              </a:rPr>
              <a:t> </a:t>
            </a:r>
            <a:r>
              <a:rPr lang="sv-SE" sz="1600" b="0" i="0" u="none" strike="noStrike" dirty="0" err="1">
                <a:solidFill>
                  <a:srgbClr val="000000"/>
                </a:solidFill>
                <a:effectLst/>
                <a:latin typeface="Calibri" panose="020F0502020204030204" pitchFamily="34" charset="0"/>
              </a:rPr>
              <a:t>use</a:t>
            </a:r>
            <a:r>
              <a:rPr lang="sv-SE" sz="1600" b="0" i="0" u="none" strike="noStrike" dirty="0">
                <a:solidFill>
                  <a:srgbClr val="000000"/>
                </a:solidFill>
                <a:effectLst/>
                <a:latin typeface="Calibri" panose="020F0502020204030204" pitchFamily="34" charset="0"/>
              </a:rPr>
              <a:t> </a:t>
            </a:r>
            <a:r>
              <a:rPr lang="sv-SE" sz="1600" b="0" i="0" u="none" strike="noStrike" dirty="0" err="1">
                <a:solidFill>
                  <a:srgbClr val="000000"/>
                </a:solidFill>
                <a:effectLst/>
                <a:latin typeface="Calibri" panose="020F0502020204030204" pitchFamily="34" charset="0"/>
              </a:rPr>
              <a:t>which</a:t>
            </a:r>
            <a:r>
              <a:rPr lang="sv-SE" sz="1600" b="0" i="0" u="none" strike="noStrike" dirty="0">
                <a:solidFill>
                  <a:srgbClr val="000000"/>
                </a:solidFill>
                <a:effectLst/>
                <a:latin typeface="Calibri" panose="020F0502020204030204" pitchFamily="34" charset="0"/>
              </a:rPr>
              <a:t> </a:t>
            </a:r>
            <a:r>
              <a:rPr lang="sv-SE" sz="1600" b="0" i="0" u="none" strike="noStrike" dirty="0" err="1">
                <a:solidFill>
                  <a:srgbClr val="000000"/>
                </a:solidFill>
                <a:effectLst/>
                <a:latin typeface="Calibri" panose="020F0502020204030204" pitchFamily="34" charset="0"/>
              </a:rPr>
              <a:t>may</a:t>
            </a:r>
            <a:r>
              <a:rPr lang="sv-SE" sz="1600" b="0" i="0" u="none" strike="noStrike" dirty="0">
                <a:solidFill>
                  <a:srgbClr val="000000"/>
                </a:solidFill>
                <a:effectLst/>
                <a:latin typeface="Calibri" panose="020F0502020204030204" pitchFamily="34" charset="0"/>
              </a:rPr>
              <a:t> be </a:t>
            </a:r>
            <a:r>
              <a:rPr lang="sv-SE" sz="1600" b="0" i="0" u="none" strike="noStrike" dirty="0" err="1">
                <a:solidFill>
                  <a:srgbClr val="000000"/>
                </a:solidFill>
                <a:effectLst/>
                <a:latin typeface="Calibri" panose="020F0502020204030204" pitchFamily="34" charset="0"/>
              </a:rPr>
              <a:t>made</a:t>
            </a:r>
            <a:r>
              <a:rPr lang="sv-SE" sz="1600" b="0" i="0" u="none" strike="noStrike" dirty="0">
                <a:solidFill>
                  <a:srgbClr val="000000"/>
                </a:solidFill>
                <a:effectLst/>
                <a:latin typeface="Calibri" panose="020F0502020204030204" pitchFamily="34" charset="0"/>
              </a:rPr>
              <a:t> of the information </a:t>
            </a:r>
            <a:r>
              <a:rPr lang="sv-SE" sz="1600" b="0" i="0" u="none" strike="noStrike" dirty="0" err="1">
                <a:solidFill>
                  <a:srgbClr val="000000"/>
                </a:solidFill>
                <a:effectLst/>
                <a:latin typeface="Calibri" panose="020F0502020204030204" pitchFamily="34" charset="0"/>
              </a:rPr>
              <a:t>contained</a:t>
            </a:r>
            <a:r>
              <a:rPr lang="sv-SE" sz="1600" b="0" i="0" u="none" strike="noStrike" dirty="0">
                <a:solidFill>
                  <a:srgbClr val="000000"/>
                </a:solidFill>
                <a:effectLst/>
                <a:latin typeface="Calibri" panose="020F0502020204030204" pitchFamily="34" charset="0"/>
              </a:rPr>
              <a:t> </a:t>
            </a:r>
            <a:r>
              <a:rPr lang="sv-SE" sz="1600" b="0" i="0" u="none" strike="noStrike" dirty="0" err="1">
                <a:solidFill>
                  <a:srgbClr val="000000"/>
                </a:solidFill>
                <a:effectLst/>
                <a:latin typeface="Calibri" panose="020F0502020204030204" pitchFamily="34" charset="0"/>
              </a:rPr>
              <a:t>therein</a:t>
            </a:r>
            <a:endParaRPr lang="en-US" sz="1600" kern="1200" dirty="0">
              <a:solidFill>
                <a:schemeClr val="tx1"/>
              </a:solidFill>
              <a:latin typeface="+mj-lt"/>
              <a:ea typeface="+mj-ea"/>
              <a:cs typeface="+mj-cs"/>
            </a:endParaRPr>
          </a:p>
        </p:txBody>
      </p:sp>
      <p:pic>
        <p:nvPicPr>
          <p:cNvPr id="4" name="Bildobjekt 3">
            <a:extLst>
              <a:ext uri="{FF2B5EF4-FFF2-40B4-BE49-F238E27FC236}">
                <a16:creationId xmlns:a16="http://schemas.microsoft.com/office/drawing/2014/main" id="{3A69DEB5-400C-7949-BA40-9315C61B56AE}"/>
              </a:ext>
            </a:extLst>
          </p:cNvPr>
          <p:cNvPicPr>
            <a:picLocks noChangeAspect="1"/>
          </p:cNvPicPr>
          <p:nvPr/>
        </p:nvPicPr>
        <p:blipFill>
          <a:blip r:embed="rId2"/>
          <a:stretch>
            <a:fillRect/>
          </a:stretch>
        </p:blipFill>
        <p:spPr>
          <a:xfrm>
            <a:off x="3077498" y="591670"/>
            <a:ext cx="6032408" cy="2742004"/>
          </a:xfrm>
          <a:prstGeom prst="rect">
            <a:avLst/>
          </a:prstGeom>
        </p:spPr>
      </p:pic>
    </p:spTree>
    <p:extLst>
      <p:ext uri="{BB962C8B-B14F-4D97-AF65-F5344CB8AC3E}">
        <p14:creationId xmlns:p14="http://schemas.microsoft.com/office/powerpoint/2010/main" val="89513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D1B09-F92B-4C69-A6FD-67B51E7CC34F}"/>
              </a:ext>
            </a:extLst>
          </p:cNvPr>
          <p:cNvSpPr>
            <a:spLocks noGrp="1"/>
          </p:cNvSpPr>
          <p:nvPr>
            <p:ph type="title"/>
          </p:nvPr>
        </p:nvSpPr>
        <p:spPr>
          <a:solidFill>
            <a:srgbClr val="FF8A00"/>
          </a:solidFill>
        </p:spPr>
        <p:txBody>
          <a:bodyPr/>
          <a:lstStyle/>
          <a:p>
            <a:r>
              <a:rPr lang="en-US" b="1" dirty="0">
                <a:solidFill>
                  <a:schemeClr val="bg1"/>
                </a:solidFill>
                <a:ea typeface="+mn-lt"/>
                <a:cs typeface="+mn-lt"/>
              </a:rPr>
              <a:t>Why, when and how to evaluate</a:t>
            </a:r>
          </a:p>
        </p:txBody>
      </p:sp>
    </p:spTree>
    <p:extLst>
      <p:ext uri="{BB962C8B-B14F-4D97-AF65-F5344CB8AC3E}">
        <p14:creationId xmlns:p14="http://schemas.microsoft.com/office/powerpoint/2010/main" val="2220949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E9F0-4AAD-4CF7-9D24-623FC2F21807}"/>
              </a:ext>
            </a:extLst>
          </p:cNvPr>
          <p:cNvSpPr>
            <a:spLocks noGrp="1"/>
          </p:cNvSpPr>
          <p:nvPr>
            <p:ph type="title"/>
          </p:nvPr>
        </p:nvSpPr>
        <p:spPr/>
        <p:txBody>
          <a:bodyPr/>
          <a:lstStyle/>
          <a:p>
            <a:r>
              <a:rPr lang="en-US" dirty="0">
                <a:cs typeface="Calibri"/>
              </a:rPr>
              <a:t>Why evaluate?</a:t>
            </a:r>
            <a:endParaRPr lang="en-US" dirty="0"/>
          </a:p>
        </p:txBody>
      </p:sp>
      <p:sp>
        <p:nvSpPr>
          <p:cNvPr id="3" name="Content Placeholder 2">
            <a:extLst>
              <a:ext uri="{FF2B5EF4-FFF2-40B4-BE49-F238E27FC236}">
                <a16:creationId xmlns:a16="http://schemas.microsoft.com/office/drawing/2014/main" id="{B8A9549F-0D95-4124-B5D4-75B1F87F5FC5}"/>
              </a:ext>
            </a:extLst>
          </p:cNvPr>
          <p:cNvSpPr>
            <a:spLocks noGrp="1"/>
          </p:cNvSpPr>
          <p:nvPr>
            <p:ph sz="half" idx="1"/>
          </p:nvPr>
        </p:nvSpPr>
        <p:spPr>
          <a:xfrm>
            <a:off x="838200" y="1825625"/>
            <a:ext cx="8904287" cy="4351338"/>
          </a:xfrm>
        </p:spPr>
        <p:txBody>
          <a:bodyPr vert="horz" lIns="91440" tIns="45720" rIns="91440" bIns="45720" rtlCol="0" anchor="t">
            <a:normAutofit/>
          </a:bodyPr>
          <a:lstStyle/>
          <a:p>
            <a:r>
              <a:rPr lang="en-US" sz="2800" dirty="0">
                <a:cs typeface="Calibri"/>
              </a:rPr>
              <a:t>Check that </a:t>
            </a:r>
            <a:r>
              <a:rPr lang="en-US" sz="2800" b="1" dirty="0">
                <a:cs typeface="Calibri"/>
              </a:rPr>
              <a:t>users</a:t>
            </a:r>
            <a:r>
              <a:rPr lang="en-US" sz="2800" dirty="0">
                <a:cs typeface="Calibri"/>
              </a:rPr>
              <a:t> can use the </a:t>
            </a:r>
            <a:r>
              <a:rPr lang="en-US" dirty="0">
                <a:cs typeface="Calibri"/>
              </a:rPr>
              <a:t>technology for collaborative</a:t>
            </a:r>
            <a:r>
              <a:rPr lang="en-US" sz="2800" dirty="0">
                <a:cs typeface="Calibri"/>
              </a:rPr>
              <a:t> </a:t>
            </a:r>
            <a:r>
              <a:rPr lang="en-US" dirty="0">
                <a:cs typeface="Calibri"/>
              </a:rPr>
              <a:t>interaction</a:t>
            </a:r>
            <a:endParaRPr lang="en-US" sz="2800" dirty="0">
              <a:cs typeface="Calibri"/>
            </a:endParaRPr>
          </a:p>
          <a:p>
            <a:pPr lvl="1"/>
            <a:r>
              <a:rPr lang="en-US" dirty="0">
                <a:cs typeface="Calibri"/>
              </a:rPr>
              <a:t>Note that ‘designers are not users’ (Jacob Nielsen)</a:t>
            </a:r>
          </a:p>
          <a:p>
            <a:r>
              <a:rPr lang="en-US" sz="2800" dirty="0">
                <a:cs typeface="Calibri"/>
              </a:rPr>
              <a:t>Get feedback about early design ideas</a:t>
            </a:r>
          </a:p>
          <a:p>
            <a:pPr lvl="1"/>
            <a:r>
              <a:rPr lang="en-US" dirty="0">
                <a:cs typeface="Calibri"/>
              </a:rPr>
              <a:t>Evaluation does not have to wait until the final product</a:t>
            </a:r>
          </a:p>
          <a:p>
            <a:r>
              <a:rPr lang="en-US" sz="2800" dirty="0">
                <a:cs typeface="Calibri"/>
              </a:rPr>
              <a:t>Find out which problems occur in the design</a:t>
            </a:r>
          </a:p>
          <a:p>
            <a:pPr lvl="1"/>
            <a:r>
              <a:rPr lang="en-US" dirty="0">
                <a:cs typeface="Calibri"/>
              </a:rPr>
              <a:t>Allowing you to fix major problems before final design</a:t>
            </a:r>
          </a:p>
        </p:txBody>
      </p:sp>
    </p:spTree>
    <p:extLst>
      <p:ext uri="{BB962C8B-B14F-4D97-AF65-F5344CB8AC3E}">
        <p14:creationId xmlns:p14="http://schemas.microsoft.com/office/powerpoint/2010/main" val="3859011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E9F0-4AAD-4CF7-9D24-623FC2F21807}"/>
              </a:ext>
            </a:extLst>
          </p:cNvPr>
          <p:cNvSpPr>
            <a:spLocks noGrp="1"/>
          </p:cNvSpPr>
          <p:nvPr>
            <p:ph type="title"/>
          </p:nvPr>
        </p:nvSpPr>
        <p:spPr/>
        <p:txBody>
          <a:bodyPr/>
          <a:lstStyle/>
          <a:p>
            <a:r>
              <a:rPr lang="en-US" dirty="0">
                <a:cs typeface="Calibri"/>
              </a:rPr>
              <a:t>When to evaluate?</a:t>
            </a:r>
            <a:endParaRPr lang="en-US" dirty="0"/>
          </a:p>
        </p:txBody>
      </p:sp>
      <p:sp>
        <p:nvSpPr>
          <p:cNvPr id="3" name="Content Placeholder 2">
            <a:extLst>
              <a:ext uri="{FF2B5EF4-FFF2-40B4-BE49-F238E27FC236}">
                <a16:creationId xmlns:a16="http://schemas.microsoft.com/office/drawing/2014/main" id="{B8A9549F-0D95-4124-B5D4-75B1F87F5FC5}"/>
              </a:ext>
            </a:extLst>
          </p:cNvPr>
          <p:cNvSpPr>
            <a:spLocks noGrp="1"/>
          </p:cNvSpPr>
          <p:nvPr>
            <p:ph sz="half" idx="1"/>
          </p:nvPr>
        </p:nvSpPr>
        <p:spPr>
          <a:xfrm>
            <a:off x="838200" y="1825625"/>
            <a:ext cx="8904287" cy="4351338"/>
          </a:xfrm>
        </p:spPr>
        <p:txBody>
          <a:bodyPr vert="horz" lIns="91440" tIns="45720" rIns="91440" bIns="45720" rtlCol="0" anchor="t">
            <a:normAutofit/>
          </a:bodyPr>
          <a:lstStyle/>
          <a:p>
            <a:r>
              <a:rPr lang="en-US" dirty="0">
                <a:cs typeface="Calibri"/>
              </a:rPr>
              <a:t>It depends</a:t>
            </a:r>
          </a:p>
          <a:p>
            <a:pPr lvl="1"/>
            <a:r>
              <a:rPr lang="en-US" dirty="0">
                <a:cs typeface="Calibri"/>
              </a:rPr>
              <a:t>If the technology is new, evaluate after initial sketches</a:t>
            </a:r>
          </a:p>
          <a:p>
            <a:pPr lvl="1"/>
            <a:r>
              <a:rPr lang="en-US" dirty="0">
                <a:cs typeface="Calibri"/>
              </a:rPr>
              <a:t>If the technology exists, this might be the first step</a:t>
            </a:r>
          </a:p>
          <a:p>
            <a:r>
              <a:rPr lang="en-US" dirty="0">
                <a:cs typeface="Calibri"/>
              </a:rPr>
              <a:t>Evaluation during design is called </a:t>
            </a:r>
            <a:r>
              <a:rPr lang="en-US" i="1" dirty="0">
                <a:cs typeface="Calibri"/>
              </a:rPr>
              <a:t>formative evaluation</a:t>
            </a:r>
          </a:p>
          <a:p>
            <a:r>
              <a:rPr lang="en-US" dirty="0">
                <a:cs typeface="Calibri"/>
              </a:rPr>
              <a:t>Comparison with benchmark or competitive technology for collaborative interaction is called </a:t>
            </a:r>
            <a:r>
              <a:rPr lang="en-US" i="1" dirty="0">
                <a:cs typeface="Calibri"/>
              </a:rPr>
              <a:t>summative evaluation</a:t>
            </a:r>
            <a:endParaRPr lang="en-US" dirty="0">
              <a:cs typeface="Calibri"/>
            </a:endParaRPr>
          </a:p>
        </p:txBody>
      </p:sp>
    </p:spTree>
    <p:extLst>
      <p:ext uri="{BB962C8B-B14F-4D97-AF65-F5344CB8AC3E}">
        <p14:creationId xmlns:p14="http://schemas.microsoft.com/office/powerpoint/2010/main" val="3435072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D259ACA-9CCD-47DD-90B2-75D047A91CC8}"/>
              </a:ext>
            </a:extLst>
          </p:cNvPr>
          <p:cNvCxnSpPr/>
          <p:nvPr/>
        </p:nvCxnSpPr>
        <p:spPr>
          <a:xfrm>
            <a:off x="5735782" y="1604356"/>
            <a:ext cx="0" cy="4073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bject 5">
            <a:extLst>
              <a:ext uri="{FF2B5EF4-FFF2-40B4-BE49-F238E27FC236}">
                <a16:creationId xmlns:a16="http://schemas.microsoft.com/office/drawing/2014/main" id="{729AD617-513A-4F79-84AA-2E31E144854B}"/>
              </a:ext>
            </a:extLst>
          </p:cNvPr>
          <p:cNvSpPr txBox="1"/>
          <p:nvPr/>
        </p:nvSpPr>
        <p:spPr>
          <a:xfrm>
            <a:off x="3852371" y="864000"/>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Formative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during development</a:t>
            </a:r>
            <a:endParaRPr kern="0" dirty="0">
              <a:latin typeface="+mj-lt"/>
              <a:cs typeface="Verdana"/>
            </a:endParaRPr>
          </a:p>
        </p:txBody>
      </p:sp>
      <p:sp>
        <p:nvSpPr>
          <p:cNvPr id="16" name="object 5">
            <a:extLst>
              <a:ext uri="{FF2B5EF4-FFF2-40B4-BE49-F238E27FC236}">
                <a16:creationId xmlns:a16="http://schemas.microsoft.com/office/drawing/2014/main" id="{0044A20F-E695-4B35-BC92-6A0EF70D576A}"/>
              </a:ext>
            </a:extLst>
          </p:cNvPr>
          <p:cNvSpPr txBox="1"/>
          <p:nvPr/>
        </p:nvSpPr>
        <p:spPr>
          <a:xfrm>
            <a:off x="3852371" y="5838303"/>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Summative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after development</a:t>
            </a:r>
            <a:endParaRPr kern="0" dirty="0">
              <a:latin typeface="+mj-lt"/>
              <a:cs typeface="Verdana"/>
            </a:endParaRPr>
          </a:p>
        </p:txBody>
      </p:sp>
    </p:spTree>
    <p:extLst>
      <p:ext uri="{BB962C8B-B14F-4D97-AF65-F5344CB8AC3E}">
        <p14:creationId xmlns:p14="http://schemas.microsoft.com/office/powerpoint/2010/main" val="97883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D259ACA-9CCD-47DD-90B2-75D047A91CC8}"/>
              </a:ext>
            </a:extLst>
          </p:cNvPr>
          <p:cNvCxnSpPr/>
          <p:nvPr/>
        </p:nvCxnSpPr>
        <p:spPr>
          <a:xfrm>
            <a:off x="5735782" y="1604356"/>
            <a:ext cx="0" cy="4073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bject 5">
            <a:extLst>
              <a:ext uri="{FF2B5EF4-FFF2-40B4-BE49-F238E27FC236}">
                <a16:creationId xmlns:a16="http://schemas.microsoft.com/office/drawing/2014/main" id="{729AD617-513A-4F79-84AA-2E31E144854B}"/>
              </a:ext>
            </a:extLst>
          </p:cNvPr>
          <p:cNvSpPr txBox="1"/>
          <p:nvPr/>
        </p:nvSpPr>
        <p:spPr>
          <a:xfrm>
            <a:off x="3852371" y="864000"/>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Formative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during development</a:t>
            </a:r>
            <a:endParaRPr kern="0" dirty="0">
              <a:latin typeface="+mj-lt"/>
              <a:cs typeface="Verdana"/>
            </a:endParaRPr>
          </a:p>
        </p:txBody>
      </p:sp>
      <p:sp>
        <p:nvSpPr>
          <p:cNvPr id="16" name="object 5">
            <a:extLst>
              <a:ext uri="{FF2B5EF4-FFF2-40B4-BE49-F238E27FC236}">
                <a16:creationId xmlns:a16="http://schemas.microsoft.com/office/drawing/2014/main" id="{0044A20F-E695-4B35-BC92-6A0EF70D576A}"/>
              </a:ext>
            </a:extLst>
          </p:cNvPr>
          <p:cNvSpPr txBox="1"/>
          <p:nvPr/>
        </p:nvSpPr>
        <p:spPr>
          <a:xfrm>
            <a:off x="3852371" y="5838303"/>
            <a:ext cx="3766820" cy="579646"/>
          </a:xfrm>
          <a:prstGeom prst="rect">
            <a:avLst/>
          </a:prstGeom>
        </p:spPr>
        <p:txBody>
          <a:bodyPr vert="horz" wrap="square" lIns="0" tIns="12700" rIns="0" bIns="0" rtlCol="0">
            <a:spAutoFit/>
          </a:bodyPr>
          <a:lstStyle/>
          <a:p>
            <a:pPr marL="12700" algn="ctr">
              <a:spcBef>
                <a:spcPts val="100"/>
              </a:spcBef>
            </a:pPr>
            <a:r>
              <a:rPr lang="en-US" b="1" kern="0" dirty="0">
                <a:latin typeface="+mj-lt"/>
                <a:cs typeface="Verdana"/>
              </a:rPr>
              <a:t>Summative Evaluation</a:t>
            </a:r>
            <a:r>
              <a:rPr kern="0" dirty="0">
                <a:latin typeface="+mj-lt"/>
                <a:cs typeface="Verdana"/>
              </a:rPr>
              <a:t>: </a:t>
            </a:r>
            <a:endParaRPr lang="en-US" kern="0" dirty="0">
              <a:latin typeface="+mj-lt"/>
              <a:cs typeface="Verdana"/>
            </a:endParaRPr>
          </a:p>
          <a:p>
            <a:pPr marL="12700" algn="ctr">
              <a:spcBef>
                <a:spcPts val="100"/>
              </a:spcBef>
            </a:pPr>
            <a:r>
              <a:rPr lang="en-US" kern="0" dirty="0">
                <a:latin typeface="+mj-lt"/>
                <a:cs typeface="Verdana"/>
              </a:rPr>
              <a:t>after development</a:t>
            </a:r>
            <a:endParaRPr kern="0" dirty="0">
              <a:latin typeface="+mj-lt"/>
              <a:cs typeface="Verdana"/>
            </a:endParaRPr>
          </a:p>
        </p:txBody>
      </p:sp>
      <p:grpSp>
        <p:nvGrpSpPr>
          <p:cNvPr id="6" name="Group 5">
            <a:extLst>
              <a:ext uri="{FF2B5EF4-FFF2-40B4-BE49-F238E27FC236}">
                <a16:creationId xmlns:a16="http://schemas.microsoft.com/office/drawing/2014/main" id="{A8548EFD-8C2E-4688-BDFB-A7CF2A920907}"/>
              </a:ext>
            </a:extLst>
          </p:cNvPr>
          <p:cNvGrpSpPr/>
          <p:nvPr/>
        </p:nvGrpSpPr>
        <p:grpSpPr>
          <a:xfrm>
            <a:off x="7113732" y="353043"/>
            <a:ext cx="3766816" cy="1913033"/>
            <a:chOff x="7113732" y="353043"/>
            <a:chExt cx="3766816" cy="1913033"/>
          </a:xfrm>
        </p:grpSpPr>
        <p:sp>
          <p:nvSpPr>
            <p:cNvPr id="7" name="TextBox 6">
              <a:extLst>
                <a:ext uri="{FF2B5EF4-FFF2-40B4-BE49-F238E27FC236}">
                  <a16:creationId xmlns:a16="http://schemas.microsoft.com/office/drawing/2014/main" id="{CA2F5D73-C703-4D8E-A9BA-231B0D876232}"/>
                </a:ext>
              </a:extLst>
            </p:cNvPr>
            <p:cNvSpPr txBox="1"/>
            <p:nvPr/>
          </p:nvSpPr>
          <p:spPr>
            <a:xfrm>
              <a:off x="7225491" y="450194"/>
              <a:ext cx="3543298" cy="1815882"/>
            </a:xfrm>
            <a:prstGeom prst="rect">
              <a:avLst/>
            </a:prstGeom>
            <a:noFill/>
            <a:ln>
              <a:noFill/>
            </a:ln>
          </p:spPr>
          <p:txBody>
            <a:bodyPr wrap="square" rtlCol="0">
              <a:spAutoFit/>
            </a:bodyPr>
            <a:lstStyle/>
            <a:p>
              <a:r>
                <a:rPr lang="en-US" sz="1600" i="1" dirty="0"/>
                <a:t>Formative evaluation: Strengthens or improves the product design</a:t>
              </a:r>
            </a:p>
            <a:p>
              <a:endParaRPr lang="en-US" sz="1600" i="1" dirty="0"/>
            </a:p>
            <a:p>
              <a:r>
                <a:rPr lang="en-US" sz="1600" i="1" dirty="0"/>
                <a:t>Often formative evaluations are done at an earlier stage than summative evaluations</a:t>
              </a:r>
            </a:p>
            <a:p>
              <a:endParaRPr lang="en-NL" sz="1600" i="1" dirty="0"/>
            </a:p>
          </p:txBody>
        </p:sp>
        <p:sp>
          <p:nvSpPr>
            <p:cNvPr id="8" name="Rectangle 7">
              <a:extLst>
                <a:ext uri="{FF2B5EF4-FFF2-40B4-BE49-F238E27FC236}">
                  <a16:creationId xmlns:a16="http://schemas.microsoft.com/office/drawing/2014/main" id="{3E3C9556-9504-46DA-ABFE-4346408060F4}"/>
                </a:ext>
              </a:extLst>
            </p:cNvPr>
            <p:cNvSpPr/>
            <p:nvPr/>
          </p:nvSpPr>
          <p:spPr>
            <a:xfrm>
              <a:off x="7113732" y="353043"/>
              <a:ext cx="3766816" cy="1815881"/>
            </a:xfrm>
            <a:prstGeom prst="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spTree>
    <p:extLst>
      <p:ext uri="{BB962C8B-B14F-4D97-AF65-F5344CB8AC3E}">
        <p14:creationId xmlns:p14="http://schemas.microsoft.com/office/powerpoint/2010/main" val="2721718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D461C4B3DE2E749A4E3D3B7040AAF21" ma:contentTypeVersion="16" ma:contentTypeDescription="Skapa ett nytt dokument." ma:contentTypeScope="" ma:versionID="d01b234734a8421b68037da1ffa870d7">
  <xsd:schema xmlns:xsd="http://www.w3.org/2001/XMLSchema" xmlns:xs="http://www.w3.org/2001/XMLSchema" xmlns:p="http://schemas.microsoft.com/office/2006/metadata/properties" xmlns:ns2="c1828bc7-3938-4143-b03d-ef1abb4e5897" xmlns:ns3="efa87cf6-d4c5-41ed-a5d8-bce68cd0959f" targetNamespace="http://schemas.microsoft.com/office/2006/metadata/properties" ma:root="true" ma:fieldsID="a6bf9df15207e94c6e544d9f25bfe3fb" ns2:_="" ns3:_="">
    <xsd:import namespace="c1828bc7-3938-4143-b03d-ef1abb4e5897"/>
    <xsd:import namespace="efa87cf6-d4c5-41ed-a5d8-bce68cd095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828bc7-3938-4143-b03d-ef1abb4e58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c5eaf389-1862-4172-ae78-bb724b123c1c"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a87cf6-d4c5-41ed-a5d8-bce68cd0959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f5ee58b-52cf-476e-b9e1-1e4c05a4d8b1}" ma:internalName="TaxCatchAll" ma:showField="CatchAllData" ma:web="efa87cf6-d4c5-41ed-a5d8-bce68cd0959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fa87cf6-d4c5-41ed-a5d8-bce68cd0959f" xsi:nil="true"/>
    <lcf76f155ced4ddcb4097134ff3c332f xmlns="c1828bc7-3938-4143-b03d-ef1abb4e589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E2A53D-596C-498D-B375-297DD57923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828bc7-3938-4143-b03d-ef1abb4e5897"/>
    <ds:schemaRef ds:uri="efa87cf6-d4c5-41ed-a5d8-bce68cd09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0EE422-C9AC-405D-BD27-3769A690CD48}">
  <ds:schemaRefs>
    <ds:schemaRef ds:uri="c1828bc7-3938-4143-b03d-ef1abb4e5897"/>
    <ds:schemaRef ds:uri="http://purl.org/dc/terms/"/>
    <ds:schemaRef ds:uri="http://schemas.microsoft.com/office/infopath/2007/PartnerControls"/>
    <ds:schemaRef ds:uri="http://schemas.microsoft.com/office/2006/documentManagement/types"/>
    <ds:schemaRef ds:uri="http://purl.org/dc/elements/1.1/"/>
    <ds:schemaRef ds:uri="http://purl.org/dc/dcmitype/"/>
    <ds:schemaRef ds:uri="http://schemas.microsoft.com/office/2006/metadata/properties"/>
    <ds:schemaRef ds:uri="http://schemas.openxmlformats.org/package/2006/metadata/core-properties"/>
    <ds:schemaRef ds:uri="efa87cf6-d4c5-41ed-a5d8-bce68cd0959f"/>
    <ds:schemaRef ds:uri="http://www.w3.org/XML/1998/namespace"/>
  </ds:schemaRefs>
</ds:datastoreItem>
</file>

<file path=customXml/itemProps3.xml><?xml version="1.0" encoding="utf-8"?>
<ds:datastoreItem xmlns:ds="http://schemas.openxmlformats.org/officeDocument/2006/customXml" ds:itemID="{075E247E-CFCD-4022-BDCA-8127720B8C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4763</TotalTime>
  <Words>4140</Words>
  <Application>Microsoft Macintosh PowerPoint</Application>
  <PresentationFormat>Bredbild</PresentationFormat>
  <Paragraphs>373</Paragraphs>
  <Slides>40</Slides>
  <Notes>24</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40</vt:i4>
      </vt:variant>
    </vt:vector>
  </HeadingPairs>
  <TitlesOfParts>
    <vt:vector size="49" baseType="lpstr">
      <vt:lpstr>Arial</vt:lpstr>
      <vt:lpstr>Calibri</vt:lpstr>
      <vt:lpstr>Calibri Light</vt:lpstr>
      <vt:lpstr>Century Gothic</vt:lpstr>
      <vt:lpstr>roboto</vt:lpstr>
      <vt:lpstr>Trebuchet MS</vt:lpstr>
      <vt:lpstr>Verdana</vt:lpstr>
      <vt:lpstr>Wingdings 3</vt:lpstr>
      <vt:lpstr>Office Theme</vt:lpstr>
      <vt:lpstr>Evaluation of technologies for collaborative interaction</vt:lpstr>
      <vt:lpstr>Summary &amp; Learning outcome</vt:lpstr>
      <vt:lpstr>Recommended readings</vt:lpstr>
      <vt:lpstr>Content</vt:lpstr>
      <vt:lpstr>Why, when and how to evaluate</vt:lpstr>
      <vt:lpstr>Why evaluate?</vt:lpstr>
      <vt:lpstr>When to evaluate?</vt:lpstr>
      <vt:lpstr>PowerPoint-presentation</vt:lpstr>
      <vt:lpstr>PowerPoint-presentation</vt:lpstr>
      <vt:lpstr>PowerPoint-presentation</vt:lpstr>
      <vt:lpstr>How to evaluate?</vt:lpstr>
      <vt:lpstr>PowerPoint-presentation</vt:lpstr>
      <vt:lpstr>PowerPoint-presentation</vt:lpstr>
      <vt:lpstr>PowerPoint-presentation</vt:lpstr>
      <vt:lpstr>Evaluation approaches</vt:lpstr>
      <vt:lpstr>PowerPoint-presentation</vt:lpstr>
      <vt:lpstr>PowerPoint-presentation</vt:lpstr>
      <vt:lpstr>Cognitive walkthrough</vt:lpstr>
      <vt:lpstr>Cognitive walkthrough</vt:lpstr>
      <vt:lpstr>Cognitive walkthrough</vt:lpstr>
      <vt:lpstr>Cognitive walkthrough</vt:lpstr>
      <vt:lpstr>Heuristic evaluation</vt:lpstr>
      <vt:lpstr>Heuristic evaluation</vt:lpstr>
      <vt:lpstr>PowerPoint-presentation</vt:lpstr>
      <vt:lpstr>PowerPoint-presentation</vt:lpstr>
      <vt:lpstr>Usability test: problem identification</vt:lpstr>
      <vt:lpstr>Usability test: typical misconception</vt:lpstr>
      <vt:lpstr>Usability test: users</vt:lpstr>
      <vt:lpstr>Usability test: users</vt:lpstr>
      <vt:lpstr>PowerPoint-presentation</vt:lpstr>
      <vt:lpstr>PowerPoint-presentation</vt:lpstr>
      <vt:lpstr>Summative methods</vt:lpstr>
      <vt:lpstr>User testing vs. Analytical methods</vt:lpstr>
      <vt:lpstr>Examples with technologies for collaborative interaction</vt:lpstr>
      <vt:lpstr>Example: Discord</vt:lpstr>
      <vt:lpstr>Example: Discord (continued)</vt:lpstr>
      <vt:lpstr>Example: Miro</vt:lpstr>
      <vt:lpstr>Summary</vt:lpstr>
      <vt:lpstr>References</vt:lpstr>
      <vt:lpstr>Thanks for listening  Disclaimer: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Company>Aarhus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TEDCO User research</dc:title>
  <dc:creator>Eva Eriksson</dc:creator>
  <cp:lastModifiedBy>Olof Torgersson</cp:lastModifiedBy>
  <cp:revision>648</cp:revision>
  <dcterms:created xsi:type="dcterms:W3CDTF">2021-05-25T16:22:55Z</dcterms:created>
  <dcterms:modified xsi:type="dcterms:W3CDTF">2023-06-19T11:12:56Z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0x010100CD461C4B3DE2E749A4E3D3B7040AAF21</vt:lpwstr>
  </property>
  <property fmtid="{D5CDD505-2E9C-101B-9397-08002B2CF9AE}" pid="3" name="MediaServiceImageTags">
    <vt:lpwstr/>
  </property>
</Properties>
</file>