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960" r:id="rId5"/>
    <p:sldId id="265" r:id="rId6"/>
    <p:sldId id="961" r:id="rId7"/>
    <p:sldId id="973" r:id="rId8"/>
    <p:sldId id="274" r:id="rId9"/>
    <p:sldId id="962" r:id="rId10"/>
    <p:sldId id="963" r:id="rId11"/>
    <p:sldId id="972" r:id="rId12"/>
    <p:sldId id="965" r:id="rId13"/>
    <p:sldId id="966" r:id="rId14"/>
    <p:sldId id="967" r:id="rId15"/>
    <p:sldId id="964" r:id="rId16"/>
    <p:sldId id="384" r:id="rId17"/>
    <p:sldId id="385" r:id="rId18"/>
    <p:sldId id="262" r:id="rId19"/>
    <p:sldId id="386" r:id="rId20"/>
    <p:sldId id="959" r:id="rId21"/>
    <p:sldId id="387" r:id="rId22"/>
    <p:sldId id="260" r:id="rId23"/>
    <p:sldId id="261" r:id="rId24"/>
    <p:sldId id="264" r:id="rId25"/>
    <p:sldId id="270" r:id="rId26"/>
    <p:sldId id="266" r:id="rId27"/>
    <p:sldId id="271" r:id="rId28"/>
    <p:sldId id="268" r:id="rId29"/>
    <p:sldId id="272" r:id="rId30"/>
    <p:sldId id="267" r:id="rId31"/>
    <p:sldId id="273" r:id="rId32"/>
    <p:sldId id="388" r:id="rId33"/>
    <p:sldId id="389" r:id="rId34"/>
    <p:sldId id="969" r:id="rId35"/>
    <p:sldId id="968" r:id="rId36"/>
    <p:sldId id="407" r:id="rId37"/>
    <p:sldId id="263" r:id="rId38"/>
    <p:sldId id="971" r:id="rId39"/>
    <p:sldId id="989"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B5B91E-B574-57B4-6E50-17DE60200B58}" name="Olof Torgersson" initials="OT" userId="S::oloft@chalmers.se::dbc11012-125a-4662-a536-1fac6eb8b947" providerId="AD"/>
  <p188:author id="{8F6FF9C1-52FD-006F-F7A4-23F943B1BFF5}" name="Eva Eriksson" initials="EE" userId="S::au195413@uni.au.dk::87606256-1f63-48fa-8a9c-5f271b2048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901"/>
    <a:srgbClr val="E9EBF5"/>
    <a:srgbClr val="FFF4E7"/>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D28A8-6EB0-4D4D-B847-2E1C5513A609}" v="1" dt="2023-06-19T20:44:08.29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just format 3 - Dekorfär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just format 3 - Dekorfär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just format 3 - Dekorfär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anmörkt format 1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67"/>
    <p:restoredTop sz="63197"/>
  </p:normalViewPr>
  <p:slideViewPr>
    <p:cSldViewPr snapToGrid="0" snapToObjects="1">
      <p:cViewPr varScale="1">
        <p:scale>
          <a:sx n="78" d="100"/>
          <a:sy n="78" d="100"/>
        </p:scale>
        <p:origin x="992" y="176"/>
      </p:cViewPr>
      <p:guideLst/>
    </p:cSldViewPr>
  </p:slideViewPr>
  <p:notesTextViewPr>
    <p:cViewPr>
      <p:scale>
        <a:sx n="114" d="100"/>
        <a:sy n="114"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of Torgersson" userId="dbc11012-125a-4662-a536-1fac6eb8b947" providerId="ADAL" clId="{1087F2A7-A4B7-C04E-B9CF-FA1B3362E222}"/>
    <pc:docChg chg="undo custSel addSld delSld modSld sldOrd">
      <pc:chgData name="Olof Torgersson" userId="dbc11012-125a-4662-a536-1fac6eb8b947" providerId="ADAL" clId="{1087F2A7-A4B7-C04E-B9CF-FA1B3362E222}" dt="2022-12-06T18:21:49.379" v="3167" actId="2696"/>
      <pc:docMkLst>
        <pc:docMk/>
      </pc:docMkLst>
      <pc:sldChg chg="del">
        <pc:chgData name="Olof Torgersson" userId="dbc11012-125a-4662-a536-1fac6eb8b947" providerId="ADAL" clId="{1087F2A7-A4B7-C04E-B9CF-FA1B3362E222}" dt="2022-12-06T10:27:34.435" v="4" actId="2696"/>
        <pc:sldMkLst>
          <pc:docMk/>
          <pc:sldMk cId="4220128368" sldId="256"/>
        </pc:sldMkLst>
      </pc:sldChg>
      <pc:sldChg chg="del ord">
        <pc:chgData name="Olof Torgersson" userId="dbc11012-125a-4662-a536-1fac6eb8b947" providerId="ADAL" clId="{1087F2A7-A4B7-C04E-B9CF-FA1B3362E222}" dt="2022-12-06T17:52:27.747" v="1952" actId="2696"/>
        <pc:sldMkLst>
          <pc:docMk/>
          <pc:sldMk cId="2949561538" sldId="257"/>
        </pc:sldMkLst>
      </pc:sldChg>
      <pc:sldChg chg="del ord">
        <pc:chgData name="Olof Torgersson" userId="dbc11012-125a-4662-a536-1fac6eb8b947" providerId="ADAL" clId="{1087F2A7-A4B7-C04E-B9CF-FA1B3362E222}" dt="2022-12-06T18:04:20.990" v="1957" actId="2696"/>
        <pc:sldMkLst>
          <pc:docMk/>
          <pc:sldMk cId="1207333822" sldId="258"/>
        </pc:sldMkLst>
      </pc:sldChg>
      <pc:sldChg chg="modSp mod">
        <pc:chgData name="Olof Torgersson" userId="dbc11012-125a-4662-a536-1fac6eb8b947" providerId="ADAL" clId="{1087F2A7-A4B7-C04E-B9CF-FA1B3362E222}" dt="2022-12-06T10:44:33.365" v="107" actId="692"/>
        <pc:sldMkLst>
          <pc:docMk/>
          <pc:sldMk cId="766617897" sldId="260"/>
        </pc:sldMkLst>
        <pc:spChg chg="mod">
          <ac:chgData name="Olof Torgersson" userId="dbc11012-125a-4662-a536-1fac6eb8b947" providerId="ADAL" clId="{1087F2A7-A4B7-C04E-B9CF-FA1B3362E222}" dt="2022-12-06T10:44:33.365" v="107" actId="692"/>
          <ac:spMkLst>
            <pc:docMk/>
            <pc:sldMk cId="766617897" sldId="260"/>
            <ac:spMk id="2" creationId="{00000000-0000-0000-0000-000000000000}"/>
          </ac:spMkLst>
        </pc:spChg>
      </pc:sldChg>
      <pc:sldChg chg="modSp mod">
        <pc:chgData name="Olof Torgersson" userId="dbc11012-125a-4662-a536-1fac6eb8b947" providerId="ADAL" clId="{1087F2A7-A4B7-C04E-B9CF-FA1B3362E222}" dt="2022-12-06T10:44:58.837" v="109" actId="692"/>
        <pc:sldMkLst>
          <pc:docMk/>
          <pc:sldMk cId="2430766550" sldId="261"/>
        </pc:sldMkLst>
        <pc:spChg chg="mod">
          <ac:chgData name="Olof Torgersson" userId="dbc11012-125a-4662-a536-1fac6eb8b947" providerId="ADAL" clId="{1087F2A7-A4B7-C04E-B9CF-FA1B3362E222}" dt="2022-12-06T10:44:58.837" v="109" actId="692"/>
          <ac:spMkLst>
            <pc:docMk/>
            <pc:sldMk cId="2430766550" sldId="261"/>
            <ac:spMk id="2" creationId="{00000000-0000-0000-0000-000000000000}"/>
          </ac:spMkLst>
        </pc:spChg>
      </pc:sldChg>
      <pc:sldChg chg="modSp mod">
        <pc:chgData name="Olof Torgersson" userId="dbc11012-125a-4662-a536-1fac6eb8b947" providerId="ADAL" clId="{1087F2A7-A4B7-C04E-B9CF-FA1B3362E222}" dt="2022-12-06T17:35:56.886" v="1491" actId="166"/>
        <pc:sldMkLst>
          <pc:docMk/>
          <pc:sldMk cId="1490783366" sldId="262"/>
        </pc:sldMkLst>
        <pc:spChg chg="mod">
          <ac:chgData name="Olof Torgersson" userId="dbc11012-125a-4662-a536-1fac6eb8b947" providerId="ADAL" clId="{1087F2A7-A4B7-C04E-B9CF-FA1B3362E222}" dt="2022-12-06T17:35:56.886" v="1491" actId="166"/>
          <ac:spMkLst>
            <pc:docMk/>
            <pc:sldMk cId="1490783366" sldId="262"/>
            <ac:spMk id="2" creationId="{00000000-0000-0000-0000-000000000000}"/>
          </ac:spMkLst>
        </pc:spChg>
      </pc:sldChg>
      <pc:sldChg chg="modSp add mod">
        <pc:chgData name="Olof Torgersson" userId="dbc11012-125a-4662-a536-1fac6eb8b947" providerId="ADAL" clId="{1087F2A7-A4B7-C04E-B9CF-FA1B3362E222}" dt="2022-12-06T18:08:30.204" v="2451" actId="20577"/>
        <pc:sldMkLst>
          <pc:docMk/>
          <pc:sldMk cId="1162042843" sldId="263"/>
        </pc:sldMkLst>
        <pc:spChg chg="mod">
          <ac:chgData name="Olof Torgersson" userId="dbc11012-125a-4662-a536-1fac6eb8b947" providerId="ADAL" clId="{1087F2A7-A4B7-C04E-B9CF-FA1B3362E222}" dt="2022-12-06T18:08:30.204" v="2451" actId="20577"/>
          <ac:spMkLst>
            <pc:docMk/>
            <pc:sldMk cId="1162042843" sldId="263"/>
            <ac:spMk id="3" creationId="{74FE495C-707F-7D11-B63B-8D3FB0D9B3A2}"/>
          </ac:spMkLst>
        </pc:spChg>
      </pc:sldChg>
      <pc:sldChg chg="modSp mod">
        <pc:chgData name="Olof Torgersson" userId="dbc11012-125a-4662-a536-1fac6eb8b947" providerId="ADAL" clId="{1087F2A7-A4B7-C04E-B9CF-FA1B3362E222}" dt="2022-12-06T10:33:07.104" v="60" actId="1076"/>
        <pc:sldMkLst>
          <pc:docMk/>
          <pc:sldMk cId="3263696782" sldId="264"/>
        </pc:sldMkLst>
        <pc:spChg chg="mod">
          <ac:chgData name="Olof Torgersson" userId="dbc11012-125a-4662-a536-1fac6eb8b947" providerId="ADAL" clId="{1087F2A7-A4B7-C04E-B9CF-FA1B3362E222}" dt="2022-12-06T10:31:49.419" v="55" actId="207"/>
          <ac:spMkLst>
            <pc:docMk/>
            <pc:sldMk cId="3263696782" sldId="264"/>
            <ac:spMk id="2" creationId="{00000000-0000-0000-0000-000000000000}"/>
          </ac:spMkLst>
        </pc:spChg>
        <pc:spChg chg="mod">
          <ac:chgData name="Olof Torgersson" userId="dbc11012-125a-4662-a536-1fac6eb8b947" providerId="ADAL" clId="{1087F2A7-A4B7-C04E-B9CF-FA1B3362E222}" dt="2022-12-06T10:32:44.953" v="58" actId="33524"/>
          <ac:spMkLst>
            <pc:docMk/>
            <pc:sldMk cId="3263696782" sldId="264"/>
            <ac:spMk id="3" creationId="{00000000-0000-0000-0000-000000000000}"/>
          </ac:spMkLst>
        </pc:spChg>
        <pc:spChg chg="mod">
          <ac:chgData name="Olof Torgersson" userId="dbc11012-125a-4662-a536-1fac6eb8b947" providerId="ADAL" clId="{1087F2A7-A4B7-C04E-B9CF-FA1B3362E222}" dt="2022-12-06T10:33:07.104" v="60" actId="1076"/>
          <ac:spMkLst>
            <pc:docMk/>
            <pc:sldMk cId="3263696782" sldId="264"/>
            <ac:spMk id="5" creationId="{00000000-0000-0000-0000-000000000000}"/>
          </ac:spMkLst>
        </pc:spChg>
        <pc:picChg chg="mod">
          <ac:chgData name="Olof Torgersson" userId="dbc11012-125a-4662-a536-1fac6eb8b947" providerId="ADAL" clId="{1087F2A7-A4B7-C04E-B9CF-FA1B3362E222}" dt="2022-12-06T10:32:26.876" v="56" actId="1076"/>
          <ac:picMkLst>
            <pc:docMk/>
            <pc:sldMk cId="3263696782" sldId="264"/>
            <ac:picMk id="4" creationId="{00000000-0000-0000-0000-000000000000}"/>
          </ac:picMkLst>
        </pc:picChg>
      </pc:sldChg>
      <pc:sldChg chg="modSp add mod">
        <pc:chgData name="Olof Torgersson" userId="dbc11012-125a-4662-a536-1fac6eb8b947" providerId="ADAL" clId="{1087F2A7-A4B7-C04E-B9CF-FA1B3362E222}" dt="2022-12-06T18:21:15.676" v="3155" actId="20577"/>
        <pc:sldMkLst>
          <pc:docMk/>
          <pc:sldMk cId="3263606186" sldId="265"/>
        </pc:sldMkLst>
        <pc:spChg chg="mod">
          <ac:chgData name="Olof Torgersson" userId="dbc11012-125a-4662-a536-1fac6eb8b947" providerId="ADAL" clId="{1087F2A7-A4B7-C04E-B9CF-FA1B3362E222}" dt="2022-12-06T18:17:08.302" v="2872" actId="27636"/>
          <ac:spMkLst>
            <pc:docMk/>
            <pc:sldMk cId="3263606186" sldId="265"/>
            <ac:spMk id="4" creationId="{5C622A52-BF03-4F63-AE51-87BC1E406893}"/>
          </ac:spMkLst>
        </pc:spChg>
        <pc:spChg chg="mod">
          <ac:chgData name="Olof Torgersson" userId="dbc11012-125a-4662-a536-1fac6eb8b947" providerId="ADAL" clId="{1087F2A7-A4B7-C04E-B9CF-FA1B3362E222}" dt="2022-12-06T18:21:15.676" v="3155" actId="20577"/>
          <ac:spMkLst>
            <pc:docMk/>
            <pc:sldMk cId="3263606186" sldId="265"/>
            <ac:spMk id="5" creationId="{B2DCE7AE-626C-427F-A6C6-57CE062E96B1}"/>
          </ac:spMkLst>
        </pc:spChg>
      </pc:sldChg>
      <pc:sldChg chg="modSp mod">
        <pc:chgData name="Olof Torgersson" userId="dbc11012-125a-4662-a536-1fac6eb8b947" providerId="ADAL" clId="{1087F2A7-A4B7-C04E-B9CF-FA1B3362E222}" dt="2022-12-06T10:34:53.916" v="70" actId="1076"/>
        <pc:sldMkLst>
          <pc:docMk/>
          <pc:sldMk cId="3824702564" sldId="266"/>
        </pc:sldMkLst>
        <pc:spChg chg="mod">
          <ac:chgData name="Olof Torgersson" userId="dbc11012-125a-4662-a536-1fac6eb8b947" providerId="ADAL" clId="{1087F2A7-A4B7-C04E-B9CF-FA1B3362E222}" dt="2022-12-06T10:34:35.539" v="69" actId="207"/>
          <ac:spMkLst>
            <pc:docMk/>
            <pc:sldMk cId="3824702564" sldId="266"/>
            <ac:spMk id="2" creationId="{00000000-0000-0000-0000-000000000000}"/>
          </ac:spMkLst>
        </pc:spChg>
        <pc:spChg chg="mod">
          <ac:chgData name="Olof Torgersson" userId="dbc11012-125a-4662-a536-1fac6eb8b947" providerId="ADAL" clId="{1087F2A7-A4B7-C04E-B9CF-FA1B3362E222}" dt="2022-12-06T10:34:14.452" v="65" actId="20577"/>
          <ac:spMkLst>
            <pc:docMk/>
            <pc:sldMk cId="3824702564" sldId="266"/>
            <ac:spMk id="3" creationId="{00000000-0000-0000-0000-000000000000}"/>
          </ac:spMkLst>
        </pc:spChg>
        <pc:spChg chg="mod">
          <ac:chgData name="Olof Torgersson" userId="dbc11012-125a-4662-a536-1fac6eb8b947" providerId="ADAL" clId="{1087F2A7-A4B7-C04E-B9CF-FA1B3362E222}" dt="2022-12-06T10:34:53.916" v="70" actId="1076"/>
          <ac:spMkLst>
            <pc:docMk/>
            <pc:sldMk cId="3824702564" sldId="266"/>
            <ac:spMk id="6" creationId="{00000000-0000-0000-0000-000000000000}"/>
          </ac:spMkLst>
        </pc:spChg>
        <pc:picChg chg="mod">
          <ac:chgData name="Olof Torgersson" userId="dbc11012-125a-4662-a536-1fac6eb8b947" providerId="ADAL" clId="{1087F2A7-A4B7-C04E-B9CF-FA1B3362E222}" dt="2022-12-06T10:34:53.916" v="70" actId="1076"/>
          <ac:picMkLst>
            <pc:docMk/>
            <pc:sldMk cId="3824702564" sldId="266"/>
            <ac:picMk id="4" creationId="{00000000-0000-0000-0000-000000000000}"/>
          </ac:picMkLst>
        </pc:picChg>
      </pc:sldChg>
      <pc:sldChg chg="modSp mod">
        <pc:chgData name="Olof Torgersson" userId="dbc11012-125a-4662-a536-1fac6eb8b947" providerId="ADAL" clId="{1087F2A7-A4B7-C04E-B9CF-FA1B3362E222}" dt="2022-12-06T10:40:12.381" v="97" actId="1076"/>
        <pc:sldMkLst>
          <pc:docMk/>
          <pc:sldMk cId="3352664173" sldId="267"/>
        </pc:sldMkLst>
        <pc:spChg chg="mod">
          <ac:chgData name="Olof Torgersson" userId="dbc11012-125a-4662-a536-1fac6eb8b947" providerId="ADAL" clId="{1087F2A7-A4B7-C04E-B9CF-FA1B3362E222}" dt="2022-12-06T10:39:43.897" v="93" actId="207"/>
          <ac:spMkLst>
            <pc:docMk/>
            <pc:sldMk cId="3352664173" sldId="267"/>
            <ac:spMk id="2" creationId="{00000000-0000-0000-0000-000000000000}"/>
          </ac:spMkLst>
        </pc:spChg>
        <pc:spChg chg="mod">
          <ac:chgData name="Olof Torgersson" userId="dbc11012-125a-4662-a536-1fac6eb8b947" providerId="ADAL" clId="{1087F2A7-A4B7-C04E-B9CF-FA1B3362E222}" dt="2022-12-06T10:40:12.381" v="97" actId="1076"/>
          <ac:spMkLst>
            <pc:docMk/>
            <pc:sldMk cId="3352664173" sldId="267"/>
            <ac:spMk id="7" creationId="{00000000-0000-0000-0000-000000000000}"/>
          </ac:spMkLst>
        </pc:spChg>
        <pc:picChg chg="mod">
          <ac:chgData name="Olof Torgersson" userId="dbc11012-125a-4662-a536-1fac6eb8b947" providerId="ADAL" clId="{1087F2A7-A4B7-C04E-B9CF-FA1B3362E222}" dt="2022-12-06T10:40:04.818" v="96" actId="1076"/>
          <ac:picMkLst>
            <pc:docMk/>
            <pc:sldMk cId="3352664173" sldId="267"/>
            <ac:picMk id="4" creationId="{00000000-0000-0000-0000-000000000000}"/>
          </ac:picMkLst>
        </pc:picChg>
      </pc:sldChg>
      <pc:sldChg chg="modSp mod">
        <pc:chgData name="Olof Torgersson" userId="dbc11012-125a-4662-a536-1fac6eb8b947" providerId="ADAL" clId="{1087F2A7-A4B7-C04E-B9CF-FA1B3362E222}" dt="2022-12-06T10:36:38.366" v="80" actId="1076"/>
        <pc:sldMkLst>
          <pc:docMk/>
          <pc:sldMk cId="131657072" sldId="268"/>
        </pc:sldMkLst>
        <pc:spChg chg="mod">
          <ac:chgData name="Olof Torgersson" userId="dbc11012-125a-4662-a536-1fac6eb8b947" providerId="ADAL" clId="{1087F2A7-A4B7-C04E-B9CF-FA1B3362E222}" dt="2022-12-06T10:36:09.912" v="78" actId="207"/>
          <ac:spMkLst>
            <pc:docMk/>
            <pc:sldMk cId="131657072" sldId="268"/>
            <ac:spMk id="2" creationId="{00000000-0000-0000-0000-000000000000}"/>
          </ac:spMkLst>
        </pc:spChg>
        <pc:spChg chg="mod">
          <ac:chgData name="Olof Torgersson" userId="dbc11012-125a-4662-a536-1fac6eb8b947" providerId="ADAL" clId="{1087F2A7-A4B7-C04E-B9CF-FA1B3362E222}" dt="2022-12-06T10:36:38.366" v="80" actId="1076"/>
          <ac:spMkLst>
            <pc:docMk/>
            <pc:sldMk cId="131657072" sldId="268"/>
            <ac:spMk id="8" creationId="{00000000-0000-0000-0000-000000000000}"/>
          </ac:spMkLst>
        </pc:spChg>
        <pc:picChg chg="mod">
          <ac:chgData name="Olof Torgersson" userId="dbc11012-125a-4662-a536-1fac6eb8b947" providerId="ADAL" clId="{1087F2A7-A4B7-C04E-B9CF-FA1B3362E222}" dt="2022-12-06T10:36:33.743" v="79" actId="1076"/>
          <ac:picMkLst>
            <pc:docMk/>
            <pc:sldMk cId="131657072" sldId="268"/>
            <ac:picMk id="4" creationId="{00000000-0000-0000-0000-000000000000}"/>
          </ac:picMkLst>
        </pc:picChg>
      </pc:sldChg>
      <pc:sldChg chg="modSp mod">
        <pc:chgData name="Olof Torgersson" userId="dbc11012-125a-4662-a536-1fac6eb8b947" providerId="ADAL" clId="{1087F2A7-A4B7-C04E-B9CF-FA1B3362E222}" dt="2022-12-06T10:33:37.537" v="64" actId="207"/>
        <pc:sldMkLst>
          <pc:docMk/>
          <pc:sldMk cId="3204364768" sldId="270"/>
        </pc:sldMkLst>
        <pc:spChg chg="mod">
          <ac:chgData name="Olof Torgersson" userId="dbc11012-125a-4662-a536-1fac6eb8b947" providerId="ADAL" clId="{1087F2A7-A4B7-C04E-B9CF-FA1B3362E222}" dt="2022-12-06T10:33:37.537" v="64" actId="207"/>
          <ac:spMkLst>
            <pc:docMk/>
            <pc:sldMk cId="3204364768" sldId="270"/>
            <ac:spMk id="2" creationId="{00000000-0000-0000-0000-000000000000}"/>
          </ac:spMkLst>
        </pc:spChg>
      </pc:sldChg>
      <pc:sldChg chg="modSp mod">
        <pc:chgData name="Olof Torgersson" userId="dbc11012-125a-4662-a536-1fac6eb8b947" providerId="ADAL" clId="{1087F2A7-A4B7-C04E-B9CF-FA1B3362E222}" dt="2022-12-06T10:35:36.781" v="74" actId="207"/>
        <pc:sldMkLst>
          <pc:docMk/>
          <pc:sldMk cId="2565055807" sldId="271"/>
        </pc:sldMkLst>
        <pc:spChg chg="mod">
          <ac:chgData name="Olof Torgersson" userId="dbc11012-125a-4662-a536-1fac6eb8b947" providerId="ADAL" clId="{1087F2A7-A4B7-C04E-B9CF-FA1B3362E222}" dt="2022-12-06T10:35:36.781" v="74" actId="207"/>
          <ac:spMkLst>
            <pc:docMk/>
            <pc:sldMk cId="2565055807" sldId="271"/>
            <ac:spMk id="2" creationId="{00000000-0000-0000-0000-000000000000}"/>
          </ac:spMkLst>
        </pc:spChg>
      </pc:sldChg>
      <pc:sldChg chg="modSp mod">
        <pc:chgData name="Olof Torgersson" userId="dbc11012-125a-4662-a536-1fac6eb8b947" providerId="ADAL" clId="{1087F2A7-A4B7-C04E-B9CF-FA1B3362E222}" dt="2022-12-06T10:38:47.557" v="89" actId="790"/>
        <pc:sldMkLst>
          <pc:docMk/>
          <pc:sldMk cId="35714036" sldId="272"/>
        </pc:sldMkLst>
        <pc:spChg chg="mod">
          <ac:chgData name="Olof Torgersson" userId="dbc11012-125a-4662-a536-1fac6eb8b947" providerId="ADAL" clId="{1087F2A7-A4B7-C04E-B9CF-FA1B3362E222}" dt="2022-12-06T10:37:15.317" v="84" actId="207"/>
          <ac:spMkLst>
            <pc:docMk/>
            <pc:sldMk cId="35714036" sldId="272"/>
            <ac:spMk id="2" creationId="{00000000-0000-0000-0000-000000000000}"/>
          </ac:spMkLst>
        </pc:spChg>
        <pc:spChg chg="mod">
          <ac:chgData name="Olof Torgersson" userId="dbc11012-125a-4662-a536-1fac6eb8b947" providerId="ADAL" clId="{1087F2A7-A4B7-C04E-B9CF-FA1B3362E222}" dt="2022-12-06T10:38:47.557" v="89" actId="790"/>
          <ac:spMkLst>
            <pc:docMk/>
            <pc:sldMk cId="35714036" sldId="272"/>
            <ac:spMk id="3" creationId="{00000000-0000-0000-0000-000000000000}"/>
          </ac:spMkLst>
        </pc:spChg>
      </pc:sldChg>
      <pc:sldChg chg="modSp mod">
        <pc:chgData name="Olof Torgersson" userId="dbc11012-125a-4662-a536-1fac6eb8b947" providerId="ADAL" clId="{1087F2A7-A4B7-C04E-B9CF-FA1B3362E222}" dt="2022-12-06T10:42:36.987" v="101" actId="207"/>
        <pc:sldMkLst>
          <pc:docMk/>
          <pc:sldMk cId="2306924690" sldId="273"/>
        </pc:sldMkLst>
        <pc:spChg chg="mod">
          <ac:chgData name="Olof Torgersson" userId="dbc11012-125a-4662-a536-1fac6eb8b947" providerId="ADAL" clId="{1087F2A7-A4B7-C04E-B9CF-FA1B3362E222}" dt="2022-12-06T10:42:36.987" v="101" actId="207"/>
          <ac:spMkLst>
            <pc:docMk/>
            <pc:sldMk cId="2306924690" sldId="273"/>
            <ac:spMk id="2" creationId="{00000000-0000-0000-0000-000000000000}"/>
          </ac:spMkLst>
        </pc:spChg>
      </pc:sldChg>
      <pc:sldChg chg="add">
        <pc:chgData name="Olof Torgersson" userId="dbc11012-125a-4662-a536-1fac6eb8b947" providerId="ADAL" clId="{1087F2A7-A4B7-C04E-B9CF-FA1B3362E222}" dt="2022-12-06T11:45:05.291" v="115"/>
        <pc:sldMkLst>
          <pc:docMk/>
          <pc:sldMk cId="1112344785" sldId="274"/>
        </pc:sldMkLst>
      </pc:sldChg>
      <pc:sldChg chg="modSp mod modNotesTx">
        <pc:chgData name="Olof Torgersson" userId="dbc11012-125a-4662-a536-1fac6eb8b947" providerId="ADAL" clId="{1087F2A7-A4B7-C04E-B9CF-FA1B3362E222}" dt="2022-12-06T17:34:37.896" v="1482" actId="207"/>
        <pc:sldMkLst>
          <pc:docMk/>
          <pc:sldMk cId="793865148" sldId="384"/>
        </pc:sldMkLst>
        <pc:spChg chg="mod">
          <ac:chgData name="Olof Torgersson" userId="dbc11012-125a-4662-a536-1fac6eb8b947" providerId="ADAL" clId="{1087F2A7-A4B7-C04E-B9CF-FA1B3362E222}" dt="2022-12-06T17:34:37.896" v="1482" actId="207"/>
          <ac:spMkLst>
            <pc:docMk/>
            <pc:sldMk cId="793865148" sldId="384"/>
            <ac:spMk id="2" creationId="{00000000-0000-0000-0000-000000000000}"/>
          </ac:spMkLst>
        </pc:spChg>
      </pc:sldChg>
      <pc:sldChg chg="modSp mod">
        <pc:chgData name="Olof Torgersson" userId="dbc11012-125a-4662-a536-1fac6eb8b947" providerId="ADAL" clId="{1087F2A7-A4B7-C04E-B9CF-FA1B3362E222}" dt="2022-12-06T17:35:00.152" v="1486" actId="207"/>
        <pc:sldMkLst>
          <pc:docMk/>
          <pc:sldMk cId="3339105090" sldId="385"/>
        </pc:sldMkLst>
        <pc:spChg chg="mod">
          <ac:chgData name="Olof Torgersson" userId="dbc11012-125a-4662-a536-1fac6eb8b947" providerId="ADAL" clId="{1087F2A7-A4B7-C04E-B9CF-FA1B3362E222}" dt="2022-12-06T17:35:00.152" v="1486" actId="207"/>
          <ac:spMkLst>
            <pc:docMk/>
            <pc:sldMk cId="3339105090" sldId="385"/>
            <ac:spMk id="2" creationId="{00000000-0000-0000-0000-000000000000}"/>
          </ac:spMkLst>
        </pc:spChg>
      </pc:sldChg>
      <pc:sldChg chg="modSp mod">
        <pc:chgData name="Olof Torgersson" userId="dbc11012-125a-4662-a536-1fac6eb8b947" providerId="ADAL" clId="{1087F2A7-A4B7-C04E-B9CF-FA1B3362E222}" dt="2022-12-06T17:36:34.345" v="1499" actId="207"/>
        <pc:sldMkLst>
          <pc:docMk/>
          <pc:sldMk cId="2292241050" sldId="386"/>
        </pc:sldMkLst>
        <pc:spChg chg="mod">
          <ac:chgData name="Olof Torgersson" userId="dbc11012-125a-4662-a536-1fac6eb8b947" providerId="ADAL" clId="{1087F2A7-A4B7-C04E-B9CF-FA1B3362E222}" dt="2022-12-06T17:36:34.345" v="1499" actId="207"/>
          <ac:spMkLst>
            <pc:docMk/>
            <pc:sldMk cId="2292241050" sldId="386"/>
            <ac:spMk id="2" creationId="{00000000-0000-0000-0000-000000000000}"/>
          </ac:spMkLst>
        </pc:spChg>
        <pc:spChg chg="mod">
          <ac:chgData name="Olof Torgersson" userId="dbc11012-125a-4662-a536-1fac6eb8b947" providerId="ADAL" clId="{1087F2A7-A4B7-C04E-B9CF-FA1B3362E222}" dt="2022-12-06T17:36:14.050" v="1495" actId="20577"/>
          <ac:spMkLst>
            <pc:docMk/>
            <pc:sldMk cId="2292241050" sldId="386"/>
            <ac:spMk id="3" creationId="{00000000-0000-0000-0000-000000000000}"/>
          </ac:spMkLst>
        </pc:spChg>
      </pc:sldChg>
      <pc:sldChg chg="modSp mod">
        <pc:chgData name="Olof Torgersson" userId="dbc11012-125a-4662-a536-1fac6eb8b947" providerId="ADAL" clId="{1087F2A7-A4B7-C04E-B9CF-FA1B3362E222}" dt="2022-12-06T10:43:56.140" v="105" actId="692"/>
        <pc:sldMkLst>
          <pc:docMk/>
          <pc:sldMk cId="2466245038" sldId="388"/>
        </pc:sldMkLst>
        <pc:spChg chg="mod">
          <ac:chgData name="Olof Torgersson" userId="dbc11012-125a-4662-a536-1fac6eb8b947" providerId="ADAL" clId="{1087F2A7-A4B7-C04E-B9CF-FA1B3362E222}" dt="2022-12-06T10:43:56.140" v="105" actId="692"/>
          <ac:spMkLst>
            <pc:docMk/>
            <pc:sldMk cId="2466245038" sldId="388"/>
            <ac:spMk id="2" creationId="{00000000-0000-0000-0000-000000000000}"/>
          </ac:spMkLst>
        </pc:spChg>
      </pc:sldChg>
      <pc:sldChg chg="modSp mod">
        <pc:chgData name="Olof Torgersson" userId="dbc11012-125a-4662-a536-1fac6eb8b947" providerId="ADAL" clId="{1087F2A7-A4B7-C04E-B9CF-FA1B3362E222}" dt="2022-12-06T10:46:24.029" v="114" actId="207"/>
        <pc:sldMkLst>
          <pc:docMk/>
          <pc:sldMk cId="2070831172" sldId="389"/>
        </pc:sldMkLst>
        <pc:spChg chg="mod">
          <ac:chgData name="Olof Torgersson" userId="dbc11012-125a-4662-a536-1fac6eb8b947" providerId="ADAL" clId="{1087F2A7-A4B7-C04E-B9CF-FA1B3362E222}" dt="2022-12-06T10:46:24.029" v="114" actId="207"/>
          <ac:spMkLst>
            <pc:docMk/>
            <pc:sldMk cId="2070831172" sldId="389"/>
            <ac:spMk id="2" creationId="{743FF1EE-1056-2E42-AB24-918B53C20ED9}"/>
          </ac:spMkLst>
        </pc:spChg>
      </pc:sldChg>
      <pc:sldChg chg="del">
        <pc:chgData name="Olof Torgersson" userId="dbc11012-125a-4662-a536-1fac6eb8b947" providerId="ADAL" clId="{1087F2A7-A4B7-C04E-B9CF-FA1B3362E222}" dt="2022-12-06T18:21:49.308" v="3156" actId="2696"/>
        <pc:sldMkLst>
          <pc:docMk/>
          <pc:sldMk cId="165955868" sldId="390"/>
        </pc:sldMkLst>
      </pc:sldChg>
      <pc:sldChg chg="del">
        <pc:chgData name="Olof Torgersson" userId="dbc11012-125a-4662-a536-1fac6eb8b947" providerId="ADAL" clId="{1087F2A7-A4B7-C04E-B9CF-FA1B3362E222}" dt="2022-12-06T18:21:49.315" v="3159" actId="2696"/>
        <pc:sldMkLst>
          <pc:docMk/>
          <pc:sldMk cId="2050023458" sldId="391"/>
        </pc:sldMkLst>
      </pc:sldChg>
      <pc:sldChg chg="del">
        <pc:chgData name="Olof Torgersson" userId="dbc11012-125a-4662-a536-1fac6eb8b947" providerId="ADAL" clId="{1087F2A7-A4B7-C04E-B9CF-FA1B3362E222}" dt="2022-12-06T18:21:49.320" v="3161" actId="2696"/>
        <pc:sldMkLst>
          <pc:docMk/>
          <pc:sldMk cId="3722325668" sldId="400"/>
        </pc:sldMkLst>
      </pc:sldChg>
      <pc:sldChg chg="del">
        <pc:chgData name="Olof Torgersson" userId="dbc11012-125a-4662-a536-1fac6eb8b947" providerId="ADAL" clId="{1087F2A7-A4B7-C04E-B9CF-FA1B3362E222}" dt="2022-12-06T18:21:49.316" v="3160" actId="2696"/>
        <pc:sldMkLst>
          <pc:docMk/>
          <pc:sldMk cId="2171433804" sldId="403"/>
        </pc:sldMkLst>
      </pc:sldChg>
      <pc:sldChg chg="modSp mod ord">
        <pc:chgData name="Olof Torgersson" userId="dbc11012-125a-4662-a536-1fac6eb8b947" providerId="ADAL" clId="{1087F2A7-A4B7-C04E-B9CF-FA1B3362E222}" dt="2022-12-06T17:47:40.313" v="1661" actId="20577"/>
        <pc:sldMkLst>
          <pc:docMk/>
          <pc:sldMk cId="422069084" sldId="407"/>
        </pc:sldMkLst>
        <pc:spChg chg="mod">
          <ac:chgData name="Olof Torgersson" userId="dbc11012-125a-4662-a536-1fac6eb8b947" providerId="ADAL" clId="{1087F2A7-A4B7-C04E-B9CF-FA1B3362E222}" dt="2022-12-06T17:47:40.313" v="1661" actId="20577"/>
          <ac:spMkLst>
            <pc:docMk/>
            <pc:sldMk cId="422069084" sldId="407"/>
            <ac:spMk id="3" creationId="{4EFA4511-105E-5646-8592-7B6891666121}"/>
          </ac:spMkLst>
        </pc:spChg>
      </pc:sldChg>
      <pc:sldChg chg="del">
        <pc:chgData name="Olof Torgersson" userId="dbc11012-125a-4662-a536-1fac6eb8b947" providerId="ADAL" clId="{1087F2A7-A4B7-C04E-B9CF-FA1B3362E222}" dt="2022-12-06T18:21:49.370" v="3162" actId="2696"/>
        <pc:sldMkLst>
          <pc:docMk/>
          <pc:sldMk cId="3451718681" sldId="408"/>
        </pc:sldMkLst>
      </pc:sldChg>
      <pc:sldChg chg="del">
        <pc:chgData name="Olof Torgersson" userId="dbc11012-125a-4662-a536-1fac6eb8b947" providerId="ADAL" clId="{1087F2A7-A4B7-C04E-B9CF-FA1B3362E222}" dt="2022-12-06T18:21:49.371" v="3163" actId="2696"/>
        <pc:sldMkLst>
          <pc:docMk/>
          <pc:sldMk cId="2943680990" sldId="412"/>
        </pc:sldMkLst>
      </pc:sldChg>
      <pc:sldChg chg="del">
        <pc:chgData name="Olof Torgersson" userId="dbc11012-125a-4662-a536-1fac6eb8b947" providerId="ADAL" clId="{1087F2A7-A4B7-C04E-B9CF-FA1B3362E222}" dt="2022-12-06T18:21:49.379" v="3167" actId="2696"/>
        <pc:sldMkLst>
          <pc:docMk/>
          <pc:sldMk cId="3899007117" sldId="417"/>
        </pc:sldMkLst>
      </pc:sldChg>
      <pc:sldChg chg="del">
        <pc:chgData name="Olof Torgersson" userId="dbc11012-125a-4662-a536-1fac6eb8b947" providerId="ADAL" clId="{1087F2A7-A4B7-C04E-B9CF-FA1B3362E222}" dt="2022-12-06T18:21:49.313" v="3158" actId="2696"/>
        <pc:sldMkLst>
          <pc:docMk/>
          <pc:sldMk cId="3572769507" sldId="418"/>
        </pc:sldMkLst>
      </pc:sldChg>
      <pc:sldChg chg="del">
        <pc:chgData name="Olof Torgersson" userId="dbc11012-125a-4662-a536-1fac6eb8b947" providerId="ADAL" clId="{1087F2A7-A4B7-C04E-B9CF-FA1B3362E222}" dt="2022-12-06T18:21:49.375" v="3165" actId="2696"/>
        <pc:sldMkLst>
          <pc:docMk/>
          <pc:sldMk cId="2360757745" sldId="420"/>
        </pc:sldMkLst>
      </pc:sldChg>
      <pc:sldChg chg="addSp delSp modSp del mod ord modClrScheme delDesignElem chgLayout">
        <pc:chgData name="Olof Torgersson" userId="dbc11012-125a-4662-a536-1fac6eb8b947" providerId="ADAL" clId="{1087F2A7-A4B7-C04E-B9CF-FA1B3362E222}" dt="2022-12-06T17:47:23.364" v="1646" actId="2696"/>
        <pc:sldMkLst>
          <pc:docMk/>
          <pc:sldMk cId="3728830372" sldId="422"/>
        </pc:sldMkLst>
        <pc:spChg chg="mod ord">
          <ac:chgData name="Olof Torgersson" userId="dbc11012-125a-4662-a536-1fac6eb8b947" providerId="ADAL" clId="{1087F2A7-A4B7-C04E-B9CF-FA1B3362E222}" dt="2022-12-06T17:47:05.456" v="1645" actId="26606"/>
          <ac:spMkLst>
            <pc:docMk/>
            <pc:sldMk cId="3728830372" sldId="422"/>
            <ac:spMk id="2" creationId="{A1F4F396-27FD-7747-8153-6C202E4514CC}"/>
          </ac:spMkLst>
        </pc:spChg>
        <pc:spChg chg="mod ord">
          <ac:chgData name="Olof Torgersson" userId="dbc11012-125a-4662-a536-1fac6eb8b947" providerId="ADAL" clId="{1087F2A7-A4B7-C04E-B9CF-FA1B3362E222}" dt="2022-12-06T17:47:05.456" v="1645" actId="26606"/>
          <ac:spMkLst>
            <pc:docMk/>
            <pc:sldMk cId="3728830372" sldId="422"/>
            <ac:spMk id="3" creationId="{9138BEC6-78FA-5243-9429-8653EC818254}"/>
          </ac:spMkLst>
        </pc:spChg>
        <pc:spChg chg="add">
          <ac:chgData name="Olof Torgersson" userId="dbc11012-125a-4662-a536-1fac6eb8b947" providerId="ADAL" clId="{1087F2A7-A4B7-C04E-B9CF-FA1B3362E222}" dt="2022-12-06T17:47:05.456" v="1645" actId="26606"/>
          <ac:spMkLst>
            <pc:docMk/>
            <pc:sldMk cId="3728830372" sldId="422"/>
            <ac:spMk id="11" creationId="{F13C74B1-5B17-4795-BED0-7140497B445A}"/>
          </ac:spMkLst>
        </pc:spChg>
        <pc:spChg chg="add">
          <ac:chgData name="Olof Torgersson" userId="dbc11012-125a-4662-a536-1fac6eb8b947" providerId="ADAL" clId="{1087F2A7-A4B7-C04E-B9CF-FA1B3362E222}" dt="2022-12-06T17:47:05.456" v="1645" actId="26606"/>
          <ac:spMkLst>
            <pc:docMk/>
            <pc:sldMk cId="3728830372" sldId="422"/>
            <ac:spMk id="13" creationId="{D4974D33-8DC5-464E-8C6D-BE58F0669C17}"/>
          </ac:spMkLst>
        </pc:spChg>
        <pc:spChg chg="del">
          <ac:chgData name="Olof Torgersson" userId="dbc11012-125a-4662-a536-1fac6eb8b947" providerId="ADAL" clId="{1087F2A7-A4B7-C04E-B9CF-FA1B3362E222}" dt="2022-12-06T17:43:32.936" v="1509" actId="700"/>
          <ac:spMkLst>
            <pc:docMk/>
            <pc:sldMk cId="3728830372" sldId="422"/>
            <ac:spMk id="30" creationId="{F13C74B1-5B17-4795-BED0-7140497B445A}"/>
          </ac:spMkLst>
        </pc:spChg>
        <pc:spChg chg="del">
          <ac:chgData name="Olof Torgersson" userId="dbc11012-125a-4662-a536-1fac6eb8b947" providerId="ADAL" clId="{1087F2A7-A4B7-C04E-B9CF-FA1B3362E222}" dt="2022-12-06T17:43:32.936" v="1509" actId="700"/>
          <ac:spMkLst>
            <pc:docMk/>
            <pc:sldMk cId="3728830372" sldId="422"/>
            <ac:spMk id="31" creationId="{D4974D33-8DC5-464E-8C6D-BE58F0669C17}"/>
          </ac:spMkLst>
        </pc:spChg>
        <pc:picChg chg="mod">
          <ac:chgData name="Olof Torgersson" userId="dbc11012-125a-4662-a536-1fac6eb8b947" providerId="ADAL" clId="{1087F2A7-A4B7-C04E-B9CF-FA1B3362E222}" dt="2022-12-06T17:47:05.456" v="1645" actId="26606"/>
          <ac:picMkLst>
            <pc:docMk/>
            <pc:sldMk cId="3728830372" sldId="422"/>
            <ac:picMk id="6" creationId="{964B1A83-1894-4344-B3F6-D2579F4E371E}"/>
          </ac:picMkLst>
        </pc:picChg>
      </pc:sldChg>
      <pc:sldChg chg="del">
        <pc:chgData name="Olof Torgersson" userId="dbc11012-125a-4662-a536-1fac6eb8b947" providerId="ADAL" clId="{1087F2A7-A4B7-C04E-B9CF-FA1B3362E222}" dt="2022-12-06T18:21:49.310" v="3157" actId="2696"/>
        <pc:sldMkLst>
          <pc:docMk/>
          <pc:sldMk cId="1045838429" sldId="423"/>
        </pc:sldMkLst>
      </pc:sldChg>
      <pc:sldChg chg="del">
        <pc:chgData name="Olof Torgersson" userId="dbc11012-125a-4662-a536-1fac6eb8b947" providerId="ADAL" clId="{1087F2A7-A4B7-C04E-B9CF-FA1B3362E222}" dt="2022-12-06T18:21:49.377" v="3166" actId="2696"/>
        <pc:sldMkLst>
          <pc:docMk/>
          <pc:sldMk cId="922549005" sldId="424"/>
        </pc:sldMkLst>
      </pc:sldChg>
      <pc:sldChg chg="del">
        <pc:chgData name="Olof Torgersson" userId="dbc11012-125a-4662-a536-1fac6eb8b947" providerId="ADAL" clId="{1087F2A7-A4B7-C04E-B9CF-FA1B3362E222}" dt="2022-12-06T18:21:49.373" v="3164" actId="2696"/>
        <pc:sldMkLst>
          <pc:docMk/>
          <pc:sldMk cId="2088627589" sldId="427"/>
        </pc:sldMkLst>
      </pc:sldChg>
      <pc:sldChg chg="ord">
        <pc:chgData name="Olof Torgersson" userId="dbc11012-125a-4662-a536-1fac6eb8b947" providerId="ADAL" clId="{1087F2A7-A4B7-C04E-B9CF-FA1B3362E222}" dt="2022-12-06T17:43:01.114" v="1508" actId="20578"/>
        <pc:sldMkLst>
          <pc:docMk/>
          <pc:sldMk cId="2937344439" sldId="444"/>
        </pc:sldMkLst>
      </pc:sldChg>
      <pc:sldChg chg="del">
        <pc:chgData name="Olof Torgersson" userId="dbc11012-125a-4662-a536-1fac6eb8b947" providerId="ADAL" clId="{1087F2A7-A4B7-C04E-B9CF-FA1B3362E222}" dt="2022-12-06T10:27:43.624" v="5" actId="2696"/>
        <pc:sldMkLst>
          <pc:docMk/>
          <pc:sldMk cId="2206980804" sldId="445"/>
        </pc:sldMkLst>
      </pc:sldChg>
      <pc:sldChg chg="del">
        <pc:chgData name="Olof Torgersson" userId="dbc11012-125a-4662-a536-1fac6eb8b947" providerId="ADAL" clId="{1087F2A7-A4B7-C04E-B9CF-FA1B3362E222}" dt="2022-12-06T10:27:45.216" v="6" actId="2696"/>
        <pc:sldMkLst>
          <pc:docMk/>
          <pc:sldMk cId="3431721387" sldId="446"/>
        </pc:sldMkLst>
      </pc:sldChg>
      <pc:sldChg chg="modSp mod">
        <pc:chgData name="Olof Torgersson" userId="dbc11012-125a-4662-a536-1fac6eb8b947" providerId="ADAL" clId="{1087F2A7-A4B7-C04E-B9CF-FA1B3362E222}" dt="2022-12-06T17:37:18.873" v="1503" actId="207"/>
        <pc:sldMkLst>
          <pc:docMk/>
          <pc:sldMk cId="352127337" sldId="959"/>
        </pc:sldMkLst>
        <pc:spChg chg="mod">
          <ac:chgData name="Olof Torgersson" userId="dbc11012-125a-4662-a536-1fac6eb8b947" providerId="ADAL" clId="{1087F2A7-A4B7-C04E-B9CF-FA1B3362E222}" dt="2022-12-06T17:37:18.873" v="1503" actId="207"/>
          <ac:spMkLst>
            <pc:docMk/>
            <pc:sldMk cId="352127337" sldId="959"/>
            <ac:spMk id="2" creationId="{00000000-0000-0000-0000-000000000000}"/>
          </ac:spMkLst>
        </pc:spChg>
      </pc:sldChg>
      <pc:sldChg chg="modSp add mod">
        <pc:chgData name="Olof Torgersson" userId="dbc11012-125a-4662-a536-1fac6eb8b947" providerId="ADAL" clId="{1087F2A7-A4B7-C04E-B9CF-FA1B3362E222}" dt="2022-12-06T10:26:57.959" v="2"/>
        <pc:sldMkLst>
          <pc:docMk/>
          <pc:sldMk cId="1521668323" sldId="960"/>
        </pc:sldMkLst>
        <pc:spChg chg="mod">
          <ac:chgData name="Olof Torgersson" userId="dbc11012-125a-4662-a536-1fac6eb8b947" providerId="ADAL" clId="{1087F2A7-A4B7-C04E-B9CF-FA1B3362E222}" dt="2022-12-06T10:26:57.959" v="2"/>
          <ac:spMkLst>
            <pc:docMk/>
            <pc:sldMk cId="1521668323" sldId="960"/>
            <ac:spMk id="2" creationId="{00000000-0000-0000-0000-000000000000}"/>
          </ac:spMkLst>
        </pc:spChg>
      </pc:sldChg>
      <pc:sldChg chg="modSp add mod">
        <pc:chgData name="Olof Torgersson" userId="dbc11012-125a-4662-a536-1fac6eb8b947" providerId="ADAL" clId="{1087F2A7-A4B7-C04E-B9CF-FA1B3362E222}" dt="2022-12-06T10:30:24.193" v="51" actId="20577"/>
        <pc:sldMkLst>
          <pc:docMk/>
          <pc:sldMk cId="1083468244" sldId="961"/>
        </pc:sldMkLst>
        <pc:spChg chg="mod">
          <ac:chgData name="Olof Torgersson" userId="dbc11012-125a-4662-a536-1fac6eb8b947" providerId="ADAL" clId="{1087F2A7-A4B7-C04E-B9CF-FA1B3362E222}" dt="2022-12-06T10:30:24.193" v="51" actId="20577"/>
          <ac:spMkLst>
            <pc:docMk/>
            <pc:sldMk cId="1083468244" sldId="961"/>
            <ac:spMk id="3" creationId="{EB31EF40-7D31-4FC3-B4F6-6D91680BBD88}"/>
          </ac:spMkLst>
        </pc:spChg>
      </pc:sldChg>
      <pc:sldChg chg="addSp delSp modSp add mod modClrScheme chgLayout">
        <pc:chgData name="Olof Torgersson" userId="dbc11012-125a-4662-a536-1fac6eb8b947" providerId="ADAL" clId="{1087F2A7-A4B7-C04E-B9CF-FA1B3362E222}" dt="2022-12-06T11:50:42.111" v="191" actId="20577"/>
        <pc:sldMkLst>
          <pc:docMk/>
          <pc:sldMk cId="1444738220" sldId="962"/>
        </pc:sldMkLst>
        <pc:spChg chg="mod ord">
          <ac:chgData name="Olof Torgersson" userId="dbc11012-125a-4662-a536-1fac6eb8b947" providerId="ADAL" clId="{1087F2A7-A4B7-C04E-B9CF-FA1B3362E222}" dt="2022-12-06T11:49:27.850" v="136" actId="700"/>
          <ac:spMkLst>
            <pc:docMk/>
            <pc:sldMk cId="1444738220" sldId="962"/>
            <ac:spMk id="2" creationId="{019574E0-517B-4B2C-BDCC-C0AC5FFB59FD}"/>
          </ac:spMkLst>
        </pc:spChg>
        <pc:spChg chg="add mod">
          <ac:chgData name="Olof Torgersson" userId="dbc11012-125a-4662-a536-1fac6eb8b947" providerId="ADAL" clId="{1087F2A7-A4B7-C04E-B9CF-FA1B3362E222}" dt="2022-12-06T11:48:33.976" v="133" actId="2085"/>
          <ac:spMkLst>
            <pc:docMk/>
            <pc:sldMk cId="1444738220" sldId="962"/>
            <ac:spMk id="3" creationId="{CFE7E437-8FF1-CBDB-1A5C-01BA5BD065B3}"/>
          </ac:spMkLst>
        </pc:spChg>
        <pc:spChg chg="add del">
          <ac:chgData name="Olof Torgersson" userId="dbc11012-125a-4662-a536-1fac6eb8b947" providerId="ADAL" clId="{1087F2A7-A4B7-C04E-B9CF-FA1B3362E222}" dt="2022-12-06T11:46:35.838" v="122" actId="11529"/>
          <ac:spMkLst>
            <pc:docMk/>
            <pc:sldMk cId="1444738220" sldId="962"/>
            <ac:spMk id="4" creationId="{69279DFF-143D-3945-D375-1CE03EF3F9CB}"/>
          </ac:spMkLst>
        </pc:spChg>
        <pc:spChg chg="add mod">
          <ac:chgData name="Olof Torgersson" userId="dbc11012-125a-4662-a536-1fac6eb8b947" providerId="ADAL" clId="{1087F2A7-A4B7-C04E-B9CF-FA1B3362E222}" dt="2022-12-06T11:48:40.531" v="134" actId="14100"/>
          <ac:spMkLst>
            <pc:docMk/>
            <pc:sldMk cId="1444738220" sldId="962"/>
            <ac:spMk id="5" creationId="{E1037573-B55C-4C5F-DA6F-BA0B5ECF134D}"/>
          </ac:spMkLst>
        </pc:spChg>
        <pc:spChg chg="add mod ord">
          <ac:chgData name="Olof Torgersson" userId="dbc11012-125a-4662-a536-1fac6eb8b947" providerId="ADAL" clId="{1087F2A7-A4B7-C04E-B9CF-FA1B3362E222}" dt="2022-12-06T11:50:42.111" v="191" actId="20577"/>
          <ac:spMkLst>
            <pc:docMk/>
            <pc:sldMk cId="1444738220" sldId="962"/>
            <ac:spMk id="6" creationId="{945C8475-7765-167A-99EB-30F7D6833FFF}"/>
          </ac:spMkLst>
        </pc:spChg>
        <pc:picChg chg="mod">
          <ac:chgData name="Olof Torgersson" userId="dbc11012-125a-4662-a536-1fac6eb8b947" providerId="ADAL" clId="{1087F2A7-A4B7-C04E-B9CF-FA1B3362E222}" dt="2022-12-06T11:46:24.305" v="120" actId="1076"/>
          <ac:picMkLst>
            <pc:docMk/>
            <pc:sldMk cId="1444738220" sldId="962"/>
            <ac:picMk id="7" creationId="{D1C9481E-DD88-85D5-B1EC-402D3267C24E}"/>
          </ac:picMkLst>
        </pc:picChg>
      </pc:sldChg>
      <pc:sldChg chg="modSp add mod ord">
        <pc:chgData name="Olof Torgersson" userId="dbc11012-125a-4662-a536-1fac6eb8b947" providerId="ADAL" clId="{1087F2A7-A4B7-C04E-B9CF-FA1B3362E222}" dt="2022-12-06T12:21:12.221" v="597" actId="20577"/>
        <pc:sldMkLst>
          <pc:docMk/>
          <pc:sldMk cId="333361385" sldId="963"/>
        </pc:sldMkLst>
        <pc:spChg chg="mod">
          <ac:chgData name="Olof Torgersson" userId="dbc11012-125a-4662-a536-1fac6eb8b947" providerId="ADAL" clId="{1087F2A7-A4B7-C04E-B9CF-FA1B3362E222}" dt="2022-12-06T11:51:43.110" v="232" actId="20577"/>
          <ac:spMkLst>
            <pc:docMk/>
            <pc:sldMk cId="333361385" sldId="963"/>
            <ac:spMk id="2" creationId="{7AE226F9-2B1F-4368-99D3-A50BFAD53EB0}"/>
          </ac:spMkLst>
        </pc:spChg>
        <pc:spChg chg="mod">
          <ac:chgData name="Olof Torgersson" userId="dbc11012-125a-4662-a536-1fac6eb8b947" providerId="ADAL" clId="{1087F2A7-A4B7-C04E-B9CF-FA1B3362E222}" dt="2022-12-06T12:21:12.221" v="597" actId="20577"/>
          <ac:spMkLst>
            <pc:docMk/>
            <pc:sldMk cId="333361385" sldId="963"/>
            <ac:spMk id="3" creationId="{EB31EF40-7D31-4FC3-B4F6-6D91680BBD88}"/>
          </ac:spMkLst>
        </pc:spChg>
      </pc:sldChg>
      <pc:sldChg chg="modSp add mod">
        <pc:chgData name="Olof Torgersson" userId="dbc11012-125a-4662-a536-1fac6eb8b947" providerId="ADAL" clId="{1087F2A7-A4B7-C04E-B9CF-FA1B3362E222}" dt="2022-12-06T12:20:46.897" v="574" actId="27636"/>
        <pc:sldMkLst>
          <pc:docMk/>
          <pc:sldMk cId="3562800799" sldId="964"/>
        </pc:sldMkLst>
        <pc:spChg chg="mod">
          <ac:chgData name="Olof Torgersson" userId="dbc11012-125a-4662-a536-1fac6eb8b947" providerId="ADAL" clId="{1087F2A7-A4B7-C04E-B9CF-FA1B3362E222}" dt="2022-12-06T12:17:09.533" v="337" actId="20577"/>
          <ac:spMkLst>
            <pc:docMk/>
            <pc:sldMk cId="3562800799" sldId="964"/>
            <ac:spMk id="2" creationId="{7AE226F9-2B1F-4368-99D3-A50BFAD53EB0}"/>
          </ac:spMkLst>
        </pc:spChg>
        <pc:spChg chg="mod">
          <ac:chgData name="Olof Torgersson" userId="dbc11012-125a-4662-a536-1fac6eb8b947" providerId="ADAL" clId="{1087F2A7-A4B7-C04E-B9CF-FA1B3362E222}" dt="2022-12-06T12:20:46.897" v="574" actId="27636"/>
          <ac:spMkLst>
            <pc:docMk/>
            <pc:sldMk cId="3562800799" sldId="964"/>
            <ac:spMk id="3" creationId="{EB31EF40-7D31-4FC3-B4F6-6D91680BBD88}"/>
          </ac:spMkLst>
        </pc:spChg>
      </pc:sldChg>
      <pc:sldChg chg="modSp add mod">
        <pc:chgData name="Olof Torgersson" userId="dbc11012-125a-4662-a536-1fac6eb8b947" providerId="ADAL" clId="{1087F2A7-A4B7-C04E-B9CF-FA1B3362E222}" dt="2022-12-06T17:19:18.039" v="661" actId="27636"/>
        <pc:sldMkLst>
          <pc:docMk/>
          <pc:sldMk cId="1018656873" sldId="965"/>
        </pc:sldMkLst>
        <pc:spChg chg="mod">
          <ac:chgData name="Olof Torgersson" userId="dbc11012-125a-4662-a536-1fac6eb8b947" providerId="ADAL" clId="{1087F2A7-A4B7-C04E-B9CF-FA1B3362E222}" dt="2022-12-06T12:24:28.639" v="619" actId="20577"/>
          <ac:spMkLst>
            <pc:docMk/>
            <pc:sldMk cId="1018656873" sldId="965"/>
            <ac:spMk id="2" creationId="{7AE226F9-2B1F-4368-99D3-A50BFAD53EB0}"/>
          </ac:spMkLst>
        </pc:spChg>
        <pc:spChg chg="mod">
          <ac:chgData name="Olof Torgersson" userId="dbc11012-125a-4662-a536-1fac6eb8b947" providerId="ADAL" clId="{1087F2A7-A4B7-C04E-B9CF-FA1B3362E222}" dt="2022-12-06T17:19:18.039" v="661" actId="27636"/>
          <ac:spMkLst>
            <pc:docMk/>
            <pc:sldMk cId="1018656873" sldId="965"/>
            <ac:spMk id="3" creationId="{EB31EF40-7D31-4FC3-B4F6-6D91680BBD88}"/>
          </ac:spMkLst>
        </pc:spChg>
      </pc:sldChg>
      <pc:sldChg chg="modSp add mod">
        <pc:chgData name="Olof Torgersson" userId="dbc11012-125a-4662-a536-1fac6eb8b947" providerId="ADAL" clId="{1087F2A7-A4B7-C04E-B9CF-FA1B3362E222}" dt="2022-12-06T17:27:50.206" v="955" actId="20577"/>
        <pc:sldMkLst>
          <pc:docMk/>
          <pc:sldMk cId="4159233217" sldId="966"/>
        </pc:sldMkLst>
        <pc:spChg chg="mod">
          <ac:chgData name="Olof Torgersson" userId="dbc11012-125a-4662-a536-1fac6eb8b947" providerId="ADAL" clId="{1087F2A7-A4B7-C04E-B9CF-FA1B3362E222}" dt="2022-12-06T17:20:38.792" v="716" actId="20577"/>
          <ac:spMkLst>
            <pc:docMk/>
            <pc:sldMk cId="4159233217" sldId="966"/>
            <ac:spMk id="2" creationId="{7AE226F9-2B1F-4368-99D3-A50BFAD53EB0}"/>
          </ac:spMkLst>
        </pc:spChg>
        <pc:spChg chg="mod">
          <ac:chgData name="Olof Torgersson" userId="dbc11012-125a-4662-a536-1fac6eb8b947" providerId="ADAL" clId="{1087F2A7-A4B7-C04E-B9CF-FA1B3362E222}" dt="2022-12-06T17:27:50.206" v="955" actId="20577"/>
          <ac:spMkLst>
            <pc:docMk/>
            <pc:sldMk cId="4159233217" sldId="966"/>
            <ac:spMk id="3" creationId="{EB31EF40-7D31-4FC3-B4F6-6D91680BBD88}"/>
          </ac:spMkLst>
        </pc:spChg>
      </pc:sldChg>
      <pc:sldChg chg="modSp add mod ord">
        <pc:chgData name="Olof Torgersson" userId="dbc11012-125a-4662-a536-1fac6eb8b947" providerId="ADAL" clId="{1087F2A7-A4B7-C04E-B9CF-FA1B3362E222}" dt="2022-12-06T17:31:04.244" v="1174" actId="20577"/>
        <pc:sldMkLst>
          <pc:docMk/>
          <pc:sldMk cId="3828935642" sldId="967"/>
        </pc:sldMkLst>
        <pc:spChg chg="mod">
          <ac:chgData name="Olof Torgersson" userId="dbc11012-125a-4662-a536-1fac6eb8b947" providerId="ADAL" clId="{1087F2A7-A4B7-C04E-B9CF-FA1B3362E222}" dt="2022-12-06T17:28:33.189" v="1004" actId="20577"/>
          <ac:spMkLst>
            <pc:docMk/>
            <pc:sldMk cId="3828935642" sldId="967"/>
            <ac:spMk id="2" creationId="{7AE226F9-2B1F-4368-99D3-A50BFAD53EB0}"/>
          </ac:spMkLst>
        </pc:spChg>
        <pc:spChg chg="mod">
          <ac:chgData name="Olof Torgersson" userId="dbc11012-125a-4662-a536-1fac6eb8b947" providerId="ADAL" clId="{1087F2A7-A4B7-C04E-B9CF-FA1B3362E222}" dt="2022-12-06T17:31:04.244" v="1174" actId="20577"/>
          <ac:spMkLst>
            <pc:docMk/>
            <pc:sldMk cId="3828935642" sldId="967"/>
            <ac:spMk id="3" creationId="{EB31EF40-7D31-4FC3-B4F6-6D91680BBD88}"/>
          </ac:spMkLst>
        </pc:spChg>
      </pc:sldChg>
      <pc:sldChg chg="add">
        <pc:chgData name="Olof Torgersson" userId="dbc11012-125a-4662-a536-1fac6eb8b947" providerId="ADAL" clId="{1087F2A7-A4B7-C04E-B9CF-FA1B3362E222}" dt="2022-12-06T17:42:29.599" v="1505" actId="2890"/>
        <pc:sldMkLst>
          <pc:docMk/>
          <pc:sldMk cId="2055822921" sldId="968"/>
        </pc:sldMkLst>
      </pc:sldChg>
      <pc:sldChg chg="addSp modSp add mod">
        <pc:chgData name="Olof Torgersson" userId="dbc11012-125a-4662-a536-1fac6eb8b947" providerId="ADAL" clId="{1087F2A7-A4B7-C04E-B9CF-FA1B3362E222}" dt="2022-12-06T17:46:42.021" v="1642" actId="14100"/>
        <pc:sldMkLst>
          <pc:docMk/>
          <pc:sldMk cId="766984444" sldId="969"/>
        </pc:sldMkLst>
        <pc:spChg chg="mod">
          <ac:chgData name="Olof Torgersson" userId="dbc11012-125a-4662-a536-1fac6eb8b947" providerId="ADAL" clId="{1087F2A7-A4B7-C04E-B9CF-FA1B3362E222}" dt="2022-12-06T17:44:19.059" v="1538" actId="20577"/>
          <ac:spMkLst>
            <pc:docMk/>
            <pc:sldMk cId="766984444" sldId="969"/>
            <ac:spMk id="2" creationId="{743FF1EE-1056-2E42-AB24-918B53C20ED9}"/>
          </ac:spMkLst>
        </pc:spChg>
        <pc:spChg chg="mod">
          <ac:chgData name="Olof Torgersson" userId="dbc11012-125a-4662-a536-1fac6eb8b947" providerId="ADAL" clId="{1087F2A7-A4B7-C04E-B9CF-FA1B3362E222}" dt="2022-12-06T17:45:56.263" v="1636" actId="20577"/>
          <ac:spMkLst>
            <pc:docMk/>
            <pc:sldMk cId="766984444" sldId="969"/>
            <ac:spMk id="3" creationId="{43AA7191-AFFF-0443-858E-F1AF79699540}"/>
          </ac:spMkLst>
        </pc:spChg>
        <pc:picChg chg="add mod">
          <ac:chgData name="Olof Torgersson" userId="dbc11012-125a-4662-a536-1fac6eb8b947" providerId="ADAL" clId="{1087F2A7-A4B7-C04E-B9CF-FA1B3362E222}" dt="2022-12-06T17:46:42.021" v="1642" actId="14100"/>
          <ac:picMkLst>
            <pc:docMk/>
            <pc:sldMk cId="766984444" sldId="969"/>
            <ac:picMk id="4" creationId="{3EBEB74C-70B5-810C-C1DA-8EC4A96C25B9}"/>
          </ac:picMkLst>
        </pc:picChg>
      </pc:sldChg>
      <pc:sldChg chg="modSp add mod">
        <pc:chgData name="Olof Torgersson" userId="dbc11012-125a-4662-a536-1fac6eb8b947" providerId="ADAL" clId="{1087F2A7-A4B7-C04E-B9CF-FA1B3362E222}" dt="2022-12-06T17:52:11.792" v="1951" actId="20577"/>
        <pc:sldMkLst>
          <pc:docMk/>
          <pc:sldMk cId="1400699526" sldId="970"/>
        </pc:sldMkLst>
        <pc:spChg chg="mod">
          <ac:chgData name="Olof Torgersson" userId="dbc11012-125a-4662-a536-1fac6eb8b947" providerId="ADAL" clId="{1087F2A7-A4B7-C04E-B9CF-FA1B3362E222}" dt="2022-12-06T17:52:11.792" v="1951" actId="20577"/>
          <ac:spMkLst>
            <pc:docMk/>
            <pc:sldMk cId="1400699526" sldId="970"/>
            <ac:spMk id="3" creationId="{F5C46E40-53A8-4952-8688-FD316F01D191}"/>
          </ac:spMkLst>
        </pc:spChg>
      </pc:sldChg>
      <pc:sldChg chg="add ord">
        <pc:chgData name="Olof Torgersson" userId="dbc11012-125a-4662-a536-1fac6eb8b947" providerId="ADAL" clId="{1087F2A7-A4B7-C04E-B9CF-FA1B3362E222}" dt="2022-12-06T18:04:18.996" v="1956" actId="20578"/>
        <pc:sldMkLst>
          <pc:docMk/>
          <pc:sldMk cId="1057136611" sldId="971"/>
        </pc:sldMkLst>
      </pc:sldChg>
      <pc:sldChg chg="modSp add mod">
        <pc:chgData name="Olof Torgersson" userId="dbc11012-125a-4662-a536-1fac6eb8b947" providerId="ADAL" clId="{1087F2A7-A4B7-C04E-B9CF-FA1B3362E222}" dt="2022-12-06T18:13:26.840" v="2652" actId="20577"/>
        <pc:sldMkLst>
          <pc:docMk/>
          <pc:sldMk cId="1226367022" sldId="972"/>
        </pc:sldMkLst>
        <pc:spChg chg="mod">
          <ac:chgData name="Olof Torgersson" userId="dbc11012-125a-4662-a536-1fac6eb8b947" providerId="ADAL" clId="{1087F2A7-A4B7-C04E-B9CF-FA1B3362E222}" dt="2022-12-06T18:11:18.992" v="2457" actId="20577"/>
          <ac:spMkLst>
            <pc:docMk/>
            <pc:sldMk cId="1226367022" sldId="972"/>
            <ac:spMk id="2" creationId="{7AE226F9-2B1F-4368-99D3-A50BFAD53EB0}"/>
          </ac:spMkLst>
        </pc:spChg>
        <pc:spChg chg="mod">
          <ac:chgData name="Olof Torgersson" userId="dbc11012-125a-4662-a536-1fac6eb8b947" providerId="ADAL" clId="{1087F2A7-A4B7-C04E-B9CF-FA1B3362E222}" dt="2022-12-06T18:13:26.840" v="2652" actId="20577"/>
          <ac:spMkLst>
            <pc:docMk/>
            <pc:sldMk cId="1226367022" sldId="972"/>
            <ac:spMk id="3" creationId="{EB31EF40-7D31-4FC3-B4F6-6D91680BBD88}"/>
          </ac:spMkLst>
        </pc:spChg>
      </pc:sldChg>
    </pc:docChg>
  </pc:docChgLst>
  <pc:docChgLst>
    <pc:chgData name="Olof Torgersson" userId="S::oloft@chalmers.se::dbc11012-125a-4662-a536-1fac6eb8b947" providerId="AD" clId="Web-{39DEE09E-DF8A-4060-AC0B-240EB5CD7558}"/>
    <pc:docChg chg="addSld delSld modSld">
      <pc:chgData name="Olof Torgersson" userId="S::oloft@chalmers.se::dbc11012-125a-4662-a536-1fac6eb8b947" providerId="AD" clId="Web-{39DEE09E-DF8A-4060-AC0B-240EB5CD7558}" dt="2022-04-14T13:35:04.690" v="51"/>
      <pc:docMkLst>
        <pc:docMk/>
      </pc:docMkLst>
      <pc:sldChg chg="modSp new del">
        <pc:chgData name="Olof Torgersson" userId="S::oloft@chalmers.se::dbc11012-125a-4662-a536-1fac6eb8b947" providerId="AD" clId="Web-{39DEE09E-DF8A-4060-AC0B-240EB5CD7558}" dt="2022-04-14T13:35:04.690" v="51"/>
        <pc:sldMkLst>
          <pc:docMk/>
          <pc:sldMk cId="2195171124" sldId="445"/>
        </pc:sldMkLst>
        <pc:spChg chg="mod">
          <ac:chgData name="Olof Torgersson" userId="S::oloft@chalmers.se::dbc11012-125a-4662-a536-1fac6eb8b947" providerId="AD" clId="Web-{39DEE09E-DF8A-4060-AC0B-240EB5CD7558}" dt="2022-04-14T13:26:45.910" v="50" actId="20577"/>
          <ac:spMkLst>
            <pc:docMk/>
            <pc:sldMk cId="2195171124" sldId="445"/>
            <ac:spMk id="3" creationId="{FB7392BA-0906-F5A3-C9F0-04698C91C2CB}"/>
          </ac:spMkLst>
        </pc:spChg>
      </pc:sldChg>
    </pc:docChg>
  </pc:docChgLst>
  <pc:docChgLst>
    <pc:chgData name="Eva Eriksson" userId="S::evae_cc.au.dk#ext#@chalmers.onmicrosoft.com::78c28a7c-d92e-4728-bbd8-f2ac1b5b3079" providerId="AD" clId="Web-{7E9B596D-FA55-431D-9770-C89FA842A3FB}"/>
    <pc:docChg chg="addSld modSld">
      <pc:chgData name="Eva Eriksson" userId="S::evae_cc.au.dk#ext#@chalmers.onmicrosoft.com::78c28a7c-d92e-4728-bbd8-f2ac1b5b3079" providerId="AD" clId="Web-{7E9B596D-FA55-431D-9770-C89FA842A3FB}" dt="2022-09-28T19:55:32.060" v="18" actId="20577"/>
      <pc:docMkLst>
        <pc:docMk/>
      </pc:docMkLst>
      <pc:sldChg chg="modSp new">
        <pc:chgData name="Eva Eriksson" userId="S::evae_cc.au.dk#ext#@chalmers.onmicrosoft.com::78c28a7c-d92e-4728-bbd8-f2ac1b5b3079" providerId="AD" clId="Web-{7E9B596D-FA55-431D-9770-C89FA842A3FB}" dt="2022-09-28T19:55:19.717" v="12" actId="20577"/>
        <pc:sldMkLst>
          <pc:docMk/>
          <pc:sldMk cId="2206980804" sldId="445"/>
        </pc:sldMkLst>
        <pc:spChg chg="mod">
          <ac:chgData name="Eva Eriksson" userId="S::evae_cc.au.dk#ext#@chalmers.onmicrosoft.com::78c28a7c-d92e-4728-bbd8-f2ac1b5b3079" providerId="AD" clId="Web-{7E9B596D-FA55-431D-9770-C89FA842A3FB}" dt="2022-09-28T19:55:19.717" v="12" actId="20577"/>
          <ac:spMkLst>
            <pc:docMk/>
            <pc:sldMk cId="2206980804" sldId="445"/>
            <ac:spMk id="2" creationId="{4DF9A6F6-039F-3D06-9A77-36C8AF1B3C16}"/>
          </ac:spMkLst>
        </pc:spChg>
      </pc:sldChg>
      <pc:sldChg chg="modSp new">
        <pc:chgData name="Eva Eriksson" userId="S::evae_cc.au.dk#ext#@chalmers.onmicrosoft.com::78c28a7c-d92e-4728-bbd8-f2ac1b5b3079" providerId="AD" clId="Web-{7E9B596D-FA55-431D-9770-C89FA842A3FB}" dt="2022-09-28T19:55:32.060" v="18" actId="20577"/>
        <pc:sldMkLst>
          <pc:docMk/>
          <pc:sldMk cId="3431721387" sldId="446"/>
        </pc:sldMkLst>
        <pc:spChg chg="mod">
          <ac:chgData name="Eva Eriksson" userId="S::evae_cc.au.dk#ext#@chalmers.onmicrosoft.com::78c28a7c-d92e-4728-bbd8-f2ac1b5b3079" providerId="AD" clId="Web-{7E9B596D-FA55-431D-9770-C89FA842A3FB}" dt="2022-09-28T19:55:32.060" v="18" actId="20577"/>
          <ac:spMkLst>
            <pc:docMk/>
            <pc:sldMk cId="3431721387" sldId="446"/>
            <ac:spMk id="2" creationId="{2866AA04-A6B0-D31C-AA30-DF73A63DCBF0}"/>
          </ac:spMkLst>
        </pc:spChg>
      </pc:sldChg>
    </pc:docChg>
  </pc:docChgLst>
  <pc:docChgLst>
    <pc:chgData name="Olof Torgersson" userId="dbc11012-125a-4662-a536-1fac6eb8b947" providerId="ADAL" clId="{653B8427-D304-084B-A9DA-FB53D7944004}"/>
    <pc:docChg chg="modSld">
      <pc:chgData name="Olof Torgersson" userId="dbc11012-125a-4662-a536-1fac6eb8b947" providerId="ADAL" clId="{653B8427-D304-084B-A9DA-FB53D7944004}" dt="2023-02-10T10:06:12.468" v="265" actId="20577"/>
      <pc:docMkLst>
        <pc:docMk/>
      </pc:docMkLst>
      <pc:sldChg chg="addCm delCm modCm modNotesTx">
        <pc:chgData name="Olof Torgersson" userId="dbc11012-125a-4662-a536-1fac6eb8b947" providerId="ADAL" clId="{653B8427-D304-084B-A9DA-FB53D7944004}" dt="2023-02-10T10:06:12.468" v="265" actId="20577"/>
        <pc:sldMkLst>
          <pc:docMk/>
          <pc:sldMk cId="1521668323" sldId="960"/>
        </pc:sldMkLst>
        <pc:extLst>
          <p:ext xmlns:p="http://schemas.openxmlformats.org/presentationml/2006/main" uri="{D6D511B9-2390-475A-947B-AFAB55BFBCF1}">
            <pc226:cmChg xmlns:pc226="http://schemas.microsoft.com/office/powerpoint/2022/06/main/command" chg="add">
              <pc226:chgData name="Olof Torgersson" userId="dbc11012-125a-4662-a536-1fac6eb8b947" providerId="ADAL" clId="{653B8427-D304-084B-A9DA-FB53D7944004}" dt="2023-02-10T10:05:17.288" v="124"/>
              <pc2:cmMkLst xmlns:pc2="http://schemas.microsoft.com/office/powerpoint/2019/9/main/command">
                <pc:docMk/>
                <pc:sldMk cId="1521668323" sldId="960"/>
                <pc2:cmMk id="{5B77B86A-2383-8642-9FC9-1FA03CFDAFAC}"/>
              </pc2:cmMkLst>
            </pc226:cmChg>
            <pc226:cmChg xmlns:pc226="http://schemas.microsoft.com/office/powerpoint/2022/06/main/command" chg="del mod">
              <pc226:chgData name="Olof Torgersson" userId="dbc11012-125a-4662-a536-1fac6eb8b947" providerId="ADAL" clId="{653B8427-D304-084B-A9DA-FB53D7944004}" dt="2023-02-10T10:05:20.810" v="125"/>
              <pc2:cmMkLst xmlns:pc2="http://schemas.microsoft.com/office/powerpoint/2019/9/main/command">
                <pc:docMk/>
                <pc:sldMk cId="1521668323" sldId="960"/>
                <pc2:cmMk id="{242EC586-5BAE-6844-B615-B470457FF5F8}"/>
              </pc2:cmMkLst>
            </pc226:cmChg>
          </p:ext>
        </pc:extLst>
      </pc:sldChg>
    </pc:docChg>
  </pc:docChgLst>
  <pc:docChgLst>
    <pc:chgData name="Olof Torgersson" userId="dbc11012-125a-4662-a536-1fac6eb8b947" providerId="ADAL" clId="{52B38D63-5915-C341-BF1D-CC2317BDA02F}"/>
    <pc:docChg chg="custSel addSld modSld sldOrd">
      <pc:chgData name="Olof Torgersson" userId="dbc11012-125a-4662-a536-1fac6eb8b947" providerId="ADAL" clId="{52B38D63-5915-C341-BF1D-CC2317BDA02F}" dt="2022-12-19T11:52:51.497" v="729" actId="20577"/>
      <pc:docMkLst>
        <pc:docMk/>
      </pc:docMkLst>
      <pc:sldChg chg="modSp mod">
        <pc:chgData name="Olof Torgersson" userId="dbc11012-125a-4662-a536-1fac6eb8b947" providerId="ADAL" clId="{52B38D63-5915-C341-BF1D-CC2317BDA02F}" dt="2022-12-19T11:52:51.497" v="729" actId="20577"/>
        <pc:sldMkLst>
          <pc:docMk/>
          <pc:sldMk cId="1162042843" sldId="263"/>
        </pc:sldMkLst>
        <pc:spChg chg="mod">
          <ac:chgData name="Olof Torgersson" userId="dbc11012-125a-4662-a536-1fac6eb8b947" providerId="ADAL" clId="{52B38D63-5915-C341-BF1D-CC2317BDA02F}" dt="2022-12-19T11:52:51.497" v="729" actId="20577"/>
          <ac:spMkLst>
            <pc:docMk/>
            <pc:sldMk cId="1162042843" sldId="263"/>
            <ac:spMk id="3" creationId="{74FE495C-707F-7D11-B63B-8D3FB0D9B3A2}"/>
          </ac:spMkLst>
        </pc:spChg>
      </pc:sldChg>
      <pc:sldChg chg="modSp mod">
        <pc:chgData name="Olof Torgersson" userId="dbc11012-125a-4662-a536-1fac6eb8b947" providerId="ADAL" clId="{52B38D63-5915-C341-BF1D-CC2317BDA02F}" dt="2022-12-19T11:48:02.623" v="701" actId="20577"/>
        <pc:sldMkLst>
          <pc:docMk/>
          <pc:sldMk cId="3263696782" sldId="264"/>
        </pc:sldMkLst>
        <pc:spChg chg="mod">
          <ac:chgData name="Olof Torgersson" userId="dbc11012-125a-4662-a536-1fac6eb8b947" providerId="ADAL" clId="{52B38D63-5915-C341-BF1D-CC2317BDA02F}" dt="2022-12-19T11:48:02.623" v="701" actId="20577"/>
          <ac:spMkLst>
            <pc:docMk/>
            <pc:sldMk cId="3263696782" sldId="264"/>
            <ac:spMk id="3" creationId="{00000000-0000-0000-0000-000000000000}"/>
          </ac:spMkLst>
        </pc:spChg>
      </pc:sldChg>
      <pc:sldChg chg="modSp mod">
        <pc:chgData name="Olof Torgersson" userId="dbc11012-125a-4662-a536-1fac6eb8b947" providerId="ADAL" clId="{52B38D63-5915-C341-BF1D-CC2317BDA02F}" dt="2022-12-19T10:13:46.956" v="20" actId="20577"/>
        <pc:sldMkLst>
          <pc:docMk/>
          <pc:sldMk cId="3263606186" sldId="265"/>
        </pc:sldMkLst>
        <pc:spChg chg="mod">
          <ac:chgData name="Olof Torgersson" userId="dbc11012-125a-4662-a536-1fac6eb8b947" providerId="ADAL" clId="{52B38D63-5915-C341-BF1D-CC2317BDA02F}" dt="2022-12-19T10:13:46.956" v="20" actId="20577"/>
          <ac:spMkLst>
            <pc:docMk/>
            <pc:sldMk cId="3263606186" sldId="265"/>
            <ac:spMk id="4" creationId="{5C622A52-BF03-4F63-AE51-87BC1E406893}"/>
          </ac:spMkLst>
        </pc:spChg>
        <pc:spChg chg="mod">
          <ac:chgData name="Olof Torgersson" userId="dbc11012-125a-4662-a536-1fac6eb8b947" providerId="ADAL" clId="{52B38D63-5915-C341-BF1D-CC2317BDA02F}" dt="2022-12-19T10:13:19.327" v="16" actId="20577"/>
          <ac:spMkLst>
            <pc:docMk/>
            <pc:sldMk cId="3263606186" sldId="265"/>
            <ac:spMk id="5" creationId="{B2DCE7AE-626C-427F-A6C6-57CE062E96B1}"/>
          </ac:spMkLst>
        </pc:spChg>
      </pc:sldChg>
      <pc:sldChg chg="modSp mod">
        <pc:chgData name="Olof Torgersson" userId="dbc11012-125a-4662-a536-1fac6eb8b947" providerId="ADAL" clId="{52B38D63-5915-C341-BF1D-CC2317BDA02F}" dt="2022-12-19T11:26:01.823" v="658" actId="20577"/>
        <pc:sldMkLst>
          <pc:docMk/>
          <pc:sldMk cId="4251572832" sldId="387"/>
        </pc:sldMkLst>
        <pc:spChg chg="mod">
          <ac:chgData name="Olof Torgersson" userId="dbc11012-125a-4662-a536-1fac6eb8b947" providerId="ADAL" clId="{52B38D63-5915-C341-BF1D-CC2317BDA02F}" dt="2022-12-19T11:26:01.823" v="658" actId="20577"/>
          <ac:spMkLst>
            <pc:docMk/>
            <pc:sldMk cId="4251572832" sldId="387"/>
            <ac:spMk id="3" creationId="{2CD94017-9D68-8444-9822-208D8631ACD7}"/>
          </ac:spMkLst>
        </pc:spChg>
      </pc:sldChg>
      <pc:sldChg chg="addSp modSp mod">
        <pc:chgData name="Olof Torgersson" userId="dbc11012-125a-4662-a536-1fac6eb8b947" providerId="ADAL" clId="{52B38D63-5915-C341-BF1D-CC2317BDA02F}" dt="2022-12-19T10:45:56.061" v="265" actId="14100"/>
        <pc:sldMkLst>
          <pc:docMk/>
          <pc:sldMk cId="333361385" sldId="963"/>
        </pc:sldMkLst>
        <pc:spChg chg="add mod">
          <ac:chgData name="Olof Torgersson" userId="dbc11012-125a-4662-a536-1fac6eb8b947" providerId="ADAL" clId="{52B38D63-5915-C341-BF1D-CC2317BDA02F}" dt="2022-12-19T10:45:50.828" v="264" actId="14100"/>
          <ac:spMkLst>
            <pc:docMk/>
            <pc:sldMk cId="333361385" sldId="963"/>
            <ac:spMk id="5" creationId="{61738710-F976-A703-5AFF-962C93DB8D5E}"/>
          </ac:spMkLst>
        </pc:spChg>
        <pc:spChg chg="add mod">
          <ac:chgData name="Olof Torgersson" userId="dbc11012-125a-4662-a536-1fac6eb8b947" providerId="ADAL" clId="{52B38D63-5915-C341-BF1D-CC2317BDA02F}" dt="2022-12-19T10:45:56.061" v="265" actId="14100"/>
          <ac:spMkLst>
            <pc:docMk/>
            <pc:sldMk cId="333361385" sldId="963"/>
            <ac:spMk id="6" creationId="{6D38CFE7-516E-BCD0-57AD-6C66D6EDD70E}"/>
          </ac:spMkLst>
        </pc:spChg>
        <pc:picChg chg="add mod">
          <ac:chgData name="Olof Torgersson" userId="dbc11012-125a-4662-a536-1fac6eb8b947" providerId="ADAL" clId="{52B38D63-5915-C341-BF1D-CC2317BDA02F}" dt="2022-12-19T10:45:15.327" v="261" actId="1076"/>
          <ac:picMkLst>
            <pc:docMk/>
            <pc:sldMk cId="333361385" sldId="963"/>
            <ac:picMk id="4" creationId="{8FCC91EC-30CB-C5A8-0766-BAF5C13DAC50}"/>
          </ac:picMkLst>
        </pc:picChg>
      </pc:sldChg>
      <pc:sldChg chg="modSp mod">
        <pc:chgData name="Olof Torgersson" userId="dbc11012-125a-4662-a536-1fac6eb8b947" providerId="ADAL" clId="{52B38D63-5915-C341-BF1D-CC2317BDA02F}" dt="2022-12-19T11:19:55.422" v="518" actId="20577"/>
        <pc:sldMkLst>
          <pc:docMk/>
          <pc:sldMk cId="1018656873" sldId="965"/>
        </pc:sldMkLst>
        <pc:spChg chg="mod">
          <ac:chgData name="Olof Torgersson" userId="dbc11012-125a-4662-a536-1fac6eb8b947" providerId="ADAL" clId="{52B38D63-5915-C341-BF1D-CC2317BDA02F}" dt="2022-12-19T11:19:55.422" v="518" actId="20577"/>
          <ac:spMkLst>
            <pc:docMk/>
            <pc:sldMk cId="1018656873" sldId="965"/>
            <ac:spMk id="3" creationId="{EB31EF40-7D31-4FC3-B4F6-6D91680BBD88}"/>
          </ac:spMkLst>
        </pc:spChg>
      </pc:sldChg>
      <pc:sldChg chg="modSp mod">
        <pc:chgData name="Olof Torgersson" userId="dbc11012-125a-4662-a536-1fac6eb8b947" providerId="ADAL" clId="{52B38D63-5915-C341-BF1D-CC2317BDA02F}" dt="2022-12-19T11:02:18.941" v="395" actId="20577"/>
        <pc:sldMkLst>
          <pc:docMk/>
          <pc:sldMk cId="4159233217" sldId="966"/>
        </pc:sldMkLst>
        <pc:spChg chg="mod">
          <ac:chgData name="Olof Torgersson" userId="dbc11012-125a-4662-a536-1fac6eb8b947" providerId="ADAL" clId="{52B38D63-5915-C341-BF1D-CC2317BDA02F}" dt="2022-12-19T11:02:18.941" v="395" actId="20577"/>
          <ac:spMkLst>
            <pc:docMk/>
            <pc:sldMk cId="4159233217" sldId="966"/>
            <ac:spMk id="3" creationId="{EB31EF40-7D31-4FC3-B4F6-6D91680BBD88}"/>
          </ac:spMkLst>
        </pc:spChg>
      </pc:sldChg>
      <pc:sldChg chg="modSp mod">
        <pc:chgData name="Olof Torgersson" userId="dbc11012-125a-4662-a536-1fac6eb8b947" providerId="ADAL" clId="{52B38D63-5915-C341-BF1D-CC2317BDA02F}" dt="2022-12-19T11:19:02.986" v="509" actId="5793"/>
        <pc:sldMkLst>
          <pc:docMk/>
          <pc:sldMk cId="3828935642" sldId="967"/>
        </pc:sldMkLst>
        <pc:spChg chg="mod">
          <ac:chgData name="Olof Torgersson" userId="dbc11012-125a-4662-a536-1fac6eb8b947" providerId="ADAL" clId="{52B38D63-5915-C341-BF1D-CC2317BDA02F}" dt="2022-12-19T11:19:02.986" v="509" actId="5793"/>
          <ac:spMkLst>
            <pc:docMk/>
            <pc:sldMk cId="3828935642" sldId="967"/>
            <ac:spMk id="3" creationId="{EB31EF40-7D31-4FC3-B4F6-6D91680BBD88}"/>
          </ac:spMkLst>
        </pc:spChg>
      </pc:sldChg>
      <pc:sldChg chg="ord">
        <pc:chgData name="Olof Torgersson" userId="dbc11012-125a-4662-a536-1fac6eb8b947" providerId="ADAL" clId="{52B38D63-5915-C341-BF1D-CC2317BDA02F}" dt="2022-12-19T10:49:16.845" v="271" actId="20578"/>
        <pc:sldMkLst>
          <pc:docMk/>
          <pc:sldMk cId="1400699526" sldId="970"/>
        </pc:sldMkLst>
      </pc:sldChg>
      <pc:sldChg chg="modSp mod">
        <pc:chgData name="Olof Torgersson" userId="dbc11012-125a-4662-a536-1fac6eb8b947" providerId="ADAL" clId="{52B38D63-5915-C341-BF1D-CC2317BDA02F}" dt="2022-12-19T10:49:40.831" v="274" actId="20577"/>
        <pc:sldMkLst>
          <pc:docMk/>
          <pc:sldMk cId="1226367022" sldId="972"/>
        </pc:sldMkLst>
        <pc:spChg chg="mod">
          <ac:chgData name="Olof Torgersson" userId="dbc11012-125a-4662-a536-1fac6eb8b947" providerId="ADAL" clId="{52B38D63-5915-C341-BF1D-CC2317BDA02F}" dt="2022-12-19T10:49:40.831" v="274" actId="20577"/>
          <ac:spMkLst>
            <pc:docMk/>
            <pc:sldMk cId="1226367022" sldId="972"/>
            <ac:spMk id="3" creationId="{EB31EF40-7D31-4FC3-B4F6-6D91680BBD88}"/>
          </ac:spMkLst>
        </pc:spChg>
      </pc:sldChg>
      <pc:sldChg chg="modSp add mod">
        <pc:chgData name="Olof Torgersson" userId="dbc11012-125a-4662-a536-1fac6eb8b947" providerId="ADAL" clId="{52B38D63-5915-C341-BF1D-CC2317BDA02F}" dt="2022-12-19T10:25:57.681" v="257" actId="20577"/>
        <pc:sldMkLst>
          <pc:docMk/>
          <pc:sldMk cId="707819373" sldId="973"/>
        </pc:sldMkLst>
        <pc:spChg chg="mod">
          <ac:chgData name="Olof Torgersson" userId="dbc11012-125a-4662-a536-1fac6eb8b947" providerId="ADAL" clId="{52B38D63-5915-C341-BF1D-CC2317BDA02F}" dt="2022-12-19T10:20:31.681" v="32" actId="20577"/>
          <ac:spMkLst>
            <pc:docMk/>
            <pc:sldMk cId="707819373" sldId="973"/>
            <ac:spMk id="2" creationId="{019574E0-517B-4B2C-BDCC-C0AC5FFB59FD}"/>
          </ac:spMkLst>
        </pc:spChg>
        <pc:spChg chg="mod">
          <ac:chgData name="Olof Torgersson" userId="dbc11012-125a-4662-a536-1fac6eb8b947" providerId="ADAL" clId="{52B38D63-5915-C341-BF1D-CC2317BDA02F}" dt="2022-12-19T10:25:57.681" v="257" actId="20577"/>
          <ac:spMkLst>
            <pc:docMk/>
            <pc:sldMk cId="707819373" sldId="973"/>
            <ac:spMk id="3" creationId="{F5C46E40-53A8-4952-8688-FD316F01D191}"/>
          </ac:spMkLst>
        </pc:spChg>
      </pc:sldChg>
    </pc:docChg>
  </pc:docChgLst>
  <pc:docChgLst>
    <pc:chgData name="Olof Torgersson" userId="dbc11012-125a-4662-a536-1fac6eb8b947" providerId="ADAL" clId="{340D28A8-6EB0-4D4D-B847-2E1C5513A609}"/>
    <pc:docChg chg="addSld delSld modSld">
      <pc:chgData name="Olof Torgersson" userId="dbc11012-125a-4662-a536-1fac6eb8b947" providerId="ADAL" clId="{340D28A8-6EB0-4D4D-B847-2E1C5513A609}" dt="2023-06-19T20:44:12.058" v="1" actId="2696"/>
      <pc:docMkLst>
        <pc:docMk/>
      </pc:docMkLst>
      <pc:sldChg chg="del">
        <pc:chgData name="Olof Torgersson" userId="dbc11012-125a-4662-a536-1fac6eb8b947" providerId="ADAL" clId="{340D28A8-6EB0-4D4D-B847-2E1C5513A609}" dt="2023-06-19T20:44:12.058" v="1" actId="2696"/>
        <pc:sldMkLst>
          <pc:docMk/>
          <pc:sldMk cId="895130883" sldId="974"/>
        </pc:sldMkLst>
      </pc:sldChg>
      <pc:sldChg chg="add">
        <pc:chgData name="Olof Torgersson" userId="dbc11012-125a-4662-a536-1fac6eb8b947" providerId="ADAL" clId="{340D28A8-6EB0-4D4D-B847-2E1C5513A609}" dt="2023-06-19T20:44:08.294" v="0"/>
        <pc:sldMkLst>
          <pc:docMk/>
          <pc:sldMk cId="351820013" sldId="9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62040-4B64-D84F-AA59-540F399C1FDB}" type="datetimeFigureOut">
              <a:rPr lang="sv-SE" smtClean="0"/>
              <a:t>2023-06-19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2433A-81EE-2349-B8D0-336A74B56840}" type="slidenum">
              <a:rPr lang="sv-SE" smtClean="0"/>
              <a:t>‹#›</a:t>
            </a:fld>
            <a:endParaRPr lang="sv-SE"/>
          </a:p>
        </p:txBody>
      </p:sp>
    </p:spTree>
    <p:extLst>
      <p:ext uri="{BB962C8B-B14F-4D97-AF65-F5344CB8AC3E}">
        <p14:creationId xmlns:p14="http://schemas.microsoft.com/office/powerpoint/2010/main" val="239476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To </a:t>
            </a:r>
            <a:r>
              <a:rPr lang="sv-SE" dirty="0" err="1"/>
              <a:t>use</a:t>
            </a:r>
            <a:r>
              <a:rPr lang="sv-SE" dirty="0"/>
              <a:t> </a:t>
            </a:r>
            <a:r>
              <a:rPr lang="sv-SE" dirty="0" err="1"/>
              <a:t>this</a:t>
            </a:r>
            <a:r>
              <a:rPr lang="sv-SE" dirty="0"/>
              <a:t> </a:t>
            </a:r>
            <a:r>
              <a:rPr lang="sv-SE" dirty="0" err="1"/>
              <a:t>materieal</a:t>
            </a:r>
            <a:r>
              <a:rPr lang="sv-SE" dirty="0"/>
              <a:t> it is </a:t>
            </a:r>
            <a:r>
              <a:rPr lang="sv-SE" dirty="0" err="1"/>
              <a:t>recommended</a:t>
            </a:r>
            <a:r>
              <a:rPr lang="sv-SE" dirty="0"/>
              <a:t> to </a:t>
            </a:r>
            <a:r>
              <a:rPr lang="sv-SE" dirty="0" err="1"/>
              <a:t>have</a:t>
            </a:r>
            <a:r>
              <a:rPr lang="sv-SE" dirty="0"/>
              <a:t> a fair </a:t>
            </a:r>
            <a:r>
              <a:rPr lang="sv-SE" dirty="0" err="1"/>
              <a:t>idea</a:t>
            </a:r>
            <a:r>
              <a:rPr lang="sv-SE" dirty="0"/>
              <a:t> </a:t>
            </a:r>
            <a:r>
              <a:rPr lang="sv-SE" dirty="0" err="1"/>
              <a:t>about</a:t>
            </a:r>
            <a:r>
              <a:rPr lang="sv-SE" dirty="0"/>
              <a:t> the </a:t>
            </a:r>
            <a:r>
              <a:rPr lang="sv-SE" dirty="0" err="1"/>
              <a:t>contents</a:t>
            </a:r>
            <a:r>
              <a:rPr lang="sv-SE" dirty="0"/>
              <a:t> of</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Lundgren, S., Fischer, J. E., Reeves, S., &amp; Torgersson, O. (2015). </a:t>
            </a:r>
            <a:r>
              <a:rPr lang="da-DK" dirty="0" err="1"/>
              <a:t>Designing</a:t>
            </a:r>
            <a:r>
              <a:rPr lang="da-DK" dirty="0"/>
              <a:t> Mobile </a:t>
            </a:r>
            <a:r>
              <a:rPr lang="da-DK" dirty="0" err="1"/>
              <a:t>Experiences</a:t>
            </a:r>
            <a:r>
              <a:rPr lang="da-DK" dirty="0"/>
              <a:t> for </a:t>
            </a:r>
            <a:r>
              <a:rPr lang="da-DK" dirty="0" err="1"/>
              <a:t>Collocated</a:t>
            </a:r>
            <a:r>
              <a:rPr lang="da-DK" dirty="0"/>
              <a:t> </a:t>
            </a:r>
            <a:r>
              <a:rPr lang="da-DK" dirty="0" err="1"/>
              <a:t>Interaction</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Paper </a:t>
            </a:r>
            <a:r>
              <a:rPr lang="da-DK" dirty="0" err="1"/>
              <a:t>presented</a:t>
            </a:r>
            <a:r>
              <a:rPr lang="da-DK" dirty="0"/>
              <a:t> at the </a:t>
            </a:r>
            <a:r>
              <a:rPr lang="da-DK" dirty="0" err="1"/>
              <a:t>Proceedings</a:t>
            </a:r>
            <a:r>
              <a:rPr lang="da-DK" dirty="0"/>
              <a:t> of the 18th ACM Conference on Computer </a:t>
            </a:r>
            <a:r>
              <a:rPr lang="da-DK" dirty="0" err="1"/>
              <a:t>Supported</a:t>
            </a:r>
            <a:r>
              <a:rPr lang="da-DK" dirty="0"/>
              <a:t> </a:t>
            </a:r>
            <a:r>
              <a:rPr lang="da-DK" dirty="0" err="1"/>
              <a:t>Cooperative</a:t>
            </a:r>
            <a:r>
              <a:rPr lang="da-DK" dirty="0"/>
              <a:t> Work &amp;amp; Social Computing, Vancouver, BC, Canada. </a:t>
            </a:r>
            <a:r>
              <a:rPr lang="da-DK" dirty="0" err="1"/>
              <a:t>https</a:t>
            </a:r>
            <a:r>
              <a:rPr lang="da-DK" dirty="0"/>
              <a:t>://</a:t>
            </a:r>
            <a:r>
              <a:rPr lang="da-DK" dirty="0" err="1"/>
              <a:t>doi.org</a:t>
            </a:r>
            <a:r>
              <a:rPr lang="da-DK" dirty="0"/>
              <a:t>/10.1145/2675133.2675171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Hello</a:t>
            </a:r>
            <a:r>
              <a:rPr lang="da-DK"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Today</a:t>
            </a:r>
            <a:r>
              <a:rPr lang="da-DK" dirty="0"/>
              <a:t> </a:t>
            </a:r>
            <a:r>
              <a:rPr lang="da-DK" dirty="0" err="1"/>
              <a:t>we</a:t>
            </a:r>
            <a:r>
              <a:rPr lang="da-DK" dirty="0"/>
              <a:t> </a:t>
            </a:r>
            <a:r>
              <a:rPr lang="da-DK" dirty="0" err="1"/>
              <a:t>will</a:t>
            </a:r>
            <a:r>
              <a:rPr lang="da-DK" dirty="0"/>
              <a:t> </a:t>
            </a:r>
            <a:r>
              <a:rPr lang="da-DK" dirty="0" err="1"/>
              <a:t>be</a:t>
            </a:r>
            <a:r>
              <a:rPr lang="da-DK" dirty="0"/>
              <a:t> </a:t>
            </a:r>
            <a:r>
              <a:rPr lang="da-DK" dirty="0" err="1"/>
              <a:t>talking</a:t>
            </a:r>
            <a:r>
              <a:rPr lang="da-DK" dirty="0"/>
              <a:t> </a:t>
            </a:r>
            <a:r>
              <a:rPr lang="da-DK" dirty="0" err="1"/>
              <a:t>designing</a:t>
            </a:r>
            <a:r>
              <a:rPr lang="da-DK" dirty="0"/>
              <a:t> for mobile </a:t>
            </a:r>
            <a:r>
              <a:rPr lang="da-DK" dirty="0" err="1"/>
              <a:t>co-located</a:t>
            </a:r>
            <a:r>
              <a:rPr lang="da-DK" dirty="0"/>
              <a:t> </a:t>
            </a:r>
            <a:r>
              <a:rPr lang="da-DK" dirty="0" err="1"/>
              <a:t>interaction</a:t>
            </a:r>
            <a:r>
              <a:rPr lang="da-DK" dirty="0"/>
              <a:t>, </a:t>
            </a:r>
            <a:r>
              <a:rPr lang="da-DK" dirty="0" err="1"/>
              <a:t>that</a:t>
            </a:r>
            <a:r>
              <a:rPr lang="da-DK" dirty="0"/>
              <a:t> is </a:t>
            </a:r>
            <a:r>
              <a:rPr lang="da-DK" dirty="0" err="1"/>
              <a:t>how</a:t>
            </a:r>
            <a:r>
              <a:rPr lang="da-DK" dirty="0"/>
              <a:t> mobile </a:t>
            </a:r>
            <a:r>
              <a:rPr lang="da-DK" dirty="0" err="1"/>
              <a:t>technologies</a:t>
            </a:r>
            <a:r>
              <a:rPr lang="da-DK" dirty="0"/>
              <a:t> </a:t>
            </a:r>
            <a:r>
              <a:rPr lang="da-DK" dirty="0" err="1"/>
              <a:t>can</a:t>
            </a:r>
            <a:r>
              <a:rPr lang="da-DK" dirty="0"/>
              <a:t> </a:t>
            </a:r>
            <a:r>
              <a:rPr lang="da-DK" dirty="0" err="1"/>
              <a:t>be</a:t>
            </a:r>
            <a:r>
              <a:rPr lang="da-DK" dirty="0"/>
              <a:t> </a:t>
            </a:r>
            <a:r>
              <a:rPr lang="da-DK" dirty="0" err="1"/>
              <a:t>used</a:t>
            </a:r>
            <a:r>
              <a:rPr lang="da-DK" dirty="0"/>
              <a:t> as a </a:t>
            </a:r>
            <a:r>
              <a:rPr lang="da-DK" dirty="0" err="1"/>
              <a:t>tool</a:t>
            </a:r>
            <a:r>
              <a:rPr lang="da-DK" dirty="0"/>
              <a:t> for mediating </a:t>
            </a:r>
            <a:r>
              <a:rPr lang="da-DK" dirty="0" err="1"/>
              <a:t>collaborative</a:t>
            </a:r>
            <a:r>
              <a:rPr lang="da-DK" dirty="0"/>
              <a:t> </a:t>
            </a:r>
            <a:r>
              <a:rPr lang="da-DK" dirty="0" err="1"/>
              <a:t>activities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a:t>
            </a:fld>
            <a:endParaRPr lang="sv-SE"/>
          </a:p>
        </p:txBody>
      </p:sp>
    </p:spTree>
    <p:extLst>
      <p:ext uri="{BB962C8B-B14F-4D97-AF65-F5344CB8AC3E}">
        <p14:creationId xmlns:p14="http://schemas.microsoft.com/office/powerpoint/2010/main" val="307560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That current technologies can be disturbing is probably not new. </a:t>
            </a:r>
          </a:p>
          <a:p>
            <a:r>
              <a:rPr lang="en-GB" noProof="0" dirty="0"/>
              <a:t>Everyone has probably experienced a situation where another person is more engaged in their mobile device than the people around them.</a:t>
            </a:r>
          </a:p>
          <a:p>
            <a:endParaRPr lang="en-GB" noProof="0" dirty="0"/>
          </a:p>
          <a:p>
            <a:r>
              <a:rPr lang="en-GB" noProof="0" dirty="0"/>
              <a:t>That technology can limit social interactions is not only a feeling but is supported by studies.</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For instance people who have conversations without mobile devices reported higher levels of connectedness and empathy than those who simultaneously use mobile devices</a:t>
            </a:r>
          </a:p>
          <a:p>
            <a:endParaRPr lang="en-GB" noProof="0" dirty="0"/>
          </a:p>
          <a:p>
            <a:r>
              <a:rPr lang="en-GB" noProof="0" dirty="0"/>
              <a:t>Studies like this show how technology can lock us into to our mobile bubbles where the mobile device becomes something of  a shield he the environment</a:t>
            </a:r>
          </a:p>
          <a:p>
            <a:endParaRPr lang="en-GB" noProof="0" dirty="0"/>
          </a:p>
          <a:p>
            <a:r>
              <a:rPr lang="en-GB" noProof="0" dirty="0"/>
              <a:t>But it does not have to be like this. As designers of mobile technology we can instead aim to design to support social interaction instead</a:t>
            </a:r>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10</a:t>
            </a:fld>
            <a:endParaRPr lang="sv-SE"/>
          </a:p>
        </p:txBody>
      </p:sp>
    </p:spTree>
    <p:extLst>
      <p:ext uri="{BB962C8B-B14F-4D97-AF65-F5344CB8AC3E}">
        <p14:creationId xmlns:p14="http://schemas.microsoft.com/office/powerpoint/2010/main" val="422859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There</a:t>
            </a:r>
            <a:r>
              <a:rPr lang="sv-SE" dirty="0"/>
              <a:t> </a:t>
            </a:r>
            <a:r>
              <a:rPr lang="sv-SE" dirty="0" err="1"/>
              <a:t>are</a:t>
            </a:r>
            <a:r>
              <a:rPr lang="sv-SE" dirty="0"/>
              <a:t> </a:t>
            </a:r>
            <a:r>
              <a:rPr lang="sv-SE" dirty="0" err="1"/>
              <a:t>also</a:t>
            </a:r>
            <a:r>
              <a:rPr lang="sv-SE" dirty="0"/>
              <a:t> situations </a:t>
            </a:r>
            <a:r>
              <a:rPr lang="sv-SE" dirty="0" err="1"/>
              <a:t>where</a:t>
            </a:r>
            <a:r>
              <a:rPr lang="sv-SE" dirty="0"/>
              <a:t> </a:t>
            </a:r>
            <a:r>
              <a:rPr lang="sv-SE" dirty="0" err="1"/>
              <a:t>there</a:t>
            </a:r>
            <a:r>
              <a:rPr lang="sv-SE" dirty="0"/>
              <a:t> is a lack of social </a:t>
            </a:r>
            <a:r>
              <a:rPr lang="sv-SE" dirty="0" err="1"/>
              <a:t>interaction</a:t>
            </a:r>
            <a:r>
              <a:rPr lang="sv-SE" dirty="0"/>
              <a:t> and </a:t>
            </a:r>
            <a:r>
              <a:rPr lang="sv-SE" dirty="0" err="1"/>
              <a:t>technology</a:t>
            </a:r>
            <a:r>
              <a:rPr lang="sv-SE" dirty="0"/>
              <a:t> has a </a:t>
            </a:r>
            <a:r>
              <a:rPr lang="sv-SE" dirty="0" err="1"/>
              <a:t>potntial</a:t>
            </a:r>
            <a:r>
              <a:rPr lang="sv-SE" dirty="0"/>
              <a:t> </a:t>
            </a:r>
            <a:r>
              <a:rPr lang="sv-SE" dirty="0" err="1"/>
              <a:t>improve</a:t>
            </a:r>
            <a:r>
              <a:rPr lang="sv-SE" dirty="0"/>
              <a:t> the situation</a:t>
            </a:r>
          </a:p>
          <a:p>
            <a:endParaRPr lang="sv-SE" dirty="0"/>
          </a:p>
          <a:p>
            <a:r>
              <a:rPr lang="sv-SE" dirty="0" err="1"/>
              <a:t>This</a:t>
            </a:r>
            <a:r>
              <a:rPr lang="sv-SE" dirty="0"/>
              <a:t> </a:t>
            </a:r>
            <a:r>
              <a:rPr lang="sv-SE" dirty="0" err="1"/>
              <a:t>could</a:t>
            </a:r>
            <a:r>
              <a:rPr lang="sv-SE" dirty="0"/>
              <a:t> for </a:t>
            </a:r>
            <a:r>
              <a:rPr lang="sv-SE" dirty="0" err="1"/>
              <a:t>instance</a:t>
            </a:r>
            <a:r>
              <a:rPr lang="sv-SE" dirty="0"/>
              <a:t> be </a:t>
            </a:r>
            <a:r>
              <a:rPr lang="sv-SE" dirty="0" err="1"/>
              <a:t>communities</a:t>
            </a:r>
            <a:r>
              <a:rPr lang="sv-SE" dirty="0"/>
              <a:t> of </a:t>
            </a:r>
            <a:r>
              <a:rPr lang="sv-SE" dirty="0" err="1"/>
              <a:t>practice</a:t>
            </a:r>
            <a:r>
              <a:rPr lang="sv-SE" dirty="0"/>
              <a:t>, </a:t>
            </a:r>
            <a:r>
              <a:rPr lang="sv-SE" dirty="0" err="1"/>
              <a:t>that</a:t>
            </a:r>
            <a:r>
              <a:rPr lang="sv-SE" dirty="0"/>
              <a:t> is </a:t>
            </a:r>
            <a:r>
              <a:rPr lang="sv-SE" dirty="0" err="1"/>
              <a:t>groups</a:t>
            </a:r>
            <a:r>
              <a:rPr lang="sv-SE" dirty="0"/>
              <a:t> of </a:t>
            </a:r>
            <a:r>
              <a:rPr lang="sv-SE" dirty="0" err="1"/>
              <a:t>peapoe</a:t>
            </a:r>
            <a:r>
              <a:rPr lang="sv-SE" dirty="0"/>
              <a:t> </a:t>
            </a:r>
            <a:r>
              <a:rPr lang="sv-SE" dirty="0" err="1"/>
              <a:t>sharing</a:t>
            </a:r>
            <a:r>
              <a:rPr lang="sv-SE" dirty="0"/>
              <a:t> </a:t>
            </a:r>
            <a:r>
              <a:rPr lang="sv-SE" dirty="0" err="1"/>
              <a:t>imilar</a:t>
            </a:r>
            <a:r>
              <a:rPr lang="sv-SE" dirty="0"/>
              <a:t> interests and </a:t>
            </a:r>
            <a:r>
              <a:rPr lang="sv-SE" dirty="0" err="1"/>
              <a:t>needs</a:t>
            </a:r>
            <a:endParaRPr lang="sv-SE" dirty="0"/>
          </a:p>
          <a:p>
            <a:endParaRPr lang="sv-SE" dirty="0"/>
          </a:p>
          <a:p>
            <a:r>
              <a:rPr lang="sv-SE" dirty="0"/>
              <a:t>Meeting </a:t>
            </a:r>
            <a:r>
              <a:rPr lang="sv-SE" dirty="0" err="1"/>
              <a:t>familar</a:t>
            </a:r>
            <a:r>
              <a:rPr lang="sv-SE" dirty="0"/>
              <a:t> </a:t>
            </a:r>
            <a:r>
              <a:rPr lang="sv-SE" dirty="0" err="1"/>
              <a:t>strangers</a:t>
            </a:r>
            <a:r>
              <a:rPr lang="sv-SE" dirty="0"/>
              <a:t>, </a:t>
            </a:r>
            <a:r>
              <a:rPr lang="sv-SE" dirty="0" err="1"/>
              <a:t>that</a:t>
            </a:r>
            <a:r>
              <a:rPr lang="sv-SE" dirty="0"/>
              <a:t> is </a:t>
            </a:r>
            <a:r>
              <a:rPr lang="sv-SE" dirty="0" err="1"/>
              <a:t>people</a:t>
            </a:r>
            <a:r>
              <a:rPr lang="sv-SE" dirty="0"/>
              <a:t> </a:t>
            </a:r>
            <a:r>
              <a:rPr lang="sv-SE" dirty="0" err="1"/>
              <a:t>we</a:t>
            </a:r>
            <a:r>
              <a:rPr lang="sv-SE" dirty="0"/>
              <a:t> </a:t>
            </a:r>
            <a:r>
              <a:rPr lang="sv-SE" dirty="0" err="1"/>
              <a:t>meet</a:t>
            </a:r>
            <a:r>
              <a:rPr lang="sv-SE" dirty="0"/>
              <a:t> </a:t>
            </a:r>
            <a:r>
              <a:rPr lang="sv-SE" dirty="0" err="1"/>
              <a:t>repeatdely</a:t>
            </a:r>
            <a:r>
              <a:rPr lang="sv-SE" dirty="0"/>
              <a:t>, for </a:t>
            </a:r>
            <a:r>
              <a:rPr lang="sv-SE" dirty="0" err="1"/>
              <a:t>instance</a:t>
            </a:r>
            <a:r>
              <a:rPr lang="sv-SE" dirty="0"/>
              <a:t> </a:t>
            </a:r>
            <a:r>
              <a:rPr lang="sv-SE" dirty="0" err="1"/>
              <a:t>while</a:t>
            </a:r>
            <a:r>
              <a:rPr lang="sv-SE" dirty="0"/>
              <a:t> </a:t>
            </a:r>
            <a:r>
              <a:rPr lang="sv-SE" dirty="0" err="1"/>
              <a:t>commuting</a:t>
            </a:r>
            <a:r>
              <a:rPr lang="sv-SE" dirty="0"/>
              <a:t>, </a:t>
            </a:r>
            <a:r>
              <a:rPr lang="sv-SE" dirty="0" err="1"/>
              <a:t>but</a:t>
            </a:r>
            <a:r>
              <a:rPr lang="sv-SE" dirty="0"/>
              <a:t> </a:t>
            </a:r>
            <a:r>
              <a:rPr lang="sv-SE" dirty="0" err="1"/>
              <a:t>typically</a:t>
            </a:r>
            <a:r>
              <a:rPr lang="sv-SE" dirty="0"/>
              <a:t> </a:t>
            </a:r>
            <a:r>
              <a:rPr lang="sv-SE" dirty="0" err="1"/>
              <a:t>donät</a:t>
            </a:r>
            <a:r>
              <a:rPr lang="sv-SE" dirty="0"/>
              <a:t> </a:t>
            </a:r>
            <a:r>
              <a:rPr lang="sv-SE" dirty="0" err="1"/>
              <a:t>interact</a:t>
            </a:r>
            <a:r>
              <a:rPr lang="sv-SE" dirty="0"/>
              <a:t> </a:t>
            </a:r>
            <a:r>
              <a:rPr lang="sv-SE" dirty="0" err="1"/>
              <a:t>with</a:t>
            </a:r>
            <a:endParaRPr lang="sv-SE" dirty="0"/>
          </a:p>
          <a:p>
            <a:endParaRPr lang="sv-SE" dirty="0"/>
          </a:p>
          <a:p>
            <a:r>
              <a:rPr lang="sv-SE" dirty="0"/>
              <a:t>Developing soft mediating </a:t>
            </a:r>
            <a:r>
              <a:rPr lang="sv-SE" dirty="0" err="1"/>
              <a:t>communication</a:t>
            </a:r>
            <a:r>
              <a:rPr lang="sv-SE" dirty="0"/>
              <a:t> and </a:t>
            </a:r>
            <a:r>
              <a:rPr lang="sv-SE" dirty="0" err="1"/>
              <a:t>collaboration</a:t>
            </a:r>
            <a:r>
              <a:rPr lang="sv-SE" dirty="0"/>
              <a:t> </a:t>
            </a:r>
            <a:r>
              <a:rPr lang="sv-SE" dirty="0" err="1"/>
              <a:t>among</a:t>
            </a:r>
            <a:r>
              <a:rPr lang="sv-SE" dirty="0"/>
              <a:t> students in </a:t>
            </a:r>
            <a:r>
              <a:rPr lang="sv-SE" dirty="0" err="1"/>
              <a:t>schools</a:t>
            </a:r>
            <a:endParaRPr lang="sv-SE" dirty="0"/>
          </a:p>
          <a:p>
            <a:endParaRPr lang="sv-SE" dirty="0"/>
          </a:p>
          <a:p>
            <a:r>
              <a:rPr lang="sv-SE" dirty="0"/>
              <a:t>And so on and so </a:t>
            </a:r>
            <a:r>
              <a:rPr lang="sv-SE" dirty="0" err="1"/>
              <a:t>forth</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11</a:t>
            </a:fld>
            <a:endParaRPr lang="sv-SE"/>
          </a:p>
        </p:txBody>
      </p:sp>
    </p:spTree>
    <p:extLst>
      <p:ext uri="{BB962C8B-B14F-4D97-AF65-F5344CB8AC3E}">
        <p14:creationId xmlns:p14="http://schemas.microsoft.com/office/powerpoint/2010/main" val="30578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 </a:t>
            </a:r>
            <a:r>
              <a:rPr lang="sv-SE" dirty="0" err="1"/>
              <a:t>idea</a:t>
            </a:r>
            <a:r>
              <a:rPr lang="sv-SE" dirty="0"/>
              <a:t> </a:t>
            </a:r>
            <a:r>
              <a:rPr lang="sv-SE" dirty="0" err="1"/>
              <a:t>presented</a:t>
            </a:r>
            <a:r>
              <a:rPr lang="sv-SE" dirty="0"/>
              <a:t> in the paper by Olsson et al is </a:t>
            </a:r>
            <a:r>
              <a:rPr lang="sv-SE" dirty="0" err="1"/>
              <a:t>that</a:t>
            </a:r>
            <a:r>
              <a:rPr lang="sv-SE" dirty="0"/>
              <a:t> </a:t>
            </a:r>
            <a:r>
              <a:rPr lang="sv-SE" dirty="0" err="1"/>
              <a:t>we</a:t>
            </a:r>
            <a:r>
              <a:rPr lang="sv-SE" dirty="0"/>
              <a:t> </a:t>
            </a:r>
            <a:r>
              <a:rPr lang="sv-SE" dirty="0" err="1"/>
              <a:t>should</a:t>
            </a:r>
            <a:r>
              <a:rPr lang="sv-SE" dirty="0"/>
              <a:t> not </a:t>
            </a:r>
            <a:r>
              <a:rPr lang="sv-SE" dirty="0" err="1"/>
              <a:t>simply</a:t>
            </a:r>
            <a:r>
              <a:rPr lang="sv-SE" dirty="0"/>
              <a:t> be </a:t>
            </a:r>
            <a:r>
              <a:rPr lang="sv-SE" dirty="0" err="1"/>
              <a:t>satisfied</a:t>
            </a:r>
            <a:r>
              <a:rPr lang="sv-SE" dirty="0"/>
              <a:t> by coming </a:t>
            </a:r>
            <a:r>
              <a:rPr lang="sv-SE" dirty="0" err="1"/>
              <a:t>up</a:t>
            </a:r>
            <a:r>
              <a:rPr lang="sv-SE" dirty="0"/>
              <a:t> </a:t>
            </a:r>
            <a:r>
              <a:rPr lang="sv-SE" dirty="0" err="1"/>
              <a:t>with</a:t>
            </a:r>
            <a:r>
              <a:rPr lang="sv-SE" dirty="0"/>
              <a:t> </a:t>
            </a:r>
            <a:r>
              <a:rPr lang="sv-SE" dirty="0" err="1"/>
              <a:t>some</a:t>
            </a:r>
            <a:r>
              <a:rPr lang="sv-SE" dirty="0"/>
              <a:t> </a:t>
            </a:r>
            <a:r>
              <a:rPr lang="sv-SE" dirty="0" err="1"/>
              <a:t>technology</a:t>
            </a:r>
            <a:r>
              <a:rPr lang="sv-SE" dirty="0"/>
              <a:t> </a:t>
            </a:r>
            <a:r>
              <a:rPr lang="sv-SE" dirty="0" err="1"/>
              <a:t>that</a:t>
            </a:r>
            <a:r>
              <a:rPr lang="sv-SE" dirty="0"/>
              <a:t> </a:t>
            </a:r>
            <a:r>
              <a:rPr lang="sv-SE" dirty="0" err="1"/>
              <a:t>can</a:t>
            </a:r>
            <a:r>
              <a:rPr lang="sv-SE" dirty="0"/>
              <a:t> bu </a:t>
            </a:r>
            <a:r>
              <a:rPr lang="sv-SE" dirty="0" err="1"/>
              <a:t>used</a:t>
            </a:r>
            <a:r>
              <a:rPr lang="sv-SE" dirty="0"/>
              <a:t> to </a:t>
            </a:r>
            <a:r>
              <a:rPr lang="sv-SE" dirty="0" err="1"/>
              <a:t>mediate</a:t>
            </a:r>
            <a:r>
              <a:rPr lang="sv-SE" dirty="0"/>
              <a:t> co-</a:t>
            </a:r>
            <a:r>
              <a:rPr lang="sv-SE" dirty="0" err="1"/>
              <a:t>located</a:t>
            </a:r>
            <a:r>
              <a:rPr lang="sv-SE" dirty="0"/>
              <a:t> </a:t>
            </a:r>
            <a:r>
              <a:rPr lang="sv-SE" dirty="0" err="1"/>
              <a:t>interaction</a:t>
            </a:r>
            <a:r>
              <a:rPr lang="sv-SE" dirty="0"/>
              <a:t>.</a:t>
            </a:r>
          </a:p>
          <a:p>
            <a:endParaRPr lang="sv-SE" dirty="0"/>
          </a:p>
          <a:p>
            <a:r>
              <a:rPr lang="sv-SE" dirty="0" err="1"/>
              <a:t>Rather</a:t>
            </a:r>
            <a:r>
              <a:rPr lang="sv-SE" dirty="0"/>
              <a:t>, the </a:t>
            </a:r>
            <a:r>
              <a:rPr lang="sv-SE" dirty="0" err="1"/>
              <a:t>goal</a:t>
            </a:r>
            <a:r>
              <a:rPr lang="sv-SE" dirty="0"/>
              <a:t> </a:t>
            </a:r>
            <a:r>
              <a:rPr lang="sv-SE" dirty="0" err="1"/>
              <a:t>should</a:t>
            </a:r>
            <a:r>
              <a:rPr lang="sv-SE" dirty="0"/>
              <a:t> be to </a:t>
            </a:r>
            <a:r>
              <a:rPr lang="sv-SE" dirty="0" err="1"/>
              <a:t>enhance</a:t>
            </a:r>
            <a:r>
              <a:rPr lang="sv-SE" dirty="0"/>
              <a:t> co-</a:t>
            </a:r>
            <a:r>
              <a:rPr lang="sv-SE" dirty="0" err="1"/>
              <a:t>located</a:t>
            </a:r>
            <a:r>
              <a:rPr lang="sv-SE" dirty="0"/>
              <a:t> </a:t>
            </a:r>
            <a:r>
              <a:rPr lang="sv-SE" dirty="0" err="1"/>
              <a:t>interaction</a:t>
            </a:r>
            <a:r>
              <a:rPr lang="sv-SE" dirty="0"/>
              <a:t> </a:t>
            </a:r>
            <a:r>
              <a:rPr lang="sv-SE" dirty="0" err="1"/>
              <a:t>through</a:t>
            </a:r>
            <a:r>
              <a:rPr lang="sv-SE" dirty="0"/>
              <a:t> the </a:t>
            </a:r>
            <a:r>
              <a:rPr lang="sv-SE" dirty="0" err="1"/>
              <a:t>use</a:t>
            </a:r>
            <a:r>
              <a:rPr lang="sv-SE" dirty="0"/>
              <a:t> of </a:t>
            </a:r>
            <a:r>
              <a:rPr lang="sv-SE" dirty="0" err="1"/>
              <a:t>technology</a:t>
            </a:r>
            <a:r>
              <a:rPr lang="sv-SE" dirty="0"/>
              <a:t>. </a:t>
            </a:r>
            <a:r>
              <a:rPr lang="sv-SE" dirty="0" err="1"/>
              <a:t>We</a:t>
            </a:r>
            <a:r>
              <a:rPr lang="sv-SE" dirty="0"/>
              <a:t> </a:t>
            </a:r>
            <a:r>
              <a:rPr lang="sv-SE" dirty="0" err="1"/>
              <a:t>will</a:t>
            </a:r>
            <a:r>
              <a:rPr lang="sv-SE" dirty="0"/>
              <a:t> not go </a:t>
            </a:r>
            <a:r>
              <a:rPr lang="sv-SE" dirty="0" err="1"/>
              <a:t>into</a:t>
            </a:r>
            <a:r>
              <a:rPr lang="sv-SE" dirty="0"/>
              <a:t> a </a:t>
            </a:r>
            <a:r>
              <a:rPr lang="sv-SE" dirty="0" err="1"/>
              <a:t>lot</a:t>
            </a:r>
            <a:r>
              <a:rPr lang="sv-SE" dirty="0"/>
              <a:t> of  </a:t>
            </a:r>
            <a:r>
              <a:rPr lang="sv-SE" dirty="0" err="1"/>
              <a:t>details</a:t>
            </a:r>
            <a:r>
              <a:rPr lang="sv-SE" dirty="0"/>
              <a:t> </a:t>
            </a:r>
            <a:r>
              <a:rPr lang="sv-SE" dirty="0" err="1"/>
              <a:t>about</a:t>
            </a:r>
            <a:r>
              <a:rPr lang="sv-SE" dirty="0"/>
              <a:t> </a:t>
            </a:r>
            <a:r>
              <a:rPr lang="sv-SE" dirty="0" err="1"/>
              <a:t>this</a:t>
            </a:r>
            <a:r>
              <a:rPr lang="sv-SE" dirty="0"/>
              <a:t>, </a:t>
            </a:r>
            <a:r>
              <a:rPr lang="sv-SE" dirty="0" err="1"/>
              <a:t>but</a:t>
            </a:r>
            <a:r>
              <a:rPr lang="sv-SE" dirty="0"/>
              <a:t> </a:t>
            </a:r>
            <a:r>
              <a:rPr lang="sv-SE" dirty="0" err="1"/>
              <a:t>it’s</a:t>
            </a:r>
            <a:r>
              <a:rPr lang="sv-SE" dirty="0"/>
              <a:t> an </a:t>
            </a:r>
            <a:r>
              <a:rPr lang="sv-SE" dirty="0" err="1"/>
              <a:t>idea</a:t>
            </a:r>
            <a:r>
              <a:rPr lang="sv-SE" dirty="0"/>
              <a:t> or </a:t>
            </a:r>
            <a:r>
              <a:rPr lang="sv-SE" dirty="0" err="1"/>
              <a:t>proposal</a:t>
            </a:r>
            <a:r>
              <a:rPr lang="sv-SE" dirty="0"/>
              <a:t> </a:t>
            </a:r>
            <a:r>
              <a:rPr lang="sv-SE" dirty="0" err="1"/>
              <a:t>that</a:t>
            </a:r>
            <a:r>
              <a:rPr lang="sv-SE" dirty="0"/>
              <a:t> </a:t>
            </a:r>
            <a:r>
              <a:rPr lang="sv-SE" dirty="0" err="1"/>
              <a:t>worth</a:t>
            </a:r>
            <a:r>
              <a:rPr lang="sv-SE" dirty="0"/>
              <a:t> </a:t>
            </a:r>
            <a:r>
              <a:rPr lang="sv-SE" dirty="0" err="1"/>
              <a:t>considering</a:t>
            </a:r>
            <a:r>
              <a:rPr lang="sv-SE" dirty="0"/>
              <a:t> </a:t>
            </a:r>
            <a:r>
              <a:rPr lang="sv-SE" dirty="0" err="1"/>
              <a:t>when</a:t>
            </a:r>
            <a:r>
              <a:rPr lang="sv-SE" dirty="0"/>
              <a:t> </a:t>
            </a:r>
            <a:r>
              <a:rPr lang="sv-SE" dirty="0" err="1"/>
              <a:t>working</a:t>
            </a:r>
            <a:r>
              <a:rPr lang="sv-SE" dirty="0"/>
              <a:t> </a:t>
            </a:r>
            <a:r>
              <a:rPr lang="sv-SE" dirty="0" err="1"/>
              <a:t>with</a:t>
            </a:r>
            <a:r>
              <a:rPr lang="sv-SE" dirty="0"/>
              <a:t> designing </a:t>
            </a:r>
            <a:r>
              <a:rPr lang="sv-SE"/>
              <a:t>technology </a:t>
            </a:r>
            <a:r>
              <a:rPr lang="sv-SE" dirty="0"/>
              <a:t>mediating </a:t>
            </a:r>
            <a:r>
              <a:rPr lang="sv-SE" dirty="0" err="1"/>
              <a:t>collaborative</a:t>
            </a:r>
            <a:r>
              <a:rPr lang="sv-SE" dirty="0"/>
              <a:t> </a:t>
            </a:r>
            <a:r>
              <a:rPr lang="sv-SE" dirty="0" err="1"/>
              <a:t>interaction</a:t>
            </a:r>
            <a:r>
              <a:rPr lang="sv-SE" dirty="0"/>
              <a:t>. </a:t>
            </a:r>
            <a:r>
              <a:rPr lang="sv-SE" dirty="0" err="1"/>
              <a:t>Enhancement</a:t>
            </a:r>
            <a:r>
              <a:rPr lang="sv-SE" dirty="0"/>
              <a:t> is </a:t>
            </a:r>
            <a:r>
              <a:rPr lang="sv-SE" dirty="0" err="1"/>
              <a:t>defined</a:t>
            </a:r>
            <a:r>
              <a:rPr lang="sv-SE" dirty="0"/>
              <a:t> as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i="1" dirty="0" err="1">
                <a:solidFill>
                  <a:srgbClr val="111111"/>
                </a:solidFill>
                <a:effectLst/>
                <a:latin typeface="JgfsqbVgvfwsAdvTT50a2f13e.I"/>
              </a:rPr>
              <a:t>technology</a:t>
            </a:r>
            <a:r>
              <a:rPr lang="sv-SE" sz="1800" i="1" dirty="0">
                <a:solidFill>
                  <a:srgbClr val="111111"/>
                </a:solidFill>
                <a:effectLst/>
                <a:latin typeface="JgfsqbVgvfwsAdvTT50a2f13e.I"/>
              </a:rPr>
              <a:t> not </a:t>
            </a:r>
            <a:r>
              <a:rPr lang="sv-SE" sz="1800" i="1" dirty="0" err="1">
                <a:solidFill>
                  <a:srgbClr val="111111"/>
                </a:solidFill>
                <a:effectLst/>
                <a:latin typeface="JgfsqbVgvfwsAdvTT50a2f13e.I"/>
              </a:rPr>
              <a:t>only</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enabling</a:t>
            </a:r>
            <a:r>
              <a:rPr lang="sv-SE" sz="1800" i="1" dirty="0">
                <a:solidFill>
                  <a:srgbClr val="111111"/>
                </a:solidFill>
                <a:effectLst/>
                <a:latin typeface="JgfsqbVgvfwsAdvTT50a2f13e.I"/>
              </a:rPr>
              <a:t> social </a:t>
            </a:r>
            <a:r>
              <a:rPr lang="sv-SE" sz="1800" i="1" dirty="0" err="1">
                <a:solidFill>
                  <a:srgbClr val="111111"/>
                </a:solidFill>
                <a:effectLst/>
                <a:latin typeface="JgfsqbVgvfwsAdvTT50a2f13e.I"/>
              </a:rPr>
              <a:t>interaction</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but</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taking</a:t>
            </a:r>
            <a:r>
              <a:rPr lang="sv-SE" sz="1800" i="1" dirty="0">
                <a:solidFill>
                  <a:srgbClr val="111111"/>
                </a:solidFill>
                <a:effectLst/>
                <a:latin typeface="JgfsqbVgvfwsAdvTT50a2f13e.I"/>
              </a:rPr>
              <a:t> an </a:t>
            </a:r>
            <a:r>
              <a:rPr lang="sv-SE" sz="1800" i="1" dirty="0" err="1">
                <a:solidFill>
                  <a:srgbClr val="111111"/>
                </a:solidFill>
                <a:effectLst/>
                <a:latin typeface="JgfsqbVgvfwsAdvTT50a2f13e.I"/>
              </a:rPr>
              <a:t>active</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role</a:t>
            </a:r>
            <a:r>
              <a:rPr lang="sv-SE" sz="1800" i="1" dirty="0">
                <a:solidFill>
                  <a:srgbClr val="111111"/>
                </a:solidFill>
                <a:effectLst/>
                <a:latin typeface="JgfsqbVgvfwsAdvTT50a2f13e.I"/>
              </a:rPr>
              <a:t> in </a:t>
            </a:r>
            <a:r>
              <a:rPr lang="sv-SE" sz="1800" i="1" dirty="0" err="1">
                <a:solidFill>
                  <a:srgbClr val="111111"/>
                </a:solidFill>
                <a:effectLst/>
                <a:latin typeface="JgfsqbVgvfwsAdvTT50a2f13e.I"/>
              </a:rPr>
              <a:t>deliberately</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attempting</a:t>
            </a:r>
            <a:r>
              <a:rPr lang="sv-SE" sz="1800" i="1" dirty="0">
                <a:solidFill>
                  <a:srgbClr val="111111"/>
                </a:solidFill>
                <a:effectLst/>
                <a:latin typeface="JgfsqbVgvfwsAdvTT50a2f13e.I"/>
              </a:rPr>
              <a:t> to </a:t>
            </a:r>
            <a:r>
              <a:rPr lang="sv-SE" sz="1800" i="1" dirty="0" err="1">
                <a:solidFill>
                  <a:srgbClr val="111111"/>
                </a:solidFill>
                <a:effectLst/>
                <a:latin typeface="JgfsqbVgvfwsAdvTT50a2f13e.I"/>
              </a:rPr>
              <a:t>improve</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its</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quality</a:t>
            </a:r>
            <a:r>
              <a:rPr lang="sv-SE" sz="1800" i="1" dirty="0">
                <a:solidFill>
                  <a:srgbClr val="111111"/>
                </a:solidFill>
                <a:effectLst/>
                <a:latin typeface="JgfsqbVgvfwsAdvTT50a2f13e.I"/>
              </a:rPr>
              <a:t>, </a:t>
            </a:r>
            <a:r>
              <a:rPr lang="sv-SE" sz="1800" i="1" dirty="0" err="1">
                <a:solidFill>
                  <a:srgbClr val="111111"/>
                </a:solidFill>
                <a:effectLst/>
                <a:latin typeface="JgfsqbVgvfwsAdvTT50a2f13e.I"/>
              </a:rPr>
              <a:t>value</a:t>
            </a:r>
            <a:r>
              <a:rPr lang="sv-SE" sz="1800" i="1" dirty="0">
                <a:solidFill>
                  <a:srgbClr val="111111"/>
                </a:solidFill>
                <a:effectLst/>
                <a:latin typeface="JgfsqbVgvfwsAdvTT50a2f13e.I"/>
              </a:rPr>
              <a:t> or </a:t>
            </a:r>
            <a:r>
              <a:rPr lang="sv-SE" sz="1800" i="1" dirty="0" err="1">
                <a:solidFill>
                  <a:srgbClr val="111111"/>
                </a:solidFill>
                <a:effectLst/>
                <a:latin typeface="JgfsqbVgvfwsAdvTT50a2f13e.I"/>
              </a:rPr>
              <a:t>extent</a:t>
            </a:r>
            <a:r>
              <a:rPr lang="sv-SE" sz="1800" i="1" dirty="0">
                <a:solidFill>
                  <a:srgbClr val="111111"/>
                </a:solidFill>
                <a:effectLst/>
                <a:latin typeface="JgfsqbVgvfwsAdvTT50a2f13e.I"/>
              </a:rPr>
              <a:t>. </a:t>
            </a:r>
            <a:endParaRPr lang="sv-SE" i="1" dirty="0"/>
          </a:p>
          <a:p>
            <a:endParaRPr lang="sv-SE" dirty="0"/>
          </a:p>
          <a:p>
            <a:r>
              <a:rPr lang="sv-SE" dirty="0"/>
              <a:t>The </a:t>
            </a:r>
            <a:r>
              <a:rPr lang="sv-SE" dirty="0" err="1"/>
              <a:t>authors</a:t>
            </a:r>
            <a:r>
              <a:rPr lang="sv-SE" dirty="0"/>
              <a:t> </a:t>
            </a:r>
            <a:r>
              <a:rPr lang="sv-SE" dirty="0" err="1"/>
              <a:t>mention</a:t>
            </a:r>
            <a:r>
              <a:rPr lang="sv-SE" dirty="0"/>
              <a:t> </a:t>
            </a:r>
            <a:r>
              <a:rPr lang="sv-SE" dirty="0" err="1"/>
              <a:t>three</a:t>
            </a:r>
            <a:r>
              <a:rPr lang="sv-SE" dirty="0"/>
              <a:t> focus areas </a:t>
            </a:r>
            <a:r>
              <a:rPr lang="sv-SE" dirty="0" err="1"/>
              <a:t>facilitating</a:t>
            </a:r>
            <a:r>
              <a:rPr lang="sv-SE" dirty="0"/>
              <a:t>, </a:t>
            </a:r>
            <a:r>
              <a:rPr lang="sv-SE" dirty="0" err="1"/>
              <a:t>inviting</a:t>
            </a:r>
            <a:r>
              <a:rPr lang="sv-SE" dirty="0"/>
              <a:t> and </a:t>
            </a:r>
            <a:r>
              <a:rPr lang="sv-SE" dirty="0" err="1"/>
              <a:t>encouraging</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solidFill>
                  <a:srgbClr val="111111"/>
                </a:solidFill>
                <a:effectLst/>
                <a:latin typeface="JgfsqbVgvfwsAdvTT50a2f13e.I"/>
              </a:rPr>
              <a:t>Facilitating</a:t>
            </a:r>
            <a:r>
              <a:rPr lang="sv-SE" sz="1800" dirty="0">
                <a:solidFill>
                  <a:srgbClr val="111111"/>
                </a:solidFill>
                <a:effectLst/>
                <a:latin typeface="JgfsqbVgvfwsAdvTT50a2f13e.I"/>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refers</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making</a:t>
            </a:r>
            <a:r>
              <a:rPr lang="sv-SE" sz="1800" dirty="0">
                <a:solidFill>
                  <a:srgbClr val="111111"/>
                </a:solidFill>
                <a:effectLst/>
                <a:latin typeface="MtrktrLhlsktAdvTT3713a231"/>
              </a:rPr>
              <a:t> it </a:t>
            </a:r>
            <a:r>
              <a:rPr lang="sv-SE" sz="1800" dirty="0" err="1">
                <a:solidFill>
                  <a:srgbClr val="111111"/>
                </a:solidFill>
                <a:effectLst/>
                <a:latin typeface="MtrktrLhlsktAdvTT3713a231"/>
              </a:rPr>
              <a:t>easier</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converse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collaborate</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otherwise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socially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interact</a:t>
            </a:r>
            <a:r>
              <a:rPr lang="sv-SE" sz="1800" dirty="0">
                <a:solidFill>
                  <a:srgbClr val="111111"/>
                </a:solidFill>
                <a:effectLst/>
                <a:latin typeface="MtrktrLhlsktAdvTT3713a231"/>
              </a:rPr>
              <a:t>, or to support </a:t>
            </a:r>
            <a:r>
              <a:rPr lang="sv-SE" sz="1800" dirty="0" err="1">
                <a:solidFill>
                  <a:srgbClr val="111111"/>
                </a:solidFill>
                <a:effectLst/>
                <a:latin typeface="MtrktrLhlsktAdvTT3713a231"/>
              </a:rPr>
              <a:t>desirable</a:t>
            </a:r>
            <a:r>
              <a:rPr lang="sv-SE" sz="1800" dirty="0">
                <a:solidFill>
                  <a:srgbClr val="111111"/>
                </a:solidFill>
                <a:effectLst/>
                <a:latin typeface="MtrktrLhlsktAdvTT3713a231"/>
              </a:rPr>
              <a:t> feelings, </a:t>
            </a:r>
            <a:r>
              <a:rPr lang="sv-SE" sz="1800" dirty="0" err="1">
                <a:solidFill>
                  <a:srgbClr val="111111"/>
                </a:solidFill>
                <a:effectLst/>
                <a:latin typeface="MtrktrLhlsktAdvTT3713a231"/>
              </a:rPr>
              <a:t>equality</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suitable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dynamics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while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doing</a:t>
            </a:r>
            <a:r>
              <a:rPr lang="sv-SE" sz="1800" dirty="0">
                <a:solidFill>
                  <a:srgbClr val="111111"/>
                </a:solidFill>
                <a:effectLst/>
                <a:latin typeface="MtrktrLhlsktAdvTT3713a231"/>
              </a:rPr>
              <a:t> so. </a:t>
            </a:r>
            <a:r>
              <a:rPr lang="sv-SE" sz="1800" dirty="0" err="1">
                <a:solidFill>
                  <a:srgbClr val="111111"/>
                </a:solidFill>
                <a:effectLst/>
                <a:latin typeface="MtrktrLhlsktAdvTT3713a231"/>
              </a:rPr>
              <a:t>This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role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aims</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relieve</a:t>
            </a:r>
            <a:r>
              <a:rPr lang="sv-SE" sz="1800" dirty="0">
                <a:solidFill>
                  <a:srgbClr val="111111"/>
                </a:solidFill>
                <a:effectLst/>
                <a:latin typeface="MtrktrLhlsktAdvTT3713a231"/>
              </a:rPr>
              <a:t> tension and </a:t>
            </a:r>
            <a:r>
              <a:rPr lang="sv-SE" sz="1800" dirty="0" err="1">
                <a:solidFill>
                  <a:srgbClr val="111111"/>
                </a:solidFill>
                <a:effectLst/>
                <a:latin typeface="MtrktrLhlsktAdvTT3713a231"/>
              </a:rPr>
              <a:t>minimize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other</a:t>
            </a:r>
            <a:r>
              <a:rPr lang="sv-SE" sz="1800" dirty="0">
                <a:solidFill>
                  <a:srgbClr val="111111"/>
                </a:solidFill>
                <a:effectLst/>
                <a:latin typeface="MtrktrLhlsktAdvTT3713a231"/>
              </a:rPr>
              <a:t> negative </a:t>
            </a:r>
            <a:r>
              <a:rPr lang="sv-SE" sz="1800" dirty="0" err="1">
                <a:solidFill>
                  <a:srgbClr val="111111"/>
                </a:solidFill>
                <a:effectLst/>
                <a:latin typeface="MtrktrLhlsktAdvTT3713a231"/>
              </a:rPr>
              <a:t>experiences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maximize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related</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aspects</a:t>
            </a:r>
            <a:r>
              <a:rPr lang="sv-SE" sz="1800" dirty="0">
                <a:solidFill>
                  <a:srgbClr val="111111"/>
                </a:solidFill>
                <a:effectLst/>
                <a:latin typeface="MtrktrLhlsktAdvTT3713a231"/>
              </a:rPr>
              <a:t> and feelings </a:t>
            </a:r>
            <a:r>
              <a:rPr lang="sv-SE" sz="1800" dirty="0" err="1">
                <a:solidFill>
                  <a:srgbClr val="111111"/>
                </a:solidFill>
                <a:effectLst/>
                <a:latin typeface="MtrktrLhlsktAdvTT3713a231"/>
              </a:rPr>
              <a:t>that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are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considered</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desirable</a:t>
            </a:r>
            <a:r>
              <a:rPr lang="sv-SE" sz="1800" dirty="0">
                <a:solidFill>
                  <a:srgbClr val="111111"/>
                </a:solidFill>
                <a:effectLst/>
                <a:latin typeface="MtrktrLhlsktAdvTT3713a231"/>
              </a:rPr>
              <a:t>, and </a:t>
            </a:r>
            <a:r>
              <a:rPr lang="sv-SE" sz="1800" dirty="0" err="1">
                <a:solidFill>
                  <a:srgbClr val="111111"/>
                </a:solidFill>
                <a:effectLst/>
                <a:latin typeface="MtrktrLhlsktAdvTT3713a231"/>
              </a:rPr>
              <a:t>generally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help</a:t>
            </a:r>
            <a:r>
              <a:rPr lang="sv-SE" sz="1800" dirty="0">
                <a:solidFill>
                  <a:srgbClr val="111111"/>
                </a:solidFill>
                <a:effectLst/>
                <a:latin typeface="MtrktrLhlsktAdvTT3713a231"/>
              </a:rPr>
              <a:t> make the best </a:t>
            </a:r>
            <a:r>
              <a:rPr lang="sv-SE" sz="1800" dirty="0" err="1">
                <a:solidFill>
                  <a:srgbClr val="111111"/>
                </a:solidFill>
                <a:effectLst/>
                <a:latin typeface="MtrktrLhlsktAdvTT3713a231"/>
              </a:rPr>
              <a:t>out</a:t>
            </a:r>
            <a:r>
              <a:rPr lang="sv-SE" sz="1800" dirty="0">
                <a:solidFill>
                  <a:srgbClr val="111111"/>
                </a:solidFill>
                <a:effectLst/>
                <a:latin typeface="MtrktrLhlsktAdvTT3713a231"/>
              </a:rPr>
              <a:t> of a social situation. </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solidFill>
                  <a:srgbClr val="111111"/>
                </a:solidFill>
                <a:effectLst/>
                <a:latin typeface="JgfsqbVgvfwsAdvTT50a2f13e.I"/>
              </a:rPr>
              <a:t>Inviting</a:t>
            </a:r>
            <a:r>
              <a:rPr lang="sv-SE" sz="1800" dirty="0">
                <a:solidFill>
                  <a:srgbClr val="111111"/>
                </a:solidFill>
                <a:effectLst/>
                <a:latin typeface="JgfsqbVgvfwsAdvTT50a2f13e.I"/>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is </a:t>
            </a:r>
            <a:r>
              <a:rPr lang="sv-SE" sz="1800" dirty="0" err="1">
                <a:solidFill>
                  <a:srgbClr val="111111"/>
                </a:solidFill>
                <a:effectLst/>
                <a:latin typeface="MtrktrLhlsktAdvTT3713a231"/>
              </a:rPr>
              <a:t>about</a:t>
            </a:r>
            <a:r>
              <a:rPr lang="sv-SE" sz="1800" dirty="0">
                <a:solidFill>
                  <a:srgbClr val="111111"/>
                </a:solidFill>
                <a:effectLst/>
                <a:latin typeface="MtrktrLhlsktAdvTT3713a231"/>
              </a:rPr>
              <a:t> the </a:t>
            </a:r>
            <a:r>
              <a:rPr lang="sv-SE" sz="1800" dirty="0" err="1">
                <a:solidFill>
                  <a:srgbClr val="111111"/>
                </a:solidFill>
                <a:effectLst/>
                <a:latin typeface="MtrktrLhlsktAdvTT3713a231"/>
              </a:rPr>
              <a:t>role</a:t>
            </a:r>
            <a:r>
              <a:rPr lang="sv-SE" sz="1800" dirty="0">
                <a:solidFill>
                  <a:srgbClr val="111111"/>
                </a:solidFill>
                <a:effectLst/>
                <a:latin typeface="MtrktrLhlsktAdvTT3713a231"/>
              </a:rPr>
              <a:t> of </a:t>
            </a:r>
            <a:r>
              <a:rPr lang="sv-SE" sz="1800" dirty="0" err="1">
                <a:solidFill>
                  <a:srgbClr val="111111"/>
                </a:solidFill>
                <a:effectLst/>
                <a:latin typeface="MtrktrLhlsktAdvTT3713a231"/>
              </a:rPr>
              <a:t>informing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people</a:t>
            </a:r>
            <a:r>
              <a:rPr lang="sv-SE" sz="1800" dirty="0">
                <a:solidFill>
                  <a:srgbClr val="111111"/>
                </a:solidFill>
                <a:effectLst/>
                <a:latin typeface="MtrktrLhlsktAdvTT3713a231"/>
              </a:rPr>
              <a:t> of the </a:t>
            </a:r>
            <a:r>
              <a:rPr lang="sv-SE" sz="1800" dirty="0" err="1">
                <a:solidFill>
                  <a:srgbClr val="111111"/>
                </a:solidFill>
                <a:effectLst/>
                <a:latin typeface="MtrktrLhlsktAdvTT3713a231"/>
              </a:rPr>
              <a:t>available</a:t>
            </a:r>
            <a:r>
              <a:rPr lang="sv-SE" sz="1800" dirty="0">
                <a:solidFill>
                  <a:srgbClr val="111111"/>
                </a:solidFill>
                <a:effectLst/>
                <a:latin typeface="MtrktrLhlsktAdvTT3713a231"/>
              </a:rPr>
              <a:t> proximal social </a:t>
            </a:r>
            <a:r>
              <a:rPr lang="sv-SE" sz="1800" dirty="0" err="1">
                <a:solidFill>
                  <a:srgbClr val="111111"/>
                </a:solidFill>
                <a:effectLst/>
                <a:latin typeface="MtrktrLhlsktAdvTT3713a231"/>
              </a:rPr>
              <a:t>possibilities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which</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can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motivate</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spontaneously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engage</a:t>
            </a:r>
            <a:r>
              <a:rPr lang="sv-SE" sz="1800" dirty="0">
                <a:solidFill>
                  <a:srgbClr val="111111"/>
                </a:solidFill>
                <a:effectLst/>
                <a:latin typeface="MtrktrLhlsktAdvTT3713a231"/>
              </a:rPr>
              <a:t> in new </a:t>
            </a:r>
            <a:r>
              <a:rPr lang="sv-SE" sz="1800" dirty="0" err="1">
                <a:solidFill>
                  <a:srgbClr val="111111"/>
                </a:solidFill>
                <a:effectLst/>
                <a:latin typeface="MtrktrLhlsktAdvTT3713a231"/>
              </a:rPr>
              <a:t>encounters</a:t>
            </a:r>
            <a:r>
              <a:rPr lang="sv-SE" sz="1800" dirty="0">
                <a:solidFill>
                  <a:srgbClr val="111111"/>
                </a:solidFill>
                <a:effectLst/>
                <a:latin typeface="MtrktrLhlsktAdvTT3713a231"/>
              </a:rPr>
              <a:t>. It is </a:t>
            </a:r>
            <a:r>
              <a:rPr lang="sv-SE" sz="1800" dirty="0" err="1">
                <a:solidFill>
                  <a:srgbClr val="111111"/>
                </a:solidFill>
                <a:effectLst/>
                <a:latin typeface="MtrktrLhlsktAdvTT3713a231"/>
              </a:rPr>
              <a:t>about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signaling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one</a:t>
            </a:r>
            <a:r>
              <a:rPr lang="sv-SE" sz="1800" dirty="0" err="1">
                <a:solidFill>
                  <a:srgbClr val="111111"/>
                </a:solidFill>
                <a:effectLst/>
                <a:latin typeface="RffsrwQdrqnsAdvTT3713a231+20"/>
              </a:rPr>
              <a:t>’</a:t>
            </a:r>
            <a:r>
              <a:rPr lang="sv-SE" sz="1800" dirty="0" err="1">
                <a:solidFill>
                  <a:srgbClr val="111111"/>
                </a:solidFill>
                <a:effectLst/>
                <a:latin typeface="MtrktrLhlsktAdvTT3713a231"/>
              </a:rPr>
              <a:t>s</a:t>
            </a:r>
            <a:r>
              <a:rPr lang="sv-SE" sz="1800" dirty="0">
                <a:solidFill>
                  <a:srgbClr val="111111"/>
                </a:solidFill>
                <a:effectLst/>
                <a:latin typeface="MtrktrLhlsktAdvTT3713a231"/>
              </a:rPr>
              <a:t> interests and </a:t>
            </a:r>
            <a:r>
              <a:rPr lang="sv-SE" sz="1800" dirty="0" err="1">
                <a:solidFill>
                  <a:srgbClr val="111111"/>
                </a:solidFill>
                <a:effectLst/>
                <a:latin typeface="MtrktrLhlsktAdvTT3713a231"/>
              </a:rPr>
              <a:t>availability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with</a:t>
            </a:r>
            <a:r>
              <a:rPr lang="sv-SE" sz="1800" dirty="0">
                <a:solidFill>
                  <a:srgbClr val="111111"/>
                </a:solidFill>
                <a:effectLst/>
                <a:latin typeface="MtrktrLhlsktAdvTT3713a231"/>
              </a:rPr>
              <a:t> the </a:t>
            </a:r>
            <a:r>
              <a:rPr lang="sv-SE" sz="1800" dirty="0" err="1">
                <a:solidFill>
                  <a:srgbClr val="111111"/>
                </a:solidFill>
                <a:effectLst/>
                <a:latin typeface="MtrktrLhlsktAdvTT3713a231"/>
              </a:rPr>
              <a:t>help</a:t>
            </a:r>
            <a:r>
              <a:rPr lang="sv-SE" sz="1800" dirty="0">
                <a:solidFill>
                  <a:srgbClr val="111111"/>
                </a:solidFill>
                <a:effectLst/>
                <a:latin typeface="MtrktrLhlsktAdvTT3713a231"/>
              </a:rPr>
              <a:t> of a digital medium in situations </a:t>
            </a:r>
            <a:r>
              <a:rPr lang="sv-SE" sz="1800" dirty="0" err="1">
                <a:solidFill>
                  <a:srgbClr val="111111"/>
                </a:solidFill>
                <a:effectLst/>
                <a:latin typeface="MtrktrLhlsktAdvTT3713a231"/>
              </a:rPr>
              <a:t>where</a:t>
            </a:r>
            <a:r>
              <a:rPr lang="sv-SE" sz="1800" dirty="0">
                <a:solidFill>
                  <a:srgbClr val="111111"/>
                </a:solidFill>
                <a:effectLst/>
                <a:latin typeface="MtrktrLhlsktAdvTT3713a231"/>
              </a:rPr>
              <a:t> the social </a:t>
            </a:r>
            <a:r>
              <a:rPr lang="sv-SE" sz="1800" dirty="0" err="1">
                <a:solidFill>
                  <a:srgbClr val="111111"/>
                </a:solidFill>
                <a:effectLst/>
                <a:latin typeface="MtrktrLhlsktAdvTT3713a231"/>
              </a:rPr>
              <a:t>opportunities</a:t>
            </a:r>
            <a:r>
              <a:rPr lang="sv-SE" sz="1800" dirty="0">
                <a:solidFill>
                  <a:srgbClr val="111111"/>
                </a:solidFill>
                <a:effectLst/>
                <a:latin typeface="MtrktrLhlsktAdvTT3713a231"/>
              </a:rPr>
              <a:t> (or </a:t>
            </a:r>
            <a:r>
              <a:rPr lang="sv-SE" sz="1800" dirty="0">
                <a:solidFill>
                  <a:srgbClr val="111111"/>
                </a:solidFill>
                <a:effectLst/>
                <a:latin typeface="JgfsqbVgvfwsAdvTT50a2f13e.I"/>
              </a:rPr>
              <a:t>social </a:t>
            </a:r>
            <a:r>
              <a:rPr lang="sv-SE" sz="1800" dirty="0" err="1">
                <a:solidFill>
                  <a:srgbClr val="111111"/>
                </a:solidFill>
                <a:effectLst/>
                <a:latin typeface="JgfsqbVgvfwsAdvTT50a2f13e.I"/>
              </a:rPr>
              <a:t>affordances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can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seem</a:t>
            </a:r>
            <a:r>
              <a:rPr lang="sv-SE" sz="1800" dirty="0">
                <a:solidFill>
                  <a:srgbClr val="111111"/>
                </a:solidFill>
                <a:effectLst/>
                <a:latin typeface="MtrktrLhlsktAdvTT3713a231"/>
              </a:rPr>
              <a:t> non- </a:t>
            </a:r>
            <a:r>
              <a:rPr lang="sv-SE" sz="1800" dirty="0" err="1">
                <a:solidFill>
                  <a:srgbClr val="111111"/>
                </a:solidFill>
                <a:effectLst/>
                <a:latin typeface="MtrktrLhlsktAdvTT3713a231"/>
              </a:rPr>
              <a:t>existent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vague</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too</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excessive</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when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people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are</a:t>
            </a:r>
            <a:r>
              <a:rPr lang="sv-SE" sz="1800" dirty="0">
                <a:solidFill>
                  <a:srgbClr val="111111"/>
                </a:solidFill>
                <a:effectLst/>
                <a:latin typeface="MtrktrLhlsktAdvTT3713a231"/>
              </a:rPr>
              <a:t> not </a:t>
            </a:r>
            <a:r>
              <a:rPr lang="sv-SE" sz="1800" dirty="0" err="1">
                <a:solidFill>
                  <a:srgbClr val="111111"/>
                </a:solidFill>
                <a:effectLst/>
                <a:latin typeface="MtrktrLhlsktAdvTT3713a231"/>
              </a:rPr>
              <a:t>intentionally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searching</a:t>
            </a:r>
            <a:r>
              <a:rPr lang="sv-SE" sz="1800" dirty="0">
                <a:solidFill>
                  <a:srgbClr val="111111"/>
                </a:solidFill>
                <a:effectLst/>
                <a:latin typeface="MtrktrLhlsktAdvTT3713a231"/>
              </a:rPr>
              <a:t> for </a:t>
            </a:r>
            <a:r>
              <a:rPr lang="sv-SE" sz="1800" dirty="0" err="1">
                <a:solidFill>
                  <a:srgbClr val="111111"/>
                </a:solidFill>
                <a:effectLst/>
                <a:latin typeface="MtrktrLhlsktAdvTT3713a231"/>
              </a:rPr>
              <a:t>company</a:t>
            </a:r>
            <a:r>
              <a:rPr lang="sv-SE" sz="1800" dirty="0">
                <a:solidFill>
                  <a:srgbClr val="111111"/>
                </a:solidFill>
                <a:effectLst/>
                <a:latin typeface="MtrktrLhlsktAdvTT3713a231"/>
              </a:rPr>
              <a:t>. Given </a:t>
            </a:r>
            <a:r>
              <a:rPr lang="sv-SE" sz="1800" dirty="0" err="1">
                <a:solidFill>
                  <a:srgbClr val="111111"/>
                </a:solidFill>
                <a:effectLst/>
                <a:latin typeface="MtrktrLhlsktAdvTT3713a231"/>
              </a:rPr>
              <a:t>that</a:t>
            </a:r>
            <a:r>
              <a:rPr lang="sv-SE" sz="1800" dirty="0">
                <a:solidFill>
                  <a:srgbClr val="111111"/>
                </a:solidFill>
                <a:effectLst/>
                <a:latin typeface="MtrktrLhlsktAdvTT3713a231"/>
              </a:rPr>
              <a:t> the </a:t>
            </a:r>
            <a:r>
              <a:rPr lang="sv-SE" sz="1800" dirty="0" err="1">
                <a:solidFill>
                  <a:srgbClr val="111111"/>
                </a:solidFill>
                <a:effectLst/>
                <a:latin typeface="MtrktrLhlsktAdvTT3713a231"/>
              </a:rPr>
              <a:t>current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use</a:t>
            </a:r>
            <a:r>
              <a:rPr lang="sv-SE" sz="1800" dirty="0">
                <a:solidFill>
                  <a:srgbClr val="111111"/>
                </a:solidFill>
                <a:effectLst/>
                <a:latin typeface="MtrktrLhlsktAdvTT3713a231"/>
              </a:rPr>
              <a:t> of </a:t>
            </a:r>
            <a:r>
              <a:rPr lang="sv-SE" sz="1800" dirty="0" err="1">
                <a:solidFill>
                  <a:srgbClr val="111111"/>
                </a:solidFill>
                <a:effectLst/>
                <a:latin typeface="MtrktrLhlsktAdvTT3713a231"/>
              </a:rPr>
              <a:t>devices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may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lead</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isolating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oneself</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this</a:t>
            </a:r>
            <a:r>
              <a:rPr lang="sv-SE" sz="1800" dirty="0">
                <a:solidFill>
                  <a:srgbClr val="111111"/>
                </a:solidFill>
                <a:effectLst/>
                <a:latin typeface="MtrktrLhlsktAdvTT3713a231"/>
              </a:rPr>
              <a:t> is </a:t>
            </a:r>
            <a:r>
              <a:rPr lang="sv-SE" sz="1800" dirty="0" err="1">
                <a:solidFill>
                  <a:srgbClr val="111111"/>
                </a:solidFill>
                <a:effectLst/>
                <a:latin typeface="MtrktrLhlsktAdvTT3713a231"/>
              </a:rPr>
              <a:t>also</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about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avoiding</a:t>
            </a:r>
            <a:r>
              <a:rPr lang="sv-SE" sz="1800" dirty="0">
                <a:solidFill>
                  <a:srgbClr val="111111"/>
                </a:solidFill>
                <a:effectLst/>
                <a:latin typeface="MtrktrLhlsktAdvTT3713a231"/>
              </a:rPr>
              <a:t> the risk of isolation in social situations. </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solidFill>
                  <a:srgbClr val="111111"/>
                </a:solidFill>
                <a:effectLst/>
                <a:latin typeface="JgfsqbVgvfwsAdvTT50a2f13e.I"/>
              </a:rPr>
              <a:t>Encouraging</a:t>
            </a:r>
            <a:r>
              <a:rPr lang="sv-SE" sz="1800" dirty="0">
                <a:solidFill>
                  <a:srgbClr val="111111"/>
                </a:solidFill>
                <a:effectLst/>
                <a:latin typeface="JgfsqbVgvfwsAdvTT50a2f13e.I"/>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is </a:t>
            </a:r>
            <a:r>
              <a:rPr lang="sv-SE" sz="1800" dirty="0" err="1">
                <a:solidFill>
                  <a:srgbClr val="111111"/>
                </a:solidFill>
                <a:effectLst/>
                <a:latin typeface="MtrktrLhlsktAdvTT3713a231"/>
              </a:rPr>
              <a:t>about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incentivizing</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persuading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people</a:t>
            </a:r>
            <a:r>
              <a:rPr lang="sv-SE" sz="1800" dirty="0">
                <a:solidFill>
                  <a:srgbClr val="111111"/>
                </a:solidFill>
                <a:effectLst/>
                <a:latin typeface="MtrktrLhlsktAdvTT3713a231"/>
              </a:rPr>
              <a:t> to start </a:t>
            </a:r>
            <a:r>
              <a:rPr lang="sv-SE" sz="1800" dirty="0" err="1">
                <a:solidFill>
                  <a:srgbClr val="111111"/>
                </a:solidFill>
                <a:effectLst/>
                <a:latin typeface="MtrktrLhlsktAdvTT3713a231"/>
              </a:rPr>
              <a:t>interacting</a:t>
            </a:r>
            <a:r>
              <a:rPr lang="sv-SE" sz="1800" dirty="0">
                <a:solidFill>
                  <a:srgbClr val="111111"/>
                </a:solidFill>
                <a:effectLst/>
                <a:latin typeface="MtrktrLhlsktAdvTT3713a231"/>
              </a:rPr>
              <a:t> or </a:t>
            </a:r>
            <a:r>
              <a:rPr lang="sv-SE" sz="1800" dirty="0" err="1">
                <a:solidFill>
                  <a:srgbClr val="111111"/>
                </a:solidFill>
                <a:effectLst/>
                <a:latin typeface="MtrktrLhlsktAdvTT3713a231"/>
              </a:rPr>
              <a:t>maintaining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ongoing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interaction</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This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means</a:t>
            </a:r>
            <a:r>
              <a:rPr lang="sv-SE" sz="1800" dirty="0">
                <a:solidFill>
                  <a:srgbClr val="111111"/>
                </a:solidFill>
                <a:effectLst/>
                <a:latin typeface="MtrktrLhlsktAdvTT3713a231"/>
              </a:rPr>
              <a:t> not </a:t>
            </a:r>
            <a:r>
              <a:rPr lang="sv-SE" sz="1800" dirty="0" err="1">
                <a:solidFill>
                  <a:srgbClr val="111111"/>
                </a:solidFill>
                <a:effectLst/>
                <a:latin typeface="MtrktrLhlsktAdvTT3713a231"/>
              </a:rPr>
              <a:t>only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providing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oppor</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tunities</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but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also</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utilizing</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computational</a:t>
            </a:r>
            <a:r>
              <a:rPr lang="sv-SE" sz="1800" dirty="0">
                <a:solidFill>
                  <a:srgbClr val="111111"/>
                </a:solidFill>
                <a:effectLst/>
                <a:latin typeface="MtrktrLhlsktAdvTT3713a231"/>
              </a:rPr>
              <a:t> features </a:t>
            </a:r>
            <a:r>
              <a:rPr lang="sv-SE" sz="1800" dirty="0" err="1">
                <a:solidFill>
                  <a:srgbClr val="111111"/>
                </a:solidFill>
                <a:effectLst/>
                <a:latin typeface="MtrktrLhlsktAdvTT3713a231"/>
              </a:rPr>
              <a:t>that</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nudge</a:t>
            </a:r>
            <a:r>
              <a:rPr lang="sv-SE" sz="1800" dirty="0">
                <a:solidFill>
                  <a:srgbClr val="111111"/>
                </a:solidFill>
                <a:effectLst/>
                <a:latin typeface="MtrktrLhlsktAdvTT3713a231"/>
              </a:rPr>
              <a:t> and </a:t>
            </a:r>
            <a:r>
              <a:rPr lang="sv-SE" sz="1800" dirty="0" err="1">
                <a:solidFill>
                  <a:srgbClr val="111111"/>
                </a:solidFill>
                <a:effectLst/>
                <a:latin typeface="MtrktrLhlsktAdvTT3713a231"/>
              </a:rPr>
              <a:t>stimulate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people</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take</a:t>
            </a:r>
            <a:r>
              <a:rPr lang="sv-SE" sz="1800" dirty="0">
                <a:solidFill>
                  <a:srgbClr val="111111"/>
                </a:solidFill>
                <a:effectLst/>
                <a:latin typeface="MtrktrLhlsktAdvTT3713a231"/>
              </a:rPr>
              <a:t> action (for </a:t>
            </a:r>
            <a:r>
              <a:rPr lang="sv-SE" sz="1800" dirty="0" err="1">
                <a:solidFill>
                  <a:srgbClr val="111111"/>
                </a:solidFill>
                <a:effectLst/>
                <a:latin typeface="MtrktrLhlsktAdvTT3713a231"/>
              </a:rPr>
              <a:t>example</a:t>
            </a:r>
            <a:r>
              <a:rPr lang="sv-SE" sz="1800" dirty="0">
                <a:solidFill>
                  <a:srgbClr val="111111"/>
                </a:solidFill>
                <a:effectLst/>
                <a:latin typeface="MtrktrLhlsktAdvTT3713a231"/>
              </a:rPr>
              <a:t>, to </a:t>
            </a:r>
            <a:r>
              <a:rPr lang="sv-SE" sz="1800" dirty="0" err="1">
                <a:solidFill>
                  <a:srgbClr val="111111"/>
                </a:solidFill>
                <a:effectLst/>
                <a:latin typeface="MtrktrLhlsktAdvTT3713a231"/>
              </a:rPr>
              <a:t>grab</a:t>
            </a:r>
            <a:r>
              <a:rPr lang="sv-SE" sz="1800" dirty="0">
                <a:solidFill>
                  <a:srgbClr val="111111"/>
                </a:solidFill>
                <a:effectLst/>
                <a:latin typeface="MtrktrLhlsktAdvTT3713a231"/>
              </a:rPr>
              <a:t> the given social </a:t>
            </a:r>
            <a:r>
              <a:rPr lang="sv-SE" sz="1800" dirty="0" err="1">
                <a:solidFill>
                  <a:srgbClr val="111111"/>
                </a:solidFill>
                <a:effectLst/>
                <a:latin typeface="MtrktrLhlsktAdvTT3713a231"/>
              </a:rPr>
              <a:t>affordances</a:t>
            </a:r>
            <a:r>
              <a:rPr lang="sv-SE" sz="1800" dirty="0">
                <a:solidFill>
                  <a:srgbClr val="111111"/>
                </a:solidFill>
                <a:effectLst/>
                <a:latin typeface="MtrktrLhlsktAdvTT3713a231"/>
              </a:rPr>
              <a:t> or to get </a:t>
            </a:r>
            <a:r>
              <a:rPr lang="sv-SE" sz="1800" dirty="0" err="1">
                <a:solidFill>
                  <a:srgbClr val="111111"/>
                </a:solidFill>
                <a:effectLst/>
                <a:latin typeface="MtrktrLhlsktAdvTT3713a231"/>
              </a:rPr>
              <a:t>involved</a:t>
            </a:r>
            <a:r>
              <a:rPr lang="sv-SE" sz="1800" dirty="0">
                <a:solidFill>
                  <a:srgbClr val="111111"/>
                </a:solidFill>
                <a:effectLst/>
                <a:latin typeface="MtrktrLhlsktAdvTT3713a231"/>
              </a:rPr>
              <a:t> in </a:t>
            </a:r>
            <a:r>
              <a:rPr lang="sv-SE" sz="1800" dirty="0" err="1">
                <a:solidFill>
                  <a:srgbClr val="111111"/>
                </a:solidFill>
                <a:effectLst/>
                <a:latin typeface="MtrktrLhlsktAdvTT3713a231"/>
              </a:rPr>
              <a:t>collaborative</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activity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partly</a:t>
            </a:r>
            <a:r>
              <a:rPr lang="sv-SE" sz="1800" dirty="0">
                <a:solidFill>
                  <a:srgbClr val="111111"/>
                </a:solidFill>
                <a:effectLst/>
                <a:latin typeface="MtrktrLhlsktAdvTT3713a231"/>
              </a:rPr>
              <a:t> </a:t>
            </a:r>
            <a:r>
              <a:rPr lang="sv-SE" sz="1800" dirty="0" err="1">
                <a:solidFill>
                  <a:srgbClr val="111111"/>
                </a:solidFill>
                <a:effectLst/>
                <a:latin typeface="MtrktrLhlsktAdvTT3713a231"/>
              </a:rPr>
              <a:t>mediated</a:t>
            </a:r>
            <a:r>
              <a:rPr lang="sv-SE" sz="1800" dirty="0">
                <a:solidFill>
                  <a:srgbClr val="111111"/>
                </a:solidFill>
                <a:effectLst/>
                <a:latin typeface="MtrktrLhlsktAdvTT3713a231"/>
              </a:rPr>
              <a:t> by </a:t>
            </a:r>
            <a:r>
              <a:rPr lang="sv-SE" sz="1800" dirty="0" err="1">
                <a:solidFill>
                  <a:srgbClr val="111111"/>
                </a:solidFill>
                <a:effectLst/>
                <a:latin typeface="MtrktrLhlsktAdvTT3713a231"/>
              </a:rPr>
              <a:t>technology</a:t>
            </a:r>
            <a:r>
              <a:rPr lang="sv-SE" sz="1800" dirty="0">
                <a:solidFill>
                  <a:srgbClr val="111111"/>
                </a:solidFill>
                <a:effectLst/>
                <a:latin typeface="MtrktrLhlsktAdvTT3713a231"/>
              </a:rPr>
              <a:t>). </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12</a:t>
            </a:fld>
            <a:endParaRPr lang="sv-SE"/>
          </a:p>
        </p:txBody>
      </p:sp>
    </p:spTree>
    <p:extLst>
      <p:ext uri="{BB962C8B-B14F-4D97-AF65-F5344CB8AC3E}">
        <p14:creationId xmlns:p14="http://schemas.microsoft.com/office/powerpoint/2010/main" val="217079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One</a:t>
            </a:r>
            <a:r>
              <a:rPr lang="sv-SE" dirty="0"/>
              <a:t> </a:t>
            </a:r>
            <a:r>
              <a:rPr lang="sv-SE" dirty="0" err="1"/>
              <a:t>specific</a:t>
            </a:r>
            <a:r>
              <a:rPr lang="sv-SE" dirty="0"/>
              <a:t> </a:t>
            </a:r>
            <a:r>
              <a:rPr lang="sv-SE" dirty="0" err="1"/>
              <a:t>case</a:t>
            </a:r>
            <a:r>
              <a:rPr lang="sv-SE" dirty="0"/>
              <a:t> for </a:t>
            </a:r>
            <a:r>
              <a:rPr lang="sv-SE" dirty="0" err="1"/>
              <a:t>how</a:t>
            </a:r>
            <a:r>
              <a:rPr lang="sv-SE" dirty="0"/>
              <a:t> </a:t>
            </a:r>
            <a:r>
              <a:rPr lang="sv-SE" dirty="0" err="1"/>
              <a:t>technology</a:t>
            </a:r>
            <a:r>
              <a:rPr lang="sv-SE" dirty="0"/>
              <a:t> </a:t>
            </a:r>
            <a:r>
              <a:rPr lang="sv-SE" dirty="0" err="1"/>
              <a:t>can</a:t>
            </a:r>
            <a:r>
              <a:rPr lang="sv-SE" dirty="0"/>
              <a:t> be </a:t>
            </a:r>
            <a:r>
              <a:rPr lang="sv-SE" dirty="0" err="1"/>
              <a:t>used</a:t>
            </a:r>
            <a:r>
              <a:rPr lang="sv-SE" dirty="0"/>
              <a:t> to support co-</a:t>
            </a:r>
            <a:r>
              <a:rPr lang="sv-SE" dirty="0" err="1"/>
              <a:t>located</a:t>
            </a:r>
            <a:r>
              <a:rPr lang="sv-SE" dirty="0"/>
              <a:t> </a:t>
            </a:r>
            <a:r>
              <a:rPr lang="sv-SE" dirty="0" err="1"/>
              <a:t>collaborative</a:t>
            </a:r>
            <a:r>
              <a:rPr lang="sv-SE" dirty="0"/>
              <a:t> </a:t>
            </a:r>
            <a:r>
              <a:rPr lang="sv-SE" dirty="0" err="1"/>
              <a:t>activities</a:t>
            </a:r>
            <a:r>
              <a:rPr lang="sv-SE" dirty="0"/>
              <a:t> is co-</a:t>
            </a:r>
            <a:r>
              <a:rPr lang="sv-SE" dirty="0" err="1"/>
              <a:t>located</a:t>
            </a:r>
            <a:r>
              <a:rPr lang="sv-SE" dirty="0"/>
              <a:t> mobile </a:t>
            </a:r>
            <a:r>
              <a:rPr lang="sv-SE" dirty="0" err="1"/>
              <a:t>interaction</a:t>
            </a:r>
            <a:r>
              <a:rPr lang="sv-SE" dirty="0"/>
              <a:t>, or bursting the mobile </a:t>
            </a:r>
            <a:r>
              <a:rPr lang="sv-SE" dirty="0" err="1"/>
              <a:t>bubble</a:t>
            </a:r>
            <a:r>
              <a:rPr lang="sv-SE" dirty="0"/>
              <a:t> </a:t>
            </a:r>
            <a:r>
              <a:rPr lang="sv-SE" dirty="0" err="1"/>
              <a:t>through</a:t>
            </a:r>
            <a:r>
              <a:rPr lang="sv-SE" dirty="0"/>
              <a:t> design, </a:t>
            </a:r>
          </a:p>
          <a:p>
            <a:r>
              <a:rPr lang="sv-SE" dirty="0" err="1"/>
              <a:t>We</a:t>
            </a:r>
            <a:r>
              <a:rPr lang="sv-SE" dirty="0"/>
              <a:t> </a:t>
            </a:r>
            <a:r>
              <a:rPr lang="sv-SE" dirty="0" err="1"/>
              <a:t>will</a:t>
            </a:r>
            <a:r>
              <a:rPr lang="sv-SE" dirty="0"/>
              <a:t> </a:t>
            </a:r>
            <a:r>
              <a:rPr lang="sv-SE" dirty="0" err="1"/>
              <a:t>therefore</a:t>
            </a:r>
            <a:r>
              <a:rPr lang="sv-SE" dirty="0"/>
              <a:t> look </a:t>
            </a:r>
            <a:r>
              <a:rPr lang="sv-SE" dirty="0" err="1"/>
              <a:t>into</a:t>
            </a:r>
            <a:r>
              <a:rPr lang="sv-SE" dirty="0"/>
              <a:t> </a:t>
            </a:r>
            <a:r>
              <a:rPr lang="sv-SE" dirty="0" err="1"/>
              <a:t>this</a:t>
            </a:r>
            <a:r>
              <a:rPr lang="sv-SE" dirty="0"/>
              <a:t> as a </a:t>
            </a:r>
            <a:r>
              <a:rPr lang="sv-SE" dirty="0" err="1"/>
              <a:t>case</a:t>
            </a:r>
            <a:r>
              <a:rPr lang="sv-SE" dirty="0"/>
              <a:t> and present a </a:t>
            </a:r>
            <a:r>
              <a:rPr lang="sv-SE" dirty="0" err="1"/>
              <a:t>framework</a:t>
            </a:r>
            <a:r>
              <a:rPr lang="sv-SE" dirty="0"/>
              <a:t> </a:t>
            </a:r>
            <a:r>
              <a:rPr lang="sv-SE" dirty="0" err="1"/>
              <a:t>supporting</a:t>
            </a:r>
            <a:r>
              <a:rPr lang="sv-SE" dirty="0"/>
              <a:t> design for co-</a:t>
            </a:r>
            <a:r>
              <a:rPr lang="sv-SE" dirty="0" err="1"/>
              <a:t>located</a:t>
            </a:r>
            <a:r>
              <a:rPr lang="sv-SE" dirty="0"/>
              <a:t> mobile </a:t>
            </a:r>
            <a:r>
              <a:rPr lang="sv-SE" dirty="0" err="1"/>
              <a:t>interaction</a:t>
            </a:r>
            <a:endParaRPr lang="sv-SE" dirty="0"/>
          </a:p>
          <a:p>
            <a:endParaRPr lang="sv-SE" dirty="0"/>
          </a:p>
          <a:p>
            <a:r>
              <a:rPr lang="sv-SE" dirty="0"/>
              <a:t>The </a:t>
            </a:r>
            <a:r>
              <a:rPr lang="sv-SE" dirty="0" err="1"/>
              <a:t>meaning</a:t>
            </a:r>
            <a:r>
              <a:rPr lang="sv-SE" dirty="0"/>
              <a:t> of the </a:t>
            </a:r>
            <a:r>
              <a:rPr lang="sv-SE" dirty="0" err="1"/>
              <a:t>phrase</a:t>
            </a:r>
            <a:r>
              <a:rPr lang="sv-SE" dirty="0"/>
              <a:t> bursting the mobile </a:t>
            </a:r>
            <a:r>
              <a:rPr lang="sv-SE" dirty="0" err="1"/>
              <a:t>bubble</a:t>
            </a:r>
            <a:r>
              <a:rPr lang="sv-SE" dirty="0"/>
              <a:t> is to </a:t>
            </a:r>
            <a:r>
              <a:rPr lang="sv-SE" dirty="0" err="1"/>
              <a:t>create</a:t>
            </a:r>
            <a:r>
              <a:rPr lang="sv-SE" dirty="0"/>
              <a:t> </a:t>
            </a:r>
            <a:r>
              <a:rPr lang="sv-SE" dirty="0" err="1"/>
              <a:t>apps</a:t>
            </a:r>
            <a:r>
              <a:rPr lang="sv-SE" dirty="0"/>
              <a:t> </a:t>
            </a:r>
            <a:r>
              <a:rPr lang="sv-SE" dirty="0" err="1"/>
              <a:t>that</a:t>
            </a:r>
            <a:r>
              <a:rPr lang="sv-SE" dirty="0"/>
              <a:t> </a:t>
            </a:r>
            <a:r>
              <a:rPr lang="sv-SE" dirty="0" err="1"/>
              <a:t>counter</a:t>
            </a:r>
            <a:r>
              <a:rPr lang="sv-SE" dirty="0"/>
              <a:t> the </a:t>
            </a:r>
            <a:r>
              <a:rPr lang="sv-SE" dirty="0" err="1"/>
              <a:t>current</a:t>
            </a:r>
            <a:r>
              <a:rPr lang="sv-SE" dirty="0"/>
              <a:t> trend </a:t>
            </a:r>
            <a:r>
              <a:rPr lang="sv-SE" dirty="0" err="1"/>
              <a:t>where</a:t>
            </a:r>
            <a:r>
              <a:rPr lang="sv-SE" dirty="0"/>
              <a:t> </a:t>
            </a:r>
            <a:r>
              <a:rPr lang="sv-SE" dirty="0" err="1"/>
              <a:t>apps</a:t>
            </a:r>
            <a:r>
              <a:rPr lang="sv-SE" dirty="0"/>
              <a:t> </a:t>
            </a:r>
            <a:r>
              <a:rPr lang="sv-SE" dirty="0" err="1"/>
              <a:t>rather</a:t>
            </a:r>
            <a:r>
              <a:rPr lang="sv-SE" dirty="0"/>
              <a:t> </a:t>
            </a:r>
            <a:r>
              <a:rPr lang="sv-SE" dirty="0" err="1"/>
              <a:t>tend</a:t>
            </a:r>
            <a:r>
              <a:rPr lang="sv-SE" dirty="0"/>
              <a:t> to lock </a:t>
            </a:r>
            <a:r>
              <a:rPr lang="sv-SE" dirty="0" err="1"/>
              <a:t>us</a:t>
            </a:r>
            <a:r>
              <a:rPr lang="sv-SE" dirty="0"/>
              <a:t> in so </a:t>
            </a:r>
            <a:r>
              <a:rPr lang="sv-SE" dirty="0" err="1"/>
              <a:t>that</a:t>
            </a:r>
            <a:r>
              <a:rPr lang="sv-SE" dirty="0"/>
              <a:t> </a:t>
            </a:r>
            <a:r>
              <a:rPr lang="sv-SE" dirty="0" err="1"/>
              <a:t>we</a:t>
            </a:r>
            <a:r>
              <a:rPr lang="sv-SE" dirty="0"/>
              <a:t> as </a:t>
            </a:r>
            <a:r>
              <a:rPr lang="sv-SE" dirty="0" err="1"/>
              <a:t>users</a:t>
            </a:r>
            <a:r>
              <a:rPr lang="sv-SE" dirty="0"/>
              <a:t> of mobile </a:t>
            </a:r>
            <a:r>
              <a:rPr lang="sv-SE" dirty="0" err="1"/>
              <a:t>technologies</a:t>
            </a:r>
            <a:r>
              <a:rPr lang="sv-SE" dirty="0"/>
              <a:t> end </a:t>
            </a:r>
            <a:r>
              <a:rPr lang="sv-SE" dirty="0" err="1"/>
              <a:t>up</a:t>
            </a:r>
            <a:r>
              <a:rPr lang="sv-SE" dirty="0"/>
              <a:t> in </a:t>
            </a:r>
            <a:r>
              <a:rPr lang="sv-SE" dirty="0" err="1"/>
              <a:t>our</a:t>
            </a:r>
            <a:r>
              <a:rPr lang="sv-SE" dirty="0"/>
              <a:t> </a:t>
            </a:r>
            <a:r>
              <a:rPr lang="sv-SE" dirty="0" err="1"/>
              <a:t>own</a:t>
            </a:r>
            <a:r>
              <a:rPr lang="sv-SE" dirty="0"/>
              <a:t> mobile </a:t>
            </a:r>
            <a:r>
              <a:rPr lang="sv-SE" dirty="0" err="1"/>
              <a:t>bubbles</a:t>
            </a:r>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13</a:t>
            </a:fld>
            <a:endParaRPr lang="sv-SE"/>
          </a:p>
        </p:txBody>
      </p:sp>
    </p:spTree>
    <p:extLst>
      <p:ext uri="{BB962C8B-B14F-4D97-AF65-F5344CB8AC3E}">
        <p14:creationId xmlns:p14="http://schemas.microsoft.com/office/powerpoint/2010/main" val="374175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One could argue that there are a lot of applications that mediates or even supports collaborative interaction</a:t>
            </a:r>
          </a:p>
          <a:p>
            <a:endParaRPr lang="en-GB" noProof="0" dirty="0"/>
          </a:p>
          <a:p>
            <a:r>
              <a:rPr lang="en-GB" noProof="0" dirty="0"/>
              <a:t>In some sense this is true, but if we look at the majority of the applications we find that they rather are designed to mediate interaction or collaborative activities taking place at distance</a:t>
            </a:r>
          </a:p>
          <a:p>
            <a:endParaRPr lang="en-GB" noProof="0" dirty="0"/>
          </a:p>
          <a:p>
            <a:r>
              <a:rPr lang="en-GB" noProof="0" dirty="0"/>
              <a:t>In terms of the matrix we looked at in the beginning they all play out in the lower row</a:t>
            </a:r>
          </a:p>
        </p:txBody>
      </p:sp>
      <p:sp>
        <p:nvSpPr>
          <p:cNvPr id="4" name="Platshållare för bildnummer 3"/>
          <p:cNvSpPr>
            <a:spLocks noGrp="1"/>
          </p:cNvSpPr>
          <p:nvPr>
            <p:ph type="sldNum" sz="quarter" idx="5"/>
          </p:nvPr>
        </p:nvSpPr>
        <p:spPr/>
        <p:txBody>
          <a:bodyPr/>
          <a:lstStyle/>
          <a:p>
            <a:fld id="{3902433A-81EE-2349-B8D0-336A74B56840}" type="slidenum">
              <a:rPr lang="sv-SE" smtClean="0"/>
              <a:t>14</a:t>
            </a:fld>
            <a:endParaRPr lang="sv-SE"/>
          </a:p>
        </p:txBody>
      </p:sp>
    </p:spTree>
    <p:extLst>
      <p:ext uri="{BB962C8B-B14F-4D97-AF65-F5344CB8AC3E}">
        <p14:creationId xmlns:p14="http://schemas.microsoft.com/office/powerpoint/2010/main" val="342142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When</a:t>
            </a:r>
            <a:r>
              <a:rPr lang="sv-SE" dirty="0"/>
              <a:t> </a:t>
            </a:r>
            <a:r>
              <a:rPr lang="sv-SE" dirty="0" err="1"/>
              <a:t>we</a:t>
            </a:r>
            <a:r>
              <a:rPr lang="sv-SE" dirty="0"/>
              <a:t> talk </a:t>
            </a:r>
            <a:r>
              <a:rPr lang="sv-SE" dirty="0" err="1"/>
              <a:t>about</a:t>
            </a:r>
            <a:r>
              <a:rPr lang="sv-SE" dirty="0"/>
              <a:t> designing for bursting the mobile </a:t>
            </a:r>
            <a:r>
              <a:rPr lang="sv-SE" dirty="0" err="1"/>
              <a:t>bubble</a:t>
            </a:r>
            <a:r>
              <a:rPr lang="sv-SE" dirty="0"/>
              <a:t> the </a:t>
            </a:r>
            <a:r>
              <a:rPr lang="sv-SE" dirty="0" err="1"/>
              <a:t>goal</a:t>
            </a:r>
            <a:r>
              <a:rPr lang="sv-SE" dirty="0"/>
              <a:t> is different, </a:t>
            </a:r>
            <a:r>
              <a:rPr lang="sv-SE" dirty="0" err="1"/>
              <a:t>it’s</a:t>
            </a:r>
            <a:r>
              <a:rPr lang="sv-SE" dirty="0"/>
              <a:t> not </a:t>
            </a:r>
            <a:r>
              <a:rPr lang="sv-SE" dirty="0" err="1"/>
              <a:t>about</a:t>
            </a:r>
            <a:r>
              <a:rPr lang="sv-SE" dirty="0"/>
              <a:t> designing for </a:t>
            </a:r>
            <a:r>
              <a:rPr lang="sv-SE" dirty="0" err="1"/>
              <a:t>one</a:t>
            </a:r>
            <a:r>
              <a:rPr lang="sv-SE" dirty="0"/>
              <a:t> </a:t>
            </a:r>
            <a:r>
              <a:rPr lang="sv-SE" dirty="0" err="1"/>
              <a:t>persone</a:t>
            </a:r>
            <a:r>
              <a:rPr lang="sv-SE" dirty="0"/>
              <a:t> </a:t>
            </a:r>
            <a:r>
              <a:rPr lang="sv-SE" dirty="0" err="1"/>
              <a:t>using</a:t>
            </a:r>
            <a:r>
              <a:rPr lang="sv-SE" dirty="0"/>
              <a:t> </a:t>
            </a:r>
            <a:r>
              <a:rPr lang="sv-SE" dirty="0" err="1"/>
              <a:t>one</a:t>
            </a:r>
            <a:r>
              <a:rPr lang="sv-SE" dirty="0"/>
              <a:t> </a:t>
            </a:r>
            <a:r>
              <a:rPr lang="sv-SE" dirty="0" err="1"/>
              <a:t>device</a:t>
            </a:r>
            <a:r>
              <a:rPr lang="sv-SE" dirty="0"/>
              <a:t> </a:t>
            </a:r>
            <a:r>
              <a:rPr lang="sv-SE" dirty="0" err="1"/>
              <a:t>alone</a:t>
            </a:r>
            <a:r>
              <a:rPr lang="sv-SE" dirty="0"/>
              <a:t> it is </a:t>
            </a:r>
            <a:r>
              <a:rPr lang="sv-SE" dirty="0" err="1"/>
              <a:t>about</a:t>
            </a:r>
            <a:r>
              <a:rPr lang="sv-SE" dirty="0"/>
              <a:t> designing for </a:t>
            </a:r>
            <a:r>
              <a:rPr lang="sv-SE" dirty="0" err="1"/>
              <a:t>several</a:t>
            </a:r>
            <a:r>
              <a:rPr lang="sv-SE" dirty="0"/>
              <a:t> persons </a:t>
            </a:r>
            <a:r>
              <a:rPr lang="sv-SE" dirty="0" err="1"/>
              <a:t>using</a:t>
            </a:r>
            <a:r>
              <a:rPr lang="sv-SE" dirty="0"/>
              <a:t> </a:t>
            </a:r>
            <a:r>
              <a:rPr lang="sv-SE" dirty="0" err="1"/>
              <a:t>one</a:t>
            </a:r>
            <a:r>
              <a:rPr lang="sv-SE" dirty="0"/>
              <a:t> or </a:t>
            </a:r>
            <a:r>
              <a:rPr lang="sv-SE" dirty="0" err="1"/>
              <a:t>more</a:t>
            </a:r>
            <a:r>
              <a:rPr lang="sv-SE" dirty="0"/>
              <a:t> </a:t>
            </a:r>
            <a:r>
              <a:rPr lang="sv-SE" dirty="0" err="1"/>
              <a:t>devices</a:t>
            </a:r>
            <a:r>
              <a:rPr lang="sv-SE" dirty="0"/>
              <a:t> to </a:t>
            </a:r>
            <a:r>
              <a:rPr lang="sv-SE" dirty="0" err="1"/>
              <a:t>perform</a:t>
            </a:r>
            <a:r>
              <a:rPr lang="sv-SE" dirty="0"/>
              <a:t> a </a:t>
            </a:r>
            <a:r>
              <a:rPr lang="sv-SE" dirty="0" err="1"/>
              <a:t>collaborative</a:t>
            </a:r>
            <a:r>
              <a:rPr lang="sv-SE" dirty="0"/>
              <a:t> </a:t>
            </a:r>
            <a:r>
              <a:rPr lang="sv-SE" dirty="0" err="1"/>
              <a:t>activity</a:t>
            </a:r>
            <a:r>
              <a:rPr lang="sv-SE" dirty="0"/>
              <a:t> at the same </a:t>
            </a:r>
            <a:r>
              <a:rPr lang="sv-SE" dirty="0" err="1"/>
              <a:t>time</a:t>
            </a:r>
            <a:r>
              <a:rPr lang="sv-SE" dirty="0"/>
              <a:t> and the same </a:t>
            </a:r>
            <a:r>
              <a:rPr lang="sv-SE" dirty="0" err="1"/>
              <a:t>place</a:t>
            </a:r>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15</a:t>
            </a:fld>
            <a:endParaRPr lang="sv-SE"/>
          </a:p>
        </p:txBody>
      </p:sp>
    </p:spTree>
    <p:extLst>
      <p:ext uri="{BB962C8B-B14F-4D97-AF65-F5344CB8AC3E}">
        <p14:creationId xmlns:p14="http://schemas.microsoft.com/office/powerpoint/2010/main" val="414207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Designing for bursting the mobile </a:t>
            </a:r>
            <a:r>
              <a:rPr lang="sv-SE" dirty="0" err="1"/>
              <a:t>bubble</a:t>
            </a:r>
            <a:r>
              <a:rPr lang="sv-SE" dirty="0"/>
              <a:t> </a:t>
            </a:r>
            <a:r>
              <a:rPr lang="sv-SE" dirty="0" err="1"/>
              <a:t>can</a:t>
            </a:r>
            <a:r>
              <a:rPr lang="sv-SE" dirty="0"/>
              <a:t> </a:t>
            </a:r>
            <a:r>
              <a:rPr lang="sv-SE" dirty="0" err="1"/>
              <a:t>involve</a:t>
            </a:r>
            <a:r>
              <a:rPr lang="sv-SE" dirty="0"/>
              <a:t> </a:t>
            </a:r>
            <a:r>
              <a:rPr lang="sv-SE" dirty="0" err="1"/>
              <a:t>apps</a:t>
            </a:r>
            <a:r>
              <a:rPr lang="sv-SE" dirty="0"/>
              <a:t> for </a:t>
            </a:r>
            <a:r>
              <a:rPr lang="sv-SE" dirty="0" err="1"/>
              <a:t>any</a:t>
            </a:r>
            <a:r>
              <a:rPr lang="sv-SE" dirty="0"/>
              <a:t> kind of task </a:t>
            </a:r>
            <a:r>
              <a:rPr lang="sv-SE" dirty="0" err="1"/>
              <a:t>ranging</a:t>
            </a:r>
            <a:r>
              <a:rPr lang="sv-SE" dirty="0"/>
              <a:t> from games to </a:t>
            </a:r>
            <a:r>
              <a:rPr lang="sv-SE" dirty="0" err="1"/>
              <a:t>work</a:t>
            </a:r>
            <a:r>
              <a:rPr lang="sv-SE" dirty="0"/>
              <a:t> </a:t>
            </a:r>
            <a:r>
              <a:rPr lang="sv-SE" dirty="0" err="1"/>
              <a:t>related</a:t>
            </a:r>
            <a:r>
              <a:rPr lang="sv-SE" dirty="0"/>
              <a:t> tasks</a:t>
            </a:r>
          </a:p>
          <a:p>
            <a:endParaRPr lang="sv-SE" dirty="0"/>
          </a:p>
          <a:p>
            <a:r>
              <a:rPr lang="sv-SE" dirty="0" err="1"/>
              <a:t>Since</a:t>
            </a:r>
            <a:r>
              <a:rPr lang="sv-SE" dirty="0"/>
              <a:t> the </a:t>
            </a:r>
            <a:r>
              <a:rPr lang="sv-SE" dirty="0" err="1"/>
              <a:t>idea</a:t>
            </a:r>
            <a:r>
              <a:rPr lang="sv-SE" dirty="0"/>
              <a:t> is to </a:t>
            </a:r>
            <a:r>
              <a:rPr lang="sv-SE" dirty="0" err="1"/>
              <a:t>have</a:t>
            </a:r>
            <a:r>
              <a:rPr lang="sv-SE" dirty="0"/>
              <a:t> </a:t>
            </a:r>
            <a:r>
              <a:rPr lang="sv-SE" dirty="0" err="1"/>
              <a:t>several</a:t>
            </a:r>
            <a:r>
              <a:rPr lang="sv-SE" dirty="0"/>
              <a:t> persons </a:t>
            </a:r>
            <a:r>
              <a:rPr lang="sv-SE" dirty="0" err="1"/>
              <a:t>involved</a:t>
            </a:r>
            <a:r>
              <a:rPr lang="sv-SE" dirty="0"/>
              <a:t> in the same </a:t>
            </a:r>
            <a:r>
              <a:rPr lang="sv-SE" dirty="0" err="1"/>
              <a:t>activity</a:t>
            </a:r>
            <a:r>
              <a:rPr lang="sv-SE" dirty="0"/>
              <a:t> it </a:t>
            </a:r>
            <a:r>
              <a:rPr lang="sv-SE" dirty="0" err="1"/>
              <a:t>becomes</a:t>
            </a:r>
            <a:r>
              <a:rPr lang="sv-SE" dirty="0"/>
              <a:t> </a:t>
            </a:r>
            <a:r>
              <a:rPr lang="sv-SE" dirty="0" err="1"/>
              <a:t>rather</a:t>
            </a:r>
            <a:r>
              <a:rPr lang="sv-SE" dirty="0"/>
              <a:t> </a:t>
            </a:r>
            <a:r>
              <a:rPr lang="sv-SE" dirty="0" err="1"/>
              <a:t>natural</a:t>
            </a:r>
            <a:r>
              <a:rPr lang="sv-SE" dirty="0"/>
              <a:t> to </a:t>
            </a:r>
            <a:r>
              <a:rPr lang="sv-SE" dirty="0" err="1"/>
              <a:t>involve</a:t>
            </a:r>
            <a:r>
              <a:rPr lang="sv-SE" dirty="0"/>
              <a:t> </a:t>
            </a:r>
            <a:r>
              <a:rPr lang="sv-SE" dirty="0" err="1"/>
              <a:t>several</a:t>
            </a:r>
            <a:r>
              <a:rPr lang="sv-SE" dirty="0"/>
              <a:t> </a:t>
            </a:r>
            <a:r>
              <a:rPr lang="sv-SE" dirty="0" err="1"/>
              <a:t>communicating</a:t>
            </a:r>
            <a:r>
              <a:rPr lang="sv-SE" dirty="0"/>
              <a:t> </a:t>
            </a:r>
            <a:r>
              <a:rPr lang="sv-SE" dirty="0" err="1"/>
              <a:t>devices</a:t>
            </a:r>
            <a:r>
              <a:rPr lang="sv-SE" dirty="0"/>
              <a:t> </a:t>
            </a:r>
            <a:r>
              <a:rPr lang="sv-SE" dirty="0" err="1"/>
              <a:t>that</a:t>
            </a:r>
            <a:r>
              <a:rPr lang="sv-SE" dirty="0"/>
              <a:t> </a:t>
            </a:r>
            <a:r>
              <a:rPr lang="sv-SE" dirty="0" err="1"/>
              <a:t>work</a:t>
            </a:r>
            <a:r>
              <a:rPr lang="sv-SE" dirty="0"/>
              <a:t> </a:t>
            </a:r>
            <a:r>
              <a:rPr lang="sv-SE" dirty="0" err="1"/>
              <a:t>together</a:t>
            </a:r>
            <a:r>
              <a:rPr lang="sv-SE" dirty="0"/>
              <a:t> to support </a:t>
            </a:r>
            <a:r>
              <a:rPr lang="sv-SE" dirty="0" err="1"/>
              <a:t>collaboration</a:t>
            </a:r>
            <a:endParaRPr lang="sv-SE" dirty="0"/>
          </a:p>
          <a:p>
            <a:endParaRPr lang="sv-SE" dirty="0"/>
          </a:p>
          <a:p>
            <a:r>
              <a:rPr lang="sv-SE" dirty="0"/>
              <a:t>In </a:t>
            </a:r>
            <a:r>
              <a:rPr lang="sv-SE" dirty="0" err="1"/>
              <a:t>this</a:t>
            </a:r>
            <a:r>
              <a:rPr lang="sv-SE" dirty="0"/>
              <a:t> </a:t>
            </a:r>
            <a:r>
              <a:rPr lang="sv-SE" dirty="0" err="1"/>
              <a:t>pictue</a:t>
            </a:r>
            <a:r>
              <a:rPr lang="sv-SE" dirty="0"/>
              <a:t> </a:t>
            </a:r>
            <a:r>
              <a:rPr lang="sv-SE" dirty="0" err="1"/>
              <a:t>we</a:t>
            </a:r>
            <a:r>
              <a:rPr lang="sv-SE" dirty="0"/>
              <a:t> </a:t>
            </a:r>
            <a:r>
              <a:rPr lang="sv-SE" dirty="0" err="1"/>
              <a:t>see</a:t>
            </a:r>
            <a:r>
              <a:rPr lang="sv-SE" dirty="0"/>
              <a:t> a re-design of the game </a:t>
            </a:r>
            <a:r>
              <a:rPr lang="sv-SE" dirty="0" err="1"/>
              <a:t>settlers</a:t>
            </a:r>
            <a:r>
              <a:rPr lang="sv-SE" dirty="0"/>
              <a:t> of </a:t>
            </a:r>
            <a:r>
              <a:rPr lang="sv-SE" dirty="0" err="1"/>
              <a:t>catan</a:t>
            </a:r>
            <a:r>
              <a:rPr lang="sv-SE" dirty="0"/>
              <a:t> </a:t>
            </a:r>
            <a:r>
              <a:rPr lang="sv-SE" dirty="0" err="1"/>
              <a:t>where</a:t>
            </a:r>
            <a:r>
              <a:rPr lang="sv-SE" dirty="0"/>
              <a:t> the </a:t>
            </a:r>
            <a:r>
              <a:rPr lang="sv-SE" dirty="0" err="1"/>
              <a:t>main</a:t>
            </a:r>
            <a:r>
              <a:rPr lang="sv-SE" dirty="0"/>
              <a:t> board is on a </a:t>
            </a:r>
            <a:r>
              <a:rPr lang="sv-SE" dirty="0" err="1"/>
              <a:t>bigger</a:t>
            </a:r>
            <a:r>
              <a:rPr lang="sv-SE" dirty="0"/>
              <a:t> </a:t>
            </a:r>
            <a:r>
              <a:rPr lang="sv-SE" dirty="0" err="1"/>
              <a:t>device</a:t>
            </a:r>
            <a:r>
              <a:rPr lang="sv-SE" dirty="0"/>
              <a:t> like a table and the </a:t>
            </a:r>
            <a:r>
              <a:rPr lang="sv-SE" dirty="0" err="1"/>
              <a:t>players</a:t>
            </a:r>
            <a:r>
              <a:rPr lang="sv-SE" dirty="0"/>
              <a:t>’ private information </a:t>
            </a:r>
            <a:r>
              <a:rPr lang="sv-SE" dirty="0" err="1"/>
              <a:t>appear</a:t>
            </a:r>
            <a:r>
              <a:rPr lang="sv-SE" dirty="0"/>
              <a:t> on the mobile </a:t>
            </a:r>
            <a:r>
              <a:rPr lang="sv-SE" dirty="0" err="1"/>
              <a:t>phones</a:t>
            </a:r>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16</a:t>
            </a:fld>
            <a:endParaRPr lang="sv-SE"/>
          </a:p>
        </p:txBody>
      </p:sp>
    </p:spTree>
    <p:extLst>
      <p:ext uri="{BB962C8B-B14F-4D97-AF65-F5344CB8AC3E}">
        <p14:creationId xmlns:p14="http://schemas.microsoft.com/office/powerpoint/2010/main" val="321771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Here</a:t>
            </a:r>
            <a:r>
              <a:rPr lang="sv-SE" dirty="0"/>
              <a:t> is </a:t>
            </a:r>
            <a:r>
              <a:rPr lang="sv-SE" dirty="0" err="1"/>
              <a:t>another</a:t>
            </a:r>
            <a:r>
              <a:rPr lang="sv-SE" dirty="0"/>
              <a:t> </a:t>
            </a:r>
            <a:r>
              <a:rPr lang="sv-SE" dirty="0" err="1"/>
              <a:t>exampel</a:t>
            </a:r>
            <a:r>
              <a:rPr lang="sv-SE" dirty="0"/>
              <a:t> of </a:t>
            </a:r>
            <a:r>
              <a:rPr lang="sv-SE" dirty="0" err="1"/>
              <a:t>how</a:t>
            </a:r>
            <a:r>
              <a:rPr lang="sv-SE" dirty="0"/>
              <a:t> </a:t>
            </a:r>
            <a:r>
              <a:rPr lang="sv-SE" dirty="0" err="1"/>
              <a:t>collaborative</a:t>
            </a:r>
            <a:r>
              <a:rPr lang="sv-SE" dirty="0"/>
              <a:t> </a:t>
            </a:r>
            <a:r>
              <a:rPr lang="sv-SE" dirty="0" err="1"/>
              <a:t>interaction</a:t>
            </a:r>
            <a:r>
              <a:rPr lang="sv-SE" dirty="0"/>
              <a:t> </a:t>
            </a:r>
            <a:r>
              <a:rPr lang="sv-SE" dirty="0" err="1"/>
              <a:t>can</a:t>
            </a:r>
            <a:r>
              <a:rPr lang="sv-SE" dirty="0"/>
              <a:t> be </a:t>
            </a:r>
            <a:r>
              <a:rPr lang="sv-SE" dirty="0" err="1"/>
              <a:t>mediated</a:t>
            </a:r>
            <a:r>
              <a:rPr lang="sv-SE" dirty="0"/>
              <a:t> </a:t>
            </a:r>
            <a:r>
              <a:rPr lang="sv-SE" dirty="0" err="1"/>
              <a:t>through</a:t>
            </a:r>
            <a:r>
              <a:rPr lang="sv-SE" dirty="0"/>
              <a:t> mobile </a:t>
            </a:r>
            <a:r>
              <a:rPr lang="sv-SE" dirty="0" err="1"/>
              <a:t>devices</a:t>
            </a:r>
            <a:endParaRPr lang="sv-SE" dirty="0"/>
          </a:p>
          <a:p>
            <a:endParaRPr lang="sv-SE" dirty="0"/>
          </a:p>
          <a:p>
            <a:r>
              <a:rPr lang="sv-SE" dirty="0"/>
              <a:t>It is a game </a:t>
            </a:r>
            <a:r>
              <a:rPr lang="sv-SE" dirty="0" err="1"/>
              <a:t>called</a:t>
            </a:r>
            <a:r>
              <a:rPr lang="sv-SE" dirty="0"/>
              <a:t> </a:t>
            </a:r>
            <a:r>
              <a:rPr lang="sv-SE" dirty="0" err="1"/>
              <a:t>Take</a:t>
            </a:r>
            <a:r>
              <a:rPr lang="sv-SE" dirty="0"/>
              <a:t> a </a:t>
            </a:r>
            <a:r>
              <a:rPr lang="sv-SE" dirty="0" err="1"/>
              <a:t>leap</a:t>
            </a:r>
            <a:r>
              <a:rPr lang="sv-SE" dirty="0"/>
              <a:t> </a:t>
            </a:r>
            <a:r>
              <a:rPr lang="sv-SE" dirty="0" err="1"/>
              <a:t>develop</a:t>
            </a:r>
            <a:r>
              <a:rPr lang="sv-SE" dirty="0"/>
              <a:t> as a </a:t>
            </a:r>
            <a:r>
              <a:rPr lang="sv-SE" dirty="0" err="1"/>
              <a:t>course</a:t>
            </a:r>
            <a:r>
              <a:rPr lang="sv-SE" dirty="0"/>
              <a:t> </a:t>
            </a:r>
            <a:r>
              <a:rPr lang="sv-SE" dirty="0" err="1"/>
              <a:t>project</a:t>
            </a:r>
            <a:r>
              <a:rPr lang="sv-SE" dirty="0"/>
              <a:t> at Chalmers </a:t>
            </a:r>
            <a:r>
              <a:rPr lang="sv-SE" dirty="0" err="1"/>
              <a:t>university</a:t>
            </a:r>
            <a:r>
              <a:rPr lang="sv-SE" dirty="0"/>
              <a:t> of </a:t>
            </a:r>
            <a:r>
              <a:rPr lang="sv-SE" dirty="0" err="1"/>
              <a:t>technology</a:t>
            </a:r>
            <a:r>
              <a:rPr lang="sv-SE" dirty="0"/>
              <a:t> in Gothenburg Sweden</a:t>
            </a:r>
          </a:p>
          <a:p>
            <a:endParaRPr lang="sv-SE" dirty="0"/>
          </a:p>
          <a:p>
            <a:r>
              <a:rPr lang="sv-SE" dirty="0" err="1"/>
              <a:t>These</a:t>
            </a:r>
            <a:r>
              <a:rPr lang="sv-SE" dirty="0"/>
              <a:t> </a:t>
            </a:r>
            <a:r>
              <a:rPr lang="sv-SE" dirty="0" err="1"/>
              <a:t>exampels</a:t>
            </a:r>
            <a:r>
              <a:rPr lang="sv-SE" dirty="0"/>
              <a:t> </a:t>
            </a:r>
            <a:r>
              <a:rPr lang="sv-SE" dirty="0" err="1"/>
              <a:t>are</a:t>
            </a:r>
            <a:r>
              <a:rPr lang="sv-SE" dirty="0"/>
              <a:t> illustrations of </a:t>
            </a:r>
            <a:r>
              <a:rPr lang="sv-SE" dirty="0" err="1"/>
              <a:t>that</a:t>
            </a:r>
            <a:r>
              <a:rPr lang="sv-SE" dirty="0"/>
              <a:t> </a:t>
            </a:r>
            <a:r>
              <a:rPr lang="sv-SE" dirty="0" err="1"/>
              <a:t>there</a:t>
            </a:r>
            <a:r>
              <a:rPr lang="sv-SE" dirty="0"/>
              <a:t> </a:t>
            </a:r>
            <a:r>
              <a:rPr lang="sv-SE" dirty="0" err="1"/>
              <a:t>are</a:t>
            </a:r>
            <a:r>
              <a:rPr lang="sv-SE" dirty="0"/>
              <a:t> </a:t>
            </a:r>
            <a:r>
              <a:rPr lang="sv-SE" dirty="0" err="1"/>
              <a:t>many</a:t>
            </a:r>
            <a:r>
              <a:rPr lang="sv-SE" dirty="0"/>
              <a:t> </a:t>
            </a:r>
            <a:r>
              <a:rPr lang="sv-SE" dirty="0" err="1"/>
              <a:t>opportunities</a:t>
            </a:r>
            <a:r>
              <a:rPr lang="sv-SE" dirty="0"/>
              <a:t> to </a:t>
            </a:r>
            <a:r>
              <a:rPr lang="sv-SE" dirty="0" err="1"/>
              <a:t>explore</a:t>
            </a:r>
            <a:r>
              <a:rPr lang="sv-SE" dirty="0"/>
              <a:t> </a:t>
            </a:r>
            <a:r>
              <a:rPr lang="sv-SE" dirty="0" err="1"/>
              <a:t>how</a:t>
            </a:r>
            <a:r>
              <a:rPr lang="sv-SE" dirty="0"/>
              <a:t> mobile </a:t>
            </a:r>
            <a:r>
              <a:rPr lang="sv-SE" dirty="0" err="1"/>
              <a:t>devices</a:t>
            </a:r>
            <a:r>
              <a:rPr lang="sv-SE" dirty="0"/>
              <a:t> </a:t>
            </a:r>
            <a:r>
              <a:rPr lang="sv-SE" dirty="0" err="1"/>
              <a:t>can</a:t>
            </a:r>
            <a:r>
              <a:rPr lang="sv-SE" dirty="0"/>
              <a:t> be </a:t>
            </a:r>
            <a:r>
              <a:rPr lang="sv-SE" dirty="0" err="1"/>
              <a:t>used</a:t>
            </a:r>
            <a:r>
              <a:rPr lang="sv-SE" dirty="0"/>
              <a:t> to do </a:t>
            </a:r>
            <a:r>
              <a:rPr lang="sv-SE" dirty="0" err="1"/>
              <a:t>things</a:t>
            </a:r>
            <a:r>
              <a:rPr lang="sv-SE" dirty="0"/>
              <a:t> </a:t>
            </a:r>
            <a:r>
              <a:rPr lang="sv-SE" dirty="0" err="1"/>
              <a:t>together</a:t>
            </a:r>
            <a:r>
              <a:rPr lang="sv-SE" dirty="0"/>
              <a:t> at the same </a:t>
            </a:r>
            <a:r>
              <a:rPr lang="sv-SE" dirty="0" err="1"/>
              <a:t>time</a:t>
            </a:r>
            <a:r>
              <a:rPr lang="sv-SE" dirty="0"/>
              <a:t> and </a:t>
            </a:r>
            <a:r>
              <a:rPr lang="sv-SE" dirty="0" err="1"/>
              <a:t>place</a:t>
            </a:r>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17</a:t>
            </a:fld>
            <a:endParaRPr lang="sv-SE"/>
          </a:p>
        </p:txBody>
      </p:sp>
    </p:spTree>
    <p:extLst>
      <p:ext uri="{BB962C8B-B14F-4D97-AF65-F5344CB8AC3E}">
        <p14:creationId xmlns:p14="http://schemas.microsoft.com/office/powerpoint/2010/main" val="106743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dirty="0"/>
              <a:t> </a:t>
            </a:r>
            <a:r>
              <a:rPr lang="sv-SE" dirty="0" err="1"/>
              <a:t>will</a:t>
            </a:r>
            <a:r>
              <a:rPr lang="sv-SE" dirty="0"/>
              <a:t> </a:t>
            </a:r>
            <a:r>
              <a:rPr lang="sv-SE" dirty="0" err="1"/>
              <a:t>now</a:t>
            </a:r>
            <a:r>
              <a:rPr lang="sv-SE" dirty="0"/>
              <a:t> look </a:t>
            </a:r>
            <a:r>
              <a:rPr lang="sv-SE" dirty="0" err="1"/>
              <a:t>into</a:t>
            </a:r>
            <a:r>
              <a:rPr lang="sv-SE" dirty="0"/>
              <a:t> a </a:t>
            </a:r>
            <a:r>
              <a:rPr lang="sv-SE" dirty="0" err="1"/>
              <a:t>framework</a:t>
            </a:r>
            <a:r>
              <a:rPr lang="sv-SE" dirty="0"/>
              <a:t> for designing co-</a:t>
            </a:r>
            <a:r>
              <a:rPr lang="sv-SE" dirty="0" err="1"/>
              <a:t>located</a:t>
            </a:r>
            <a:r>
              <a:rPr lang="sv-SE" dirty="0"/>
              <a:t> mobile </a:t>
            </a:r>
            <a:r>
              <a:rPr lang="sv-SE" dirty="0" err="1"/>
              <a:t>experiences</a:t>
            </a:r>
            <a:endParaRPr lang="sv-SE" dirty="0"/>
          </a:p>
          <a:p>
            <a:endParaRPr lang="sv-SE" dirty="0"/>
          </a:p>
          <a:p>
            <a:r>
              <a:rPr lang="sv-SE" dirty="0"/>
              <a:t>The </a:t>
            </a:r>
            <a:r>
              <a:rPr lang="sv-SE" dirty="0" err="1"/>
              <a:t>framework</a:t>
            </a:r>
            <a:r>
              <a:rPr lang="sv-SE" dirty="0"/>
              <a:t> </a:t>
            </a:r>
            <a:r>
              <a:rPr lang="sv-SE" dirty="0" err="1"/>
              <a:t>tries</a:t>
            </a:r>
            <a:r>
              <a:rPr lang="sv-SE" dirty="0"/>
              <a:t> to </a:t>
            </a:r>
            <a:r>
              <a:rPr lang="sv-SE" dirty="0" err="1"/>
              <a:t>collect</a:t>
            </a:r>
            <a:r>
              <a:rPr lang="sv-SE" dirty="0"/>
              <a:t> and </a:t>
            </a:r>
            <a:r>
              <a:rPr lang="sv-SE" dirty="0" err="1"/>
              <a:t>organise</a:t>
            </a:r>
            <a:r>
              <a:rPr lang="sv-SE" dirty="0"/>
              <a:t> </a:t>
            </a:r>
            <a:r>
              <a:rPr lang="sv-SE" dirty="0" err="1"/>
              <a:t>knowledge</a:t>
            </a:r>
            <a:r>
              <a:rPr lang="sv-SE" dirty="0"/>
              <a:t> relevant for designing mobile co-</a:t>
            </a:r>
            <a:r>
              <a:rPr lang="sv-SE" dirty="0" err="1"/>
              <a:t>located</a:t>
            </a:r>
            <a:r>
              <a:rPr lang="sv-SE" dirty="0"/>
              <a:t> </a:t>
            </a:r>
            <a:r>
              <a:rPr lang="sv-SE" dirty="0" err="1"/>
              <a:t>interactions</a:t>
            </a:r>
            <a:r>
              <a:rPr lang="sv-SE" dirty="0"/>
              <a:t> in a </a:t>
            </a:r>
            <a:r>
              <a:rPr lang="sv-SE" dirty="0" err="1"/>
              <a:t>way</a:t>
            </a:r>
            <a:r>
              <a:rPr lang="sv-SE" dirty="0"/>
              <a:t> </a:t>
            </a:r>
            <a:r>
              <a:rPr lang="sv-SE" dirty="0" err="1"/>
              <a:t>that</a:t>
            </a:r>
            <a:r>
              <a:rPr lang="sv-SE" dirty="0"/>
              <a:t> </a:t>
            </a:r>
            <a:r>
              <a:rPr lang="sv-SE" dirty="0" err="1"/>
              <a:t>can</a:t>
            </a:r>
            <a:r>
              <a:rPr lang="sv-SE" dirty="0"/>
              <a:t> be </a:t>
            </a:r>
            <a:r>
              <a:rPr lang="sv-SE" dirty="0" err="1"/>
              <a:t>useful</a:t>
            </a:r>
            <a:r>
              <a:rPr lang="sv-SE" dirty="0"/>
              <a:t> </a:t>
            </a:r>
            <a:r>
              <a:rPr lang="sv-SE" dirty="0" err="1"/>
              <a:t>when</a:t>
            </a:r>
            <a:r>
              <a:rPr lang="sv-SE" dirty="0"/>
              <a:t> </a:t>
            </a:r>
            <a:r>
              <a:rPr lang="sv-SE" dirty="0" err="1"/>
              <a:t>working</a:t>
            </a:r>
            <a:r>
              <a:rPr lang="sv-SE" dirty="0"/>
              <a:t> co-</a:t>
            </a:r>
            <a:r>
              <a:rPr lang="sv-SE" dirty="0" err="1"/>
              <a:t>located</a:t>
            </a:r>
            <a:r>
              <a:rPr lang="sv-SE" dirty="0"/>
              <a:t> </a:t>
            </a:r>
            <a:r>
              <a:rPr lang="sv-SE" dirty="0" err="1"/>
              <a:t>technologies</a:t>
            </a:r>
            <a:r>
              <a:rPr lang="sv-SE" dirty="0"/>
              <a:t> mediating </a:t>
            </a:r>
            <a:r>
              <a:rPr lang="sv-SE" dirty="0" err="1"/>
              <a:t>collaborative</a:t>
            </a:r>
            <a:r>
              <a:rPr lang="sv-SE" dirty="0"/>
              <a:t> </a:t>
            </a:r>
            <a:r>
              <a:rPr lang="sv-SE" dirty="0" err="1"/>
              <a:t>interactions</a:t>
            </a:r>
            <a:endParaRPr lang="sv-SE" dirty="0"/>
          </a:p>
          <a:p>
            <a:endParaRPr lang="sv-SE" dirty="0"/>
          </a:p>
          <a:p>
            <a:r>
              <a:rPr lang="sv-SE" dirty="0"/>
              <a:t>The </a:t>
            </a:r>
            <a:r>
              <a:rPr lang="sv-SE" dirty="0" err="1"/>
              <a:t>framework</a:t>
            </a:r>
            <a:r>
              <a:rPr lang="sv-SE" dirty="0"/>
              <a:t> </a:t>
            </a:r>
            <a:r>
              <a:rPr lang="sv-SE" dirty="0" err="1"/>
              <a:t>contains</a:t>
            </a:r>
            <a:r>
              <a:rPr lang="sv-SE" dirty="0"/>
              <a:t> 2 representations, a </a:t>
            </a:r>
            <a:r>
              <a:rPr lang="sv-SE" dirty="0" err="1"/>
              <a:t>map</a:t>
            </a:r>
            <a:r>
              <a:rPr lang="sv-SE" dirty="0"/>
              <a:t> and a representation </a:t>
            </a:r>
            <a:r>
              <a:rPr lang="sv-SE" dirty="0" err="1"/>
              <a:t>based</a:t>
            </a:r>
            <a:r>
              <a:rPr lang="sv-SE" dirty="0"/>
              <a:t> on </a:t>
            </a:r>
            <a:r>
              <a:rPr lang="sv-SE" dirty="0" err="1"/>
              <a:t>properties</a:t>
            </a:r>
            <a:r>
              <a:rPr lang="sv-SE" dirty="0"/>
              <a:t> and </a:t>
            </a:r>
            <a:r>
              <a:rPr lang="sv-SE" dirty="0" err="1"/>
              <a:t>values</a:t>
            </a:r>
            <a:endParaRPr lang="sv-SE" dirty="0"/>
          </a:p>
          <a:p>
            <a:endParaRPr lang="sv-SE" dirty="0"/>
          </a:p>
          <a:p>
            <a:r>
              <a:rPr lang="sv-SE" dirty="0"/>
              <a:t>The </a:t>
            </a:r>
            <a:r>
              <a:rPr lang="sv-SE" dirty="0" err="1"/>
              <a:t>framework</a:t>
            </a:r>
            <a:r>
              <a:rPr lang="sv-SE" dirty="0"/>
              <a:t> </a:t>
            </a:r>
            <a:r>
              <a:rPr lang="sv-SE" dirty="0" err="1"/>
              <a:t>can</a:t>
            </a:r>
            <a:r>
              <a:rPr lang="sv-SE" dirty="0"/>
              <a:t> be </a:t>
            </a:r>
            <a:r>
              <a:rPr lang="sv-SE" dirty="0" err="1"/>
              <a:t>used</a:t>
            </a:r>
            <a:r>
              <a:rPr lang="sv-SE" dirty="0"/>
              <a:t> </a:t>
            </a:r>
            <a:r>
              <a:rPr lang="sv-SE" dirty="0" err="1"/>
              <a:t>both</a:t>
            </a:r>
            <a:r>
              <a:rPr lang="sv-SE" dirty="0"/>
              <a:t> as an </a:t>
            </a:r>
            <a:r>
              <a:rPr lang="sv-SE" dirty="0" err="1"/>
              <a:t>analytical</a:t>
            </a:r>
            <a:r>
              <a:rPr lang="sv-SE" dirty="0"/>
              <a:t> </a:t>
            </a:r>
            <a:r>
              <a:rPr lang="sv-SE" dirty="0" err="1"/>
              <a:t>tool</a:t>
            </a:r>
            <a:r>
              <a:rPr lang="sv-SE" dirty="0"/>
              <a:t> and as a generative </a:t>
            </a:r>
            <a:r>
              <a:rPr lang="sv-SE" dirty="0" err="1"/>
              <a:t>tool</a:t>
            </a:r>
            <a:r>
              <a:rPr lang="sv-SE" dirty="0"/>
              <a:t> </a:t>
            </a:r>
            <a:r>
              <a:rPr lang="sv-SE" dirty="0" err="1"/>
              <a:t>that</a:t>
            </a:r>
            <a:r>
              <a:rPr lang="sv-SE" dirty="0"/>
              <a:t> </a:t>
            </a:r>
            <a:r>
              <a:rPr lang="sv-SE" dirty="0" err="1"/>
              <a:t>can</a:t>
            </a:r>
            <a:r>
              <a:rPr lang="sv-SE" dirty="0"/>
              <a:t> </a:t>
            </a:r>
            <a:r>
              <a:rPr lang="sv-SE" dirty="0" err="1"/>
              <a:t>help</a:t>
            </a:r>
            <a:r>
              <a:rPr lang="sv-SE" dirty="0"/>
              <a:t> </a:t>
            </a:r>
            <a:r>
              <a:rPr lang="sv-SE" dirty="0" err="1"/>
              <a:t>faciltitate</a:t>
            </a:r>
            <a:r>
              <a:rPr lang="sv-SE" dirty="0"/>
              <a:t> design</a:t>
            </a:r>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18</a:t>
            </a:fld>
            <a:endParaRPr lang="sv-SE"/>
          </a:p>
        </p:txBody>
      </p:sp>
    </p:spTree>
    <p:extLst>
      <p:ext uri="{BB962C8B-B14F-4D97-AF65-F5344CB8AC3E}">
        <p14:creationId xmlns:p14="http://schemas.microsoft.com/office/powerpoint/2010/main" val="23963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The map representation of the framework shows the four perspectives and the relationships between them.</a:t>
            </a:r>
          </a:p>
          <a:p>
            <a:endParaRPr lang="en-GB" noProof="0" dirty="0"/>
          </a:p>
          <a:p>
            <a:r>
              <a:rPr lang="en-GB" noProof="0" dirty="0"/>
              <a:t>The social is about  the social experience of the design</a:t>
            </a:r>
          </a:p>
          <a:p>
            <a:endParaRPr lang="en-GB" noProof="0" dirty="0"/>
          </a:p>
          <a:p>
            <a:r>
              <a:rPr lang="en-GB" noProof="0" dirty="0"/>
              <a:t>The other perspectives are the  technological perspective, the spatial perspective and the temporal perspective.</a:t>
            </a:r>
          </a:p>
          <a:p>
            <a:endParaRPr lang="en-GB" noProof="0" dirty="0"/>
          </a:p>
          <a:p>
            <a:r>
              <a:rPr lang="en-GB" noProof="0" dirty="0"/>
              <a:t>The idea is that each perspective captures factors that are relevant for the design om face-to-face interactions mediated by mobile technologies. </a:t>
            </a:r>
          </a:p>
          <a:p>
            <a:endParaRPr lang="en-GB" noProof="0" dirty="0"/>
          </a:p>
          <a:p>
            <a:r>
              <a:rPr lang="en-GB" noProof="0" dirty="0"/>
              <a:t>Looking at the design problem from the different angles can help the designer to explore the design space of co-located interaction. </a:t>
            </a:r>
          </a:p>
          <a:p>
            <a:endParaRPr lang="en-GB" noProof="0" dirty="0"/>
          </a:p>
          <a:p>
            <a:r>
              <a:rPr lang="en-GB" noProof="0" dirty="0"/>
              <a:t>The map also illustrates relations between the different perspectives. For instance the physical closeness and the social interactions influence things like combination of actions</a:t>
            </a:r>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19</a:t>
            </a:fld>
            <a:endParaRPr lang="sv-SE"/>
          </a:p>
        </p:txBody>
      </p:sp>
    </p:spTree>
    <p:extLst>
      <p:ext uri="{BB962C8B-B14F-4D97-AF65-F5344CB8AC3E}">
        <p14:creationId xmlns:p14="http://schemas.microsoft.com/office/powerpoint/2010/main" val="339443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In this lecture we will look into designing for co-located interaction mediated by technology mainly through</a:t>
            </a:r>
          </a:p>
          <a:p>
            <a:r>
              <a:rPr lang="en-GB" noProof="0" dirty="0"/>
              <a:t> the lens of a framework for designing co-</a:t>
            </a:r>
            <a:r>
              <a:rPr lang="en-GB" noProof="0" dirty="0" err="1"/>
              <a:t>locatef</a:t>
            </a:r>
            <a:r>
              <a:rPr lang="en-GB" noProof="0" dirty="0"/>
              <a:t> mobile interactions</a:t>
            </a:r>
          </a:p>
          <a:p>
            <a:endParaRPr lang="en-GB" noProof="0" dirty="0"/>
          </a:p>
          <a:p>
            <a:r>
              <a:rPr lang="en-GB" noProof="0" dirty="0"/>
              <a:t>The learning goals are</a:t>
            </a:r>
          </a:p>
          <a:p>
            <a:endParaRPr lang="en-GB" noProof="0" dirty="0"/>
          </a:p>
          <a:p>
            <a:pPr algn="l" rtl="0" fontAlgn="base">
              <a:buFont typeface="Arial" panose="020B0604020202020204" pitchFamily="34" charset="0"/>
              <a:buChar char="•"/>
            </a:pPr>
            <a:r>
              <a:rPr lang="en-GB" sz="1200" noProof="0" dirty="0">
                <a:solidFill>
                  <a:srgbClr val="000000"/>
                </a:solidFill>
                <a:latin typeface="Calibri" panose="020F0502020204030204" pitchFamily="34" charset="0"/>
              </a:rPr>
              <a:t>r</a:t>
            </a:r>
            <a:r>
              <a:rPr lang="en-GB" sz="1200" b="0" i="0" u="none" strike="noStrike" noProof="0" dirty="0">
                <a:solidFill>
                  <a:srgbClr val="000000"/>
                </a:solidFill>
                <a:effectLst/>
                <a:latin typeface="Calibri" panose="020F0502020204030204" pitchFamily="34" charset="0"/>
              </a:rPr>
              <a:t>ecognize the need and possibilities for co-located interactions.</a:t>
            </a:r>
          </a:p>
          <a:p>
            <a:pPr algn="l" rtl="0" fontAlgn="base">
              <a:buFont typeface="Arial" panose="020B0604020202020204" pitchFamily="34" charset="0"/>
              <a:buChar char="•"/>
            </a:pPr>
            <a:r>
              <a:rPr lang="en-GB" sz="1200" noProof="0" dirty="0">
                <a:solidFill>
                  <a:srgbClr val="000000"/>
                </a:solidFill>
                <a:latin typeface="Calibri" panose="020F0502020204030204" pitchFamily="34" charset="0"/>
              </a:rPr>
              <a:t>describe relevant factors for mediating co-located interactions</a:t>
            </a:r>
          </a:p>
          <a:p>
            <a:pPr algn="l" rtl="0" fontAlgn="base">
              <a:buFont typeface="Arial" panose="020B0604020202020204" pitchFamily="34" charset="0"/>
              <a:buChar char="•"/>
            </a:pPr>
            <a:r>
              <a:rPr lang="en-GB" sz="1200" noProof="0" dirty="0">
                <a:solidFill>
                  <a:srgbClr val="000000"/>
                </a:solidFill>
                <a:latin typeface="Calibri" panose="020F0502020204030204" pitchFamily="34" charset="0"/>
              </a:rPr>
              <a:t>a</a:t>
            </a:r>
            <a:r>
              <a:rPr lang="en-GB" sz="1200" b="0" i="0" noProof="0" dirty="0">
                <a:solidFill>
                  <a:srgbClr val="000000"/>
                </a:solidFill>
                <a:effectLst/>
                <a:latin typeface="Calibri" panose="020F0502020204030204" pitchFamily="34" charset="0"/>
              </a:rPr>
              <a:t>nalyse the design of technologies for co-located interactions</a:t>
            </a:r>
          </a:p>
          <a:p>
            <a:pPr algn="l" rtl="0" fontAlgn="base">
              <a:buFont typeface="Arial" panose="020B0604020202020204" pitchFamily="34" charset="0"/>
              <a:buChar char="•"/>
            </a:pPr>
            <a:r>
              <a:rPr lang="en-GB" sz="1200" noProof="0" dirty="0">
                <a:solidFill>
                  <a:srgbClr val="000000"/>
                </a:solidFill>
                <a:latin typeface="Calibri" panose="020F0502020204030204" pitchFamily="34" charset="0"/>
              </a:rPr>
              <a:t>reflect on the consequences of using technology to support co-located interaction</a:t>
            </a:r>
            <a:endParaRPr lang="en-GB" sz="1200" b="0" i="0" noProof="0" dirty="0">
              <a:solidFill>
                <a:srgbClr val="000000"/>
              </a:solidFill>
              <a:effectLst/>
              <a:latin typeface="Calibri" panose="020F0502020204030204" pitchFamily="34" charset="0"/>
            </a:endParaRPr>
          </a:p>
          <a:p>
            <a:endParaRPr lang="en-GB" noProof="0" dirty="0"/>
          </a:p>
          <a:p>
            <a:endParaRPr lang="en-GB" noProof="0" dirty="0"/>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a:t>
            </a:fld>
            <a:endParaRPr lang="sv-SE"/>
          </a:p>
        </p:txBody>
      </p:sp>
    </p:spTree>
    <p:extLst>
      <p:ext uri="{BB962C8B-B14F-4D97-AF65-F5344CB8AC3E}">
        <p14:creationId xmlns:p14="http://schemas.microsoft.com/office/powerpoint/2010/main" val="341160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The property and value  representation divides each perspective into a number of properties that can have different values.</a:t>
            </a:r>
          </a:p>
          <a:p>
            <a:endParaRPr lang="en-GB" noProof="0" dirty="0"/>
          </a:p>
          <a:p>
            <a:r>
              <a:rPr lang="en-GB" noProof="0" dirty="0"/>
              <a:t>The idea of organising the perspectives into properties is to try to capture factors that are relevant for design from a number of different perspectives.</a:t>
            </a:r>
          </a:p>
          <a:p>
            <a:endParaRPr lang="en-GB" noProof="0" dirty="0"/>
          </a:p>
          <a:p>
            <a:r>
              <a:rPr lang="en-GB" noProof="0" dirty="0"/>
              <a:t>We will take a look into each one of the perspectives.</a:t>
            </a:r>
          </a:p>
          <a:p>
            <a:endParaRPr lang="en-GB" noProof="0" dirty="0"/>
          </a:p>
          <a:p>
            <a:endParaRPr lang="en-GB" noProof="0" dirty="0"/>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20</a:t>
            </a:fld>
            <a:endParaRPr lang="sv-SE"/>
          </a:p>
        </p:txBody>
      </p:sp>
    </p:spTree>
    <p:extLst>
      <p:ext uri="{BB962C8B-B14F-4D97-AF65-F5344CB8AC3E}">
        <p14:creationId xmlns:p14="http://schemas.microsoft.com/office/powerpoint/2010/main" val="280982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en-GB" dirty="0"/>
              <a:t>The social perspective is about what kind of activities that are common in the social situation where the design is situated.</a:t>
            </a:r>
          </a:p>
          <a:p>
            <a:pPr lvl="1"/>
            <a:r>
              <a:rPr lang="en-GB" dirty="0"/>
              <a:t>When looking at the design from this perspective the designer looks into things like</a:t>
            </a:r>
          </a:p>
          <a:p>
            <a:pPr lvl="1"/>
            <a:endParaRPr lang="en-GB" dirty="0"/>
          </a:p>
          <a:p>
            <a:pPr lvl="1"/>
            <a:r>
              <a:rPr lang="en-GB" dirty="0"/>
              <a:t>Is the context where it plays out private or public?</a:t>
            </a:r>
          </a:p>
          <a:p>
            <a:pPr lvl="1"/>
            <a:endParaRPr lang="en-GB" dirty="0"/>
          </a:p>
          <a:p>
            <a:pPr lvl="1"/>
            <a:r>
              <a:rPr lang="en-GB" dirty="0"/>
              <a:t>What are the users’ abilities and skills?</a:t>
            </a:r>
          </a:p>
          <a:p>
            <a:pPr lvl="1"/>
            <a:endParaRPr lang="en-GB" dirty="0"/>
          </a:p>
          <a:p>
            <a:pPr lvl="1"/>
            <a:r>
              <a:rPr lang="en-GB" dirty="0"/>
              <a:t>What is the relationship between users?</a:t>
            </a:r>
          </a:p>
          <a:p>
            <a:pPr lvl="1"/>
            <a:endParaRPr lang="en-GB" dirty="0"/>
          </a:p>
          <a:p>
            <a:pPr lvl="1"/>
            <a:r>
              <a:rPr lang="en-GB" dirty="0"/>
              <a:t>What are the users’ roles, are they </a:t>
            </a:r>
            <a:r>
              <a:rPr lang="en-US" dirty="0"/>
              <a:t>working? playing?</a:t>
            </a:r>
            <a:br>
              <a:rPr lang="en-US" dirty="0"/>
            </a:br>
            <a:r>
              <a:rPr lang="en-US" dirty="0"/>
              <a:t>performing? visiting?</a:t>
            </a:r>
          </a:p>
          <a:p>
            <a:pPr lvl="1"/>
            <a:endParaRPr lang="en-GB" dirty="0"/>
          </a:p>
          <a:p>
            <a:pPr lvl="1"/>
            <a:r>
              <a:rPr lang="en-GB" dirty="0"/>
              <a:t>Are there spectators? </a:t>
            </a:r>
            <a:br>
              <a:rPr lang="en-GB" dirty="0"/>
            </a:br>
            <a:r>
              <a:rPr lang="en-GB" dirty="0"/>
              <a:t>And if there are spectators, do they know/care that users are  engaged in a shared experience?</a:t>
            </a:r>
          </a:p>
          <a:p>
            <a:pPr lvl="1"/>
            <a:endParaRPr lang="en-GB" dirty="0"/>
          </a:p>
          <a:p>
            <a:pPr lvl="1"/>
            <a:r>
              <a:rPr lang="en-GB" dirty="0"/>
              <a:t>A set of possibilities are described by the three properties connect to this perspective and their values. </a:t>
            </a:r>
          </a:p>
          <a:p>
            <a:pPr lvl="1"/>
            <a:endParaRPr lang="en-GB"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21</a:t>
            </a:fld>
            <a:endParaRPr lang="sv-SE"/>
          </a:p>
        </p:txBody>
      </p:sp>
    </p:spTree>
    <p:extLst>
      <p:ext uri="{BB962C8B-B14F-4D97-AF65-F5344CB8AC3E}">
        <p14:creationId xmlns:p14="http://schemas.microsoft.com/office/powerpoint/2010/main" val="227378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The three properties of the social perspective are focus, coordination of action and framing</a:t>
            </a:r>
          </a:p>
          <a:p>
            <a:endParaRPr lang="en-GB" noProof="0" dirty="0"/>
          </a:p>
          <a:p>
            <a:r>
              <a:rPr lang="en-GB" noProof="0" dirty="0"/>
              <a:t>Full descriptions and discussion about each property can be found in the paper.</a:t>
            </a:r>
          </a:p>
          <a:p>
            <a:endParaRPr lang="en-GB" noProof="0" dirty="0"/>
          </a:p>
          <a:p>
            <a:r>
              <a:rPr lang="en-GB" noProof="0" dirty="0"/>
              <a:t>Focus is what the main activity is designed for?</a:t>
            </a:r>
          </a:p>
          <a:p>
            <a:endParaRPr lang="en-GB" noProof="0" dirty="0"/>
          </a:p>
          <a:p>
            <a:r>
              <a:rPr lang="en-GB" noProof="0" dirty="0"/>
              <a:t>The possible values are collaboration, communication, competition and combinations of these. </a:t>
            </a:r>
          </a:p>
          <a:p>
            <a:endParaRPr lang="en-GB" noProof="0" dirty="0"/>
          </a:p>
          <a:p>
            <a:r>
              <a:rPr lang="en-GB" noProof="0" dirty="0"/>
              <a:t>This idea is that activities can be collaborative,  communicative or competitive</a:t>
            </a:r>
          </a:p>
          <a:p>
            <a:endParaRPr lang="en-GB" noProof="0" dirty="0"/>
          </a:p>
          <a:p>
            <a:r>
              <a:rPr lang="en-GB" noProof="0" dirty="0"/>
              <a:t>The </a:t>
            </a:r>
            <a:r>
              <a:rPr lang="en-GB" noProof="0" dirty="0" err="1"/>
              <a:t>cooridnation</a:t>
            </a:r>
            <a:r>
              <a:rPr lang="en-GB" noProof="0" dirty="0"/>
              <a:t> between </a:t>
            </a:r>
            <a:r>
              <a:rPr lang="en-GB" noProof="0" dirty="0" err="1"/>
              <a:t>participanst</a:t>
            </a:r>
            <a:r>
              <a:rPr lang="en-GB" noProof="0" dirty="0"/>
              <a:t> can mainly be achieved by timing actions or combining actions, that is doing actions in a sequence or combining them together</a:t>
            </a:r>
          </a:p>
          <a:p>
            <a:endParaRPr lang="en-GB" noProof="0" dirty="0"/>
          </a:p>
          <a:p>
            <a:r>
              <a:rPr lang="en-GB" noProof="0" dirty="0"/>
              <a:t>The framing property is about where the activity plays out, is it public or private, or can it be a combination of both?</a:t>
            </a:r>
          </a:p>
          <a:p>
            <a:endParaRPr lang="en-GB" noProof="0" dirty="0"/>
          </a:p>
          <a:p>
            <a:r>
              <a:rPr lang="en-GB" noProof="0" dirty="0"/>
              <a:t>If we decide on values for </a:t>
            </a:r>
            <a:r>
              <a:rPr lang="en-GB" noProof="0" dirty="0" err="1"/>
              <a:t>thesess</a:t>
            </a:r>
            <a:r>
              <a:rPr lang="en-GB" noProof="0" dirty="0"/>
              <a:t> properties when designing something, different combinations will lead to different designs</a:t>
            </a:r>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22</a:t>
            </a:fld>
            <a:endParaRPr lang="sv-SE"/>
          </a:p>
        </p:txBody>
      </p:sp>
    </p:spTree>
    <p:extLst>
      <p:ext uri="{BB962C8B-B14F-4D97-AF65-F5344CB8AC3E}">
        <p14:creationId xmlns:p14="http://schemas.microsoft.com/office/powerpoint/2010/main" val="385009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The </a:t>
            </a:r>
            <a:r>
              <a:rPr lang="sv-SE" dirty="0" err="1"/>
              <a:t>technological</a:t>
            </a:r>
            <a:r>
              <a:rPr lang="sv-SE" dirty="0"/>
              <a:t> </a:t>
            </a:r>
            <a:r>
              <a:rPr lang="sv-SE" dirty="0" err="1"/>
              <a:t>perspective</a:t>
            </a:r>
            <a:r>
              <a:rPr lang="sv-SE" dirty="0"/>
              <a:t> deals </a:t>
            </a:r>
            <a:r>
              <a:rPr lang="sv-SE" dirty="0" err="1"/>
              <a:t>with</a:t>
            </a:r>
            <a:r>
              <a:rPr lang="sv-SE" dirty="0"/>
              <a:t> </a:t>
            </a:r>
            <a:r>
              <a:rPr lang="sv-SE" dirty="0" err="1"/>
              <a:t>things</a:t>
            </a:r>
            <a:r>
              <a:rPr lang="sv-SE" dirty="0"/>
              <a:t> like</a:t>
            </a:r>
          </a:p>
          <a:p>
            <a:endParaRPr lang="sv-SE" dirty="0"/>
          </a:p>
          <a:p>
            <a:pPr lvl="1"/>
            <a:r>
              <a:rPr lang="en-GB" dirty="0"/>
              <a:t>Hardware possibilities</a:t>
            </a:r>
          </a:p>
          <a:p>
            <a:pPr lvl="1"/>
            <a:r>
              <a:rPr lang="en-GB" dirty="0"/>
              <a:t>Hardware limitations</a:t>
            </a:r>
          </a:p>
          <a:p>
            <a:pPr lvl="1"/>
            <a:r>
              <a:rPr lang="en-GB" dirty="0"/>
              <a:t>Combination of devices</a:t>
            </a:r>
          </a:p>
          <a:p>
            <a:pPr lvl="1"/>
            <a:r>
              <a:rPr lang="en-GB" dirty="0"/>
              <a:t>How many users per device?</a:t>
            </a:r>
          </a:p>
          <a:p>
            <a:pPr lvl="1"/>
            <a:r>
              <a:rPr lang="en-GB" dirty="0"/>
              <a:t>The means to automatically collect and distribute information</a:t>
            </a:r>
          </a:p>
          <a:p>
            <a:pPr lvl="1"/>
            <a:r>
              <a:rPr lang="sv-SE" dirty="0"/>
              <a:t>(</a:t>
            </a:r>
            <a:r>
              <a:rPr lang="sv-SE" dirty="0" err="1"/>
              <a:t>Technical</a:t>
            </a:r>
            <a:r>
              <a:rPr lang="sv-SE" dirty="0"/>
              <a:t>) </a:t>
            </a:r>
            <a:r>
              <a:rPr lang="sv-SE" dirty="0" err="1"/>
              <a:t>means</a:t>
            </a:r>
            <a:r>
              <a:rPr lang="sv-SE" dirty="0"/>
              <a:t> of </a:t>
            </a:r>
            <a:r>
              <a:rPr lang="sv-SE" dirty="0" err="1"/>
              <a:t>communication</a:t>
            </a:r>
            <a:endParaRPr lang="en-GB" dirty="0"/>
          </a:p>
          <a:p>
            <a:pPr lvl="1"/>
            <a:r>
              <a:rPr lang="en-GB" dirty="0"/>
              <a:t>And generation/provenance/ownership of content</a:t>
            </a:r>
          </a:p>
          <a:p>
            <a:pPr lvl="1"/>
            <a:endParaRPr lang="en-GB" dirty="0"/>
          </a:p>
          <a:p>
            <a:pPr lvl="1"/>
            <a:r>
              <a:rPr lang="en-GB" dirty="0"/>
              <a:t>A set of possibilities are described by the four properties connected to this perspective namely</a:t>
            </a:r>
          </a:p>
          <a:p>
            <a:pPr lvl="1"/>
            <a:endParaRPr lang="en-GB"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cap="small" dirty="0"/>
              <a:t>Information Symmetry, Interaction Abilities, Information Distribution, </a:t>
            </a:r>
            <a:r>
              <a:rPr lang="en-US" dirty="0"/>
              <a:t>and </a:t>
            </a:r>
            <a:r>
              <a:rPr lang="en-US" cap="small" dirty="0"/>
              <a:t>Event Triggers.</a:t>
            </a:r>
            <a:endParaRPr lang="en-US" dirty="0"/>
          </a:p>
          <a:p>
            <a:pPr lvl="1"/>
            <a:endParaRPr lang="en-GB" dirty="0"/>
          </a:p>
          <a:p>
            <a:pPr lvl="1"/>
            <a:endParaRPr lang="en-GB" dirty="0"/>
          </a:p>
          <a:p>
            <a:pPr lvl="1"/>
            <a:endParaRPr lang="en-GB" dirty="0"/>
          </a:p>
          <a:p>
            <a:pPr lvl="1"/>
            <a:endParaRPr lang="en-GB" dirty="0"/>
          </a:p>
          <a:p>
            <a:pPr lvl="1"/>
            <a:endParaRPr lang="en-GB"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23</a:t>
            </a:fld>
            <a:endParaRPr lang="sv-SE"/>
          </a:p>
        </p:txBody>
      </p:sp>
    </p:spTree>
    <p:extLst>
      <p:ext uri="{BB962C8B-B14F-4D97-AF65-F5344CB8AC3E}">
        <p14:creationId xmlns:p14="http://schemas.microsoft.com/office/powerpoint/2010/main" val="1130637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four</a:t>
            </a:r>
            <a:r>
              <a:rPr lang="sv-SE" dirty="0"/>
              <a:t> </a:t>
            </a:r>
            <a:r>
              <a:rPr lang="sv-SE" dirty="0" err="1"/>
              <a:t>properties</a:t>
            </a:r>
            <a:r>
              <a:rPr lang="sv-SE" dirty="0"/>
              <a:t> of the </a:t>
            </a:r>
            <a:r>
              <a:rPr lang="sv-SE" dirty="0" err="1"/>
              <a:t>technological</a:t>
            </a:r>
            <a:r>
              <a:rPr lang="sv-SE" dirty="0"/>
              <a:t> </a:t>
            </a:r>
            <a:r>
              <a:rPr lang="sv-SE" dirty="0" err="1"/>
              <a:t>perspective</a:t>
            </a:r>
            <a:r>
              <a:rPr lang="sv-SE" dirty="0"/>
              <a:t> </a:t>
            </a:r>
            <a:r>
              <a:rPr lang="sv-SE" dirty="0" err="1"/>
              <a:t>are</a:t>
            </a:r>
            <a:r>
              <a:rPr lang="sv-SE" dirty="0"/>
              <a:t> </a:t>
            </a:r>
            <a:r>
              <a:rPr lang="en-US" cap="small" dirty="0"/>
              <a:t>Information Symmetry, Interaction Abilities, Information Distribution, </a:t>
            </a:r>
            <a:r>
              <a:rPr lang="en-US" dirty="0"/>
              <a:t>and </a:t>
            </a:r>
            <a:r>
              <a:rPr lang="en-US" cap="small" dirty="0"/>
              <a:t>Event Triggers.</a:t>
            </a:r>
            <a:endParaRPr lang="en-US" dirty="0"/>
          </a:p>
          <a:p>
            <a:endParaRPr lang="sv-SE" dirty="0"/>
          </a:p>
          <a:p>
            <a:r>
              <a:rPr lang="sv-SE" dirty="0" err="1"/>
              <a:t>Details</a:t>
            </a:r>
            <a:r>
              <a:rPr lang="sv-SE" dirty="0"/>
              <a:t> </a:t>
            </a:r>
            <a:r>
              <a:rPr lang="sv-SE" dirty="0" err="1"/>
              <a:t>about</a:t>
            </a:r>
            <a:r>
              <a:rPr lang="sv-SE" dirty="0"/>
              <a:t> </a:t>
            </a:r>
            <a:r>
              <a:rPr lang="sv-SE" dirty="0" err="1"/>
              <a:t>each</a:t>
            </a:r>
            <a:r>
              <a:rPr lang="sv-SE" dirty="0"/>
              <a:t> </a:t>
            </a:r>
            <a:r>
              <a:rPr lang="sv-SE" dirty="0" err="1"/>
              <a:t>one</a:t>
            </a:r>
            <a:r>
              <a:rPr lang="sv-SE" dirty="0"/>
              <a:t> </a:t>
            </a:r>
            <a:r>
              <a:rPr lang="sv-SE" dirty="0" err="1"/>
              <a:t>can</a:t>
            </a:r>
            <a:r>
              <a:rPr lang="sv-SE" dirty="0"/>
              <a:t> be </a:t>
            </a:r>
            <a:r>
              <a:rPr lang="sv-SE" dirty="0" err="1"/>
              <a:t>found</a:t>
            </a:r>
            <a:r>
              <a:rPr lang="sv-SE" dirty="0"/>
              <a:t> in the paper.</a:t>
            </a:r>
          </a:p>
          <a:p>
            <a:endParaRPr lang="sv-SE" dirty="0"/>
          </a:p>
          <a:p>
            <a:r>
              <a:rPr lang="sv-SE" dirty="0" err="1"/>
              <a:t>They</a:t>
            </a:r>
            <a:r>
              <a:rPr lang="sv-SE" dirty="0"/>
              <a:t> try to </a:t>
            </a:r>
            <a:r>
              <a:rPr lang="sv-SE" dirty="0" err="1"/>
              <a:t>capture</a:t>
            </a:r>
            <a:r>
              <a:rPr lang="sv-SE" dirty="0"/>
              <a:t> </a:t>
            </a:r>
            <a:r>
              <a:rPr lang="sv-SE" dirty="0" err="1"/>
              <a:t>various</a:t>
            </a:r>
            <a:r>
              <a:rPr lang="sv-SE" dirty="0"/>
              <a:t> </a:t>
            </a:r>
            <a:r>
              <a:rPr lang="sv-SE" dirty="0" err="1"/>
              <a:t>waus</a:t>
            </a:r>
            <a:r>
              <a:rPr lang="sv-SE" dirty="0"/>
              <a:t> the the </a:t>
            </a:r>
            <a:r>
              <a:rPr lang="sv-SE" dirty="0" err="1"/>
              <a:t>technical</a:t>
            </a:r>
            <a:r>
              <a:rPr lang="sv-SE" dirty="0"/>
              <a:t> set-</a:t>
            </a:r>
            <a:r>
              <a:rPr lang="sv-SE" dirty="0" err="1"/>
              <a:t>up</a:t>
            </a:r>
            <a:r>
              <a:rPr lang="sv-SE" dirty="0"/>
              <a:t> </a:t>
            </a:r>
            <a:r>
              <a:rPr lang="sv-SE" dirty="0" err="1"/>
              <a:t>can</a:t>
            </a:r>
            <a:r>
              <a:rPr lang="sv-SE" dirty="0"/>
              <a:t> </a:t>
            </a:r>
            <a:r>
              <a:rPr lang="sv-SE" dirty="0" err="1"/>
              <a:t>affect</a:t>
            </a:r>
            <a:r>
              <a:rPr lang="sv-SE" dirty="0"/>
              <a:t> </a:t>
            </a:r>
            <a:r>
              <a:rPr lang="sv-SE" dirty="0" err="1"/>
              <a:t>oc</a:t>
            </a:r>
            <a:r>
              <a:rPr lang="sv-SE" dirty="0"/>
              <a:t> co-</a:t>
            </a:r>
            <a:r>
              <a:rPr lang="sv-SE" dirty="0" err="1"/>
              <a:t>located</a:t>
            </a:r>
            <a:r>
              <a:rPr lang="sv-SE" dirty="0"/>
              <a:t> mobile design</a:t>
            </a:r>
          </a:p>
          <a:p>
            <a:endParaRPr lang="sv-SE" dirty="0"/>
          </a:p>
          <a:p>
            <a:r>
              <a:rPr lang="sv-SE" dirty="0"/>
              <a:t>Information </a:t>
            </a:r>
            <a:r>
              <a:rPr lang="sv-SE" dirty="0" err="1"/>
              <a:t>symmetry</a:t>
            </a:r>
            <a:r>
              <a:rPr lang="sv-SE" dirty="0"/>
              <a:t> is </a:t>
            </a:r>
            <a:r>
              <a:rPr lang="sv-SE" dirty="0" err="1"/>
              <a:t>about</a:t>
            </a:r>
            <a:r>
              <a:rPr lang="sv-SE" dirty="0"/>
              <a:t> </a:t>
            </a:r>
            <a:r>
              <a:rPr lang="sv-SE" dirty="0" err="1"/>
              <a:t>what</a:t>
            </a:r>
            <a:r>
              <a:rPr lang="sv-SE" dirty="0"/>
              <a:t> information </a:t>
            </a:r>
            <a:r>
              <a:rPr lang="sv-SE" dirty="0" err="1"/>
              <a:t>each</a:t>
            </a:r>
            <a:r>
              <a:rPr lang="sv-SE" dirty="0"/>
              <a:t> </a:t>
            </a:r>
            <a:r>
              <a:rPr lang="sv-SE" dirty="0" err="1"/>
              <a:t>particpant</a:t>
            </a:r>
            <a:r>
              <a:rPr lang="sv-SE" dirty="0"/>
              <a:t> gets. Do </a:t>
            </a:r>
            <a:r>
              <a:rPr lang="sv-SE" dirty="0" err="1"/>
              <a:t>they</a:t>
            </a:r>
            <a:r>
              <a:rPr lang="sv-SE" dirty="0"/>
              <a:t> all </a:t>
            </a:r>
            <a:r>
              <a:rPr lang="sv-SE" dirty="0" err="1"/>
              <a:t>share</a:t>
            </a:r>
            <a:r>
              <a:rPr lang="sv-SE" dirty="0"/>
              <a:t> the same information or do </a:t>
            </a:r>
            <a:r>
              <a:rPr lang="sv-SE" dirty="0" err="1"/>
              <a:t>they</a:t>
            </a:r>
            <a:r>
              <a:rPr lang="sv-SE" dirty="0"/>
              <a:t> </a:t>
            </a:r>
            <a:r>
              <a:rPr lang="sv-SE" dirty="0" err="1"/>
              <a:t>see</a:t>
            </a:r>
            <a:r>
              <a:rPr lang="sv-SE" dirty="0"/>
              <a:t> different </a:t>
            </a:r>
            <a:r>
              <a:rPr lang="sv-SE" dirty="0" err="1"/>
              <a:t>things</a:t>
            </a:r>
            <a:r>
              <a:rPr lang="sv-SE" dirty="0"/>
              <a:t>?</a:t>
            </a:r>
          </a:p>
          <a:p>
            <a:endParaRPr lang="sv-SE" dirty="0"/>
          </a:p>
          <a:p>
            <a:r>
              <a:rPr lang="sv-SE" dirty="0" err="1"/>
              <a:t>Interaction</a:t>
            </a:r>
            <a:r>
              <a:rPr lang="sv-SE" dirty="0"/>
              <a:t> </a:t>
            </a:r>
            <a:r>
              <a:rPr lang="sv-SE" dirty="0" err="1"/>
              <a:t>abilities</a:t>
            </a:r>
            <a:r>
              <a:rPr lang="sv-SE" dirty="0"/>
              <a:t> is </a:t>
            </a:r>
            <a:r>
              <a:rPr lang="sv-SE" dirty="0" err="1"/>
              <a:t>about</a:t>
            </a:r>
            <a:r>
              <a:rPr lang="sv-SE" dirty="0"/>
              <a:t> </a:t>
            </a:r>
            <a:r>
              <a:rPr lang="sv-SE" dirty="0" err="1"/>
              <a:t>what</a:t>
            </a:r>
            <a:r>
              <a:rPr lang="sv-SE" dirty="0"/>
              <a:t> </a:t>
            </a:r>
            <a:r>
              <a:rPr lang="sv-SE" dirty="0" err="1"/>
              <a:t>users</a:t>
            </a:r>
            <a:r>
              <a:rPr lang="sv-SE" dirty="0"/>
              <a:t> </a:t>
            </a:r>
            <a:r>
              <a:rPr lang="sv-SE" dirty="0" err="1"/>
              <a:t>can</a:t>
            </a:r>
            <a:r>
              <a:rPr lang="sv-SE" dirty="0"/>
              <a:t> do. Is </a:t>
            </a:r>
            <a:r>
              <a:rPr lang="sv-SE" dirty="0" err="1"/>
              <a:t>there</a:t>
            </a:r>
            <a:r>
              <a:rPr lang="sv-SE" dirty="0"/>
              <a:t> an </a:t>
            </a:r>
            <a:r>
              <a:rPr lang="sv-SE" dirty="0" err="1"/>
              <a:t>assymmetry</a:t>
            </a:r>
            <a:r>
              <a:rPr lang="sv-SE" dirty="0"/>
              <a:t> or </a:t>
            </a:r>
            <a:r>
              <a:rPr lang="sv-SE" dirty="0" err="1"/>
              <a:t>are</a:t>
            </a:r>
            <a:r>
              <a:rPr lang="sv-SE" dirty="0"/>
              <a:t> the </a:t>
            </a:r>
            <a:r>
              <a:rPr lang="sv-SE" dirty="0" err="1"/>
              <a:t>abilities</a:t>
            </a:r>
            <a:r>
              <a:rPr lang="sv-SE" dirty="0"/>
              <a:t> the same for </a:t>
            </a:r>
            <a:r>
              <a:rPr lang="sv-SE" dirty="0" err="1"/>
              <a:t>everyone</a:t>
            </a:r>
            <a:r>
              <a:rPr lang="sv-SE" dirty="0"/>
              <a:t>?</a:t>
            </a:r>
          </a:p>
          <a:p>
            <a:endParaRPr lang="sv-SE" dirty="0"/>
          </a:p>
          <a:p>
            <a:r>
              <a:rPr lang="sv-SE" dirty="0"/>
              <a:t>Information distribution is </a:t>
            </a:r>
            <a:r>
              <a:rPr lang="sv-SE" dirty="0" err="1"/>
              <a:t>about</a:t>
            </a:r>
            <a:r>
              <a:rPr lang="sv-SE" dirty="0"/>
              <a:t> </a:t>
            </a:r>
            <a:r>
              <a:rPr lang="sv-SE" dirty="0" err="1"/>
              <a:t>who</a:t>
            </a:r>
            <a:r>
              <a:rPr lang="sv-SE" dirty="0"/>
              <a:t> </a:t>
            </a:r>
            <a:r>
              <a:rPr lang="sv-SE" dirty="0" err="1"/>
              <a:t>knows</a:t>
            </a:r>
            <a:r>
              <a:rPr lang="sv-SE" dirty="0"/>
              <a:t> </a:t>
            </a:r>
            <a:r>
              <a:rPr lang="sv-SE" dirty="0" err="1"/>
              <a:t>what</a:t>
            </a:r>
            <a:r>
              <a:rPr lang="sv-SE" dirty="0"/>
              <a:t> </a:t>
            </a:r>
            <a:r>
              <a:rPr lang="sv-SE" dirty="0" err="1"/>
              <a:t>when</a:t>
            </a:r>
            <a:r>
              <a:rPr lang="sv-SE" dirty="0"/>
              <a:t>.</a:t>
            </a:r>
          </a:p>
          <a:p>
            <a:endParaRPr lang="sv-SE" dirty="0"/>
          </a:p>
          <a:p>
            <a:r>
              <a:rPr lang="sv-SE" dirty="0"/>
              <a:t>Is all information </a:t>
            </a:r>
            <a:r>
              <a:rPr lang="sv-SE" dirty="0" err="1"/>
              <a:t>free</a:t>
            </a:r>
            <a:r>
              <a:rPr lang="sv-SE" dirty="0"/>
              <a:t> or </a:t>
            </a:r>
            <a:r>
              <a:rPr lang="sv-SE" dirty="0" err="1"/>
              <a:t>does</a:t>
            </a:r>
            <a:r>
              <a:rPr lang="sv-SE" dirty="0"/>
              <a:t> it </a:t>
            </a:r>
            <a:r>
              <a:rPr lang="sv-SE" dirty="0" err="1"/>
              <a:t>unfold</a:t>
            </a:r>
            <a:r>
              <a:rPr lang="sv-SE" dirty="0"/>
              <a:t> over </a:t>
            </a:r>
            <a:r>
              <a:rPr lang="sv-SE" dirty="0" err="1"/>
              <a:t>time</a:t>
            </a:r>
            <a:r>
              <a:rPr lang="sv-SE" dirty="0"/>
              <a:t>, is it </a:t>
            </a:r>
            <a:r>
              <a:rPr lang="sv-SE" dirty="0" err="1"/>
              <a:t>limited</a:t>
            </a:r>
            <a:r>
              <a:rPr lang="sv-SE" dirty="0"/>
              <a:t> </a:t>
            </a:r>
            <a:r>
              <a:rPr lang="sv-SE" dirty="0" err="1"/>
              <a:t>somehow</a:t>
            </a:r>
            <a:r>
              <a:rPr lang="sv-SE" dirty="0"/>
              <a:t> or </a:t>
            </a:r>
            <a:r>
              <a:rPr lang="sv-SE" dirty="0" err="1"/>
              <a:t>shared</a:t>
            </a:r>
            <a:r>
              <a:rPr lang="sv-SE" dirty="0"/>
              <a:t> </a:t>
            </a:r>
            <a:r>
              <a:rPr lang="sv-SE" dirty="0" err="1"/>
              <a:t>between</a:t>
            </a:r>
            <a:r>
              <a:rPr lang="sv-SE" dirty="0"/>
              <a:t> the persons </a:t>
            </a:r>
            <a:r>
              <a:rPr lang="sv-SE" dirty="0" err="1"/>
              <a:t>involved</a:t>
            </a:r>
            <a:r>
              <a:rPr lang="sv-SE" dirty="0"/>
              <a:t> in the co-</a:t>
            </a:r>
            <a:r>
              <a:rPr lang="sv-SE" dirty="0" err="1"/>
              <a:t>located</a:t>
            </a:r>
            <a:r>
              <a:rPr lang="sv-SE" dirty="0"/>
              <a:t> mobile </a:t>
            </a:r>
            <a:r>
              <a:rPr lang="sv-SE" dirty="0" err="1"/>
              <a:t>activity</a:t>
            </a:r>
            <a:r>
              <a:rPr lang="sv-SE" dirty="0"/>
              <a:t>?</a:t>
            </a:r>
          </a:p>
          <a:p>
            <a:endParaRPr lang="sv-SE" dirty="0"/>
          </a:p>
          <a:p>
            <a:r>
              <a:rPr lang="sv-SE" dirty="0"/>
              <a:t>Event triggers is </a:t>
            </a:r>
            <a:r>
              <a:rPr lang="sv-SE" dirty="0" err="1"/>
              <a:t>about</a:t>
            </a:r>
            <a:r>
              <a:rPr lang="sv-SE" dirty="0"/>
              <a:t> </a:t>
            </a:r>
            <a:r>
              <a:rPr lang="sv-SE" dirty="0" err="1"/>
              <a:t>what</a:t>
            </a:r>
            <a:r>
              <a:rPr lang="sv-SE" dirty="0"/>
              <a:t> </a:t>
            </a:r>
            <a:r>
              <a:rPr lang="sv-SE" dirty="0" err="1"/>
              <a:t>brings</a:t>
            </a:r>
            <a:r>
              <a:rPr lang="sv-SE" dirty="0"/>
              <a:t> the </a:t>
            </a:r>
            <a:r>
              <a:rPr lang="sv-SE" dirty="0" err="1"/>
              <a:t>activity</a:t>
            </a:r>
            <a:r>
              <a:rPr lang="sv-SE" dirty="0"/>
              <a:t> forward. Is it information, or </a:t>
            </a:r>
            <a:r>
              <a:rPr lang="sv-SE" dirty="0" err="1"/>
              <a:t>time</a:t>
            </a:r>
            <a:r>
              <a:rPr lang="sv-SE" dirty="0"/>
              <a:t> or </a:t>
            </a:r>
            <a:r>
              <a:rPr lang="sv-SE" dirty="0" err="1"/>
              <a:t>perhaps</a:t>
            </a:r>
            <a:r>
              <a:rPr lang="sv-SE" dirty="0"/>
              <a:t> the </a:t>
            </a:r>
            <a:r>
              <a:rPr lang="sv-SE" dirty="0" err="1"/>
              <a:t>proximity</a:t>
            </a:r>
            <a:r>
              <a:rPr lang="sv-SE" dirty="0"/>
              <a:t> </a:t>
            </a:r>
            <a:r>
              <a:rPr lang="sv-SE" dirty="0" err="1"/>
              <a:t>between</a:t>
            </a:r>
            <a:r>
              <a:rPr lang="sv-SE" dirty="0"/>
              <a:t> </a:t>
            </a:r>
            <a:r>
              <a:rPr lang="sv-SE" dirty="0" err="1"/>
              <a:t>users</a:t>
            </a:r>
            <a:r>
              <a:rPr lang="sv-SE" dirty="0"/>
              <a:t> and </a:t>
            </a:r>
            <a:r>
              <a:rPr lang="sv-SE" dirty="0" err="1"/>
              <a:t>devices</a:t>
            </a:r>
            <a:r>
              <a:rPr lang="sv-SE" dirty="0"/>
              <a:t>?</a:t>
            </a:r>
          </a:p>
          <a:p>
            <a:endParaRPr lang="sv-SE" dirty="0"/>
          </a:p>
          <a:p>
            <a:r>
              <a:rPr lang="sv-SE" dirty="0" err="1"/>
              <a:t>Again</a:t>
            </a:r>
            <a:r>
              <a:rPr lang="sv-SE" dirty="0"/>
              <a:t> </a:t>
            </a:r>
            <a:r>
              <a:rPr lang="sv-SE" dirty="0" err="1"/>
              <a:t>we</a:t>
            </a:r>
            <a:r>
              <a:rPr lang="sv-SE" dirty="0"/>
              <a:t> </a:t>
            </a:r>
            <a:r>
              <a:rPr lang="sv-SE" dirty="0" err="1"/>
              <a:t>can</a:t>
            </a:r>
            <a:r>
              <a:rPr lang="sv-SE" dirty="0"/>
              <a:t> </a:t>
            </a:r>
            <a:r>
              <a:rPr lang="sv-SE" dirty="0" err="1"/>
              <a:t>both</a:t>
            </a:r>
            <a:r>
              <a:rPr lang="sv-SE" dirty="0"/>
              <a:t> </a:t>
            </a:r>
            <a:r>
              <a:rPr lang="sv-SE" dirty="0" err="1"/>
              <a:t>analyse</a:t>
            </a:r>
            <a:r>
              <a:rPr lang="sv-SE" dirty="0"/>
              <a:t> </a:t>
            </a:r>
            <a:r>
              <a:rPr lang="sv-SE" dirty="0" err="1"/>
              <a:t>existing</a:t>
            </a:r>
            <a:r>
              <a:rPr lang="sv-SE" dirty="0"/>
              <a:t> </a:t>
            </a:r>
            <a:r>
              <a:rPr lang="sv-SE" dirty="0" err="1"/>
              <a:t>apps</a:t>
            </a:r>
            <a:r>
              <a:rPr lang="sv-SE" dirty="0"/>
              <a:t> </a:t>
            </a:r>
            <a:r>
              <a:rPr lang="sv-SE" dirty="0" err="1"/>
              <a:t>with</a:t>
            </a:r>
            <a:r>
              <a:rPr lang="sv-SE" dirty="0"/>
              <a:t> </a:t>
            </a:r>
            <a:r>
              <a:rPr lang="sv-SE" dirty="0" err="1"/>
              <a:t>respect</a:t>
            </a:r>
            <a:r>
              <a:rPr lang="sv-SE" dirty="0"/>
              <a:t> to </a:t>
            </a:r>
            <a:r>
              <a:rPr lang="sv-SE" dirty="0" err="1"/>
              <a:t>these</a:t>
            </a:r>
            <a:r>
              <a:rPr lang="sv-SE" dirty="0"/>
              <a:t> or </a:t>
            </a:r>
            <a:r>
              <a:rPr lang="sv-SE" dirty="0" err="1"/>
              <a:t>take</a:t>
            </a:r>
            <a:r>
              <a:rPr lang="sv-SE" dirty="0"/>
              <a:t> </a:t>
            </a:r>
            <a:r>
              <a:rPr lang="sv-SE" dirty="0" err="1"/>
              <a:t>them</a:t>
            </a:r>
            <a:r>
              <a:rPr lang="sv-SE" dirty="0"/>
              <a:t> as </a:t>
            </a:r>
            <a:r>
              <a:rPr lang="sv-SE" dirty="0" err="1"/>
              <a:t>starting</a:t>
            </a:r>
            <a:r>
              <a:rPr lang="sv-SE" dirty="0"/>
              <a:t> </a:t>
            </a:r>
            <a:r>
              <a:rPr lang="sv-SE" dirty="0" err="1"/>
              <a:t>point</a:t>
            </a:r>
            <a:r>
              <a:rPr lang="sv-SE" dirty="0"/>
              <a:t> for a new design.</a:t>
            </a:r>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24</a:t>
            </a:fld>
            <a:endParaRPr lang="sv-SE"/>
          </a:p>
        </p:txBody>
      </p:sp>
    </p:spTree>
    <p:extLst>
      <p:ext uri="{BB962C8B-B14F-4D97-AF65-F5344CB8AC3E}">
        <p14:creationId xmlns:p14="http://schemas.microsoft.com/office/powerpoint/2010/main" val="413745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The spatial </a:t>
            </a:r>
            <a:r>
              <a:rPr lang="sv-SE" dirty="0" err="1"/>
              <a:t>perspective</a:t>
            </a:r>
            <a:r>
              <a:rPr lang="sv-SE" dirty="0"/>
              <a:t> is </a:t>
            </a:r>
            <a:r>
              <a:rPr lang="sv-SE" dirty="0" err="1"/>
              <a:t>about</a:t>
            </a:r>
            <a:r>
              <a:rPr lang="sv-SE" dirty="0"/>
              <a:t> </a:t>
            </a:r>
            <a:r>
              <a:rPr lang="sv-SE" dirty="0" err="1"/>
              <a:t>size</a:t>
            </a:r>
            <a:r>
              <a:rPr lang="sv-SE" dirty="0"/>
              <a:t> and </a:t>
            </a:r>
            <a:r>
              <a:rPr lang="sv-SE" dirty="0" err="1"/>
              <a:t>boundaries</a:t>
            </a:r>
            <a:r>
              <a:rPr lang="sv-SE" dirty="0"/>
              <a:t> and </a:t>
            </a:r>
            <a:r>
              <a:rPr lang="sv-SE" dirty="0" err="1"/>
              <a:t>how</a:t>
            </a:r>
            <a:r>
              <a:rPr lang="sv-SE" dirty="0"/>
              <a:t> </a:t>
            </a:r>
            <a:r>
              <a:rPr lang="sv-SE" dirty="0" err="1"/>
              <a:t>we</a:t>
            </a:r>
            <a:r>
              <a:rPr lang="sv-SE" dirty="0"/>
              <a:t> </a:t>
            </a:r>
            <a:r>
              <a:rPr lang="sv-SE" dirty="0" err="1"/>
              <a:t>move</a:t>
            </a:r>
            <a:r>
              <a:rPr lang="sv-SE" dirty="0"/>
              <a:t> </a:t>
            </a:r>
            <a:r>
              <a:rPr lang="sv-SE" dirty="0" err="1"/>
              <a:t>through</a:t>
            </a:r>
            <a:r>
              <a:rPr lang="sv-SE" dirty="0"/>
              <a:t> an </a:t>
            </a:r>
            <a:r>
              <a:rPr lang="sv-SE" dirty="0" err="1"/>
              <a:t>activity</a:t>
            </a:r>
            <a:endParaRPr lang="sv-SE" dirty="0"/>
          </a:p>
          <a:p>
            <a:endParaRPr lang="sv-SE" dirty="0"/>
          </a:p>
          <a:p>
            <a:r>
              <a:rPr lang="sv-SE" dirty="0" err="1"/>
              <a:t>There</a:t>
            </a:r>
            <a:r>
              <a:rPr lang="sv-SE" dirty="0"/>
              <a:t> </a:t>
            </a:r>
            <a:r>
              <a:rPr lang="sv-SE" dirty="0" err="1"/>
              <a:t>are</a:t>
            </a:r>
            <a:r>
              <a:rPr lang="sv-SE" dirty="0"/>
              <a:t> </a:t>
            </a:r>
            <a:r>
              <a:rPr lang="sv-SE" dirty="0" err="1"/>
              <a:t>three</a:t>
            </a:r>
            <a:r>
              <a:rPr lang="sv-SE" dirty="0"/>
              <a:t> </a:t>
            </a:r>
            <a:r>
              <a:rPr lang="sv-SE" dirty="0" err="1"/>
              <a:t>properties</a:t>
            </a:r>
            <a:r>
              <a:rPr lang="sv-SE" dirty="0"/>
              <a:t> </a:t>
            </a:r>
            <a:r>
              <a:rPr lang="en-US" cap="small" dirty="0"/>
              <a:t>Proximity</a:t>
            </a:r>
            <a:r>
              <a:rPr lang="en-GB" dirty="0"/>
              <a:t>, </a:t>
            </a:r>
            <a:r>
              <a:rPr lang="en-US" cap="small" dirty="0"/>
              <a:t>Location(s)</a:t>
            </a:r>
            <a:r>
              <a:rPr lang="en-GB" dirty="0"/>
              <a:t> and </a:t>
            </a:r>
            <a:r>
              <a:rPr lang="en-US" cap="small" dirty="0"/>
              <a:t>Movement</a:t>
            </a:r>
            <a:r>
              <a:rPr lang="en-GB" dirty="0"/>
              <a:t>. </a:t>
            </a:r>
          </a:p>
          <a:p>
            <a:endParaRPr lang="en-GB"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25</a:t>
            </a:fld>
            <a:endParaRPr lang="sv-SE"/>
          </a:p>
        </p:txBody>
      </p:sp>
    </p:spTree>
    <p:extLst>
      <p:ext uri="{BB962C8B-B14F-4D97-AF65-F5344CB8AC3E}">
        <p14:creationId xmlns:p14="http://schemas.microsoft.com/office/powerpoint/2010/main" val="4182028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The </a:t>
            </a:r>
            <a:r>
              <a:rPr lang="sv-SE" dirty="0" err="1"/>
              <a:t>three</a:t>
            </a:r>
            <a:r>
              <a:rPr lang="sv-SE" dirty="0"/>
              <a:t> spatial </a:t>
            </a:r>
            <a:r>
              <a:rPr lang="sv-SE" dirty="0" err="1"/>
              <a:t>properties</a:t>
            </a:r>
            <a:r>
              <a:rPr lang="sv-SE" dirty="0"/>
              <a:t> </a:t>
            </a:r>
            <a:r>
              <a:rPr lang="sv-SE" dirty="0" err="1"/>
              <a:t>are</a:t>
            </a:r>
            <a:endParaRPr lang="sv-SE" dirty="0"/>
          </a:p>
          <a:p>
            <a:endParaRPr lang="sv-SE" dirty="0"/>
          </a:p>
          <a:p>
            <a:r>
              <a:rPr lang="en-GB" dirty="0"/>
              <a:t>Proximity: Which things need to be close in order for an activity, or event to play out. </a:t>
            </a:r>
          </a:p>
          <a:p>
            <a:pPr lvl="1"/>
            <a:r>
              <a:rPr lang="en-GB" dirty="0"/>
              <a:t>[</a:t>
            </a:r>
            <a:r>
              <a:rPr lang="en-GB" i="1" dirty="0"/>
              <a:t>people | devices | objects | locations | combined</a:t>
            </a:r>
            <a:r>
              <a:rPr lang="en-GB" dirty="0"/>
              <a:t>]</a:t>
            </a:r>
          </a:p>
          <a:p>
            <a:pPr lvl="1"/>
            <a:endParaRPr lang="en-GB" dirty="0"/>
          </a:p>
          <a:p>
            <a:r>
              <a:rPr lang="en-GB" dirty="0"/>
              <a:t>Location(s): Whether there are any specific locations or places within the spatial boundaries that matter for the experience</a:t>
            </a:r>
          </a:p>
          <a:p>
            <a:pPr lvl="1"/>
            <a:r>
              <a:rPr lang="en-GB" dirty="0"/>
              <a:t>[</a:t>
            </a:r>
            <a:r>
              <a:rPr lang="en-GB" i="1" dirty="0"/>
              <a:t>one or more | none</a:t>
            </a:r>
            <a:r>
              <a:rPr lang="en-GB" dirty="0"/>
              <a:t>]</a:t>
            </a:r>
          </a:p>
          <a:p>
            <a:pPr lvl="1"/>
            <a:r>
              <a:rPr lang="en-GB" dirty="0"/>
              <a:t>This is about whether the co-located activity only can take place in certain environments</a:t>
            </a:r>
          </a:p>
          <a:p>
            <a:pPr lvl="1"/>
            <a:r>
              <a:rPr lang="en-GB" dirty="0"/>
              <a:t>If it is relevant anywhere the value is none</a:t>
            </a:r>
          </a:p>
          <a:p>
            <a:pPr lvl="1"/>
            <a:endParaRPr lang="en-GB" dirty="0"/>
          </a:p>
          <a:p>
            <a:r>
              <a:rPr lang="en-GB" dirty="0"/>
              <a:t>Movement: If/how movement is part of the experience.</a:t>
            </a:r>
          </a:p>
          <a:p>
            <a:pPr lvl="1"/>
            <a:r>
              <a:rPr lang="en-GB" dirty="0"/>
              <a:t>[</a:t>
            </a:r>
            <a:r>
              <a:rPr lang="en-GB" i="1" dirty="0"/>
              <a:t>on the go | sedentary | combined</a:t>
            </a:r>
            <a:r>
              <a:rPr lang="en-GB" dirty="0"/>
              <a:t>]</a:t>
            </a:r>
            <a:r>
              <a:rPr lang="en-GB" i="1" dirty="0"/>
              <a:t>.</a:t>
            </a:r>
            <a:endParaRPr lang="en-GB"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26</a:t>
            </a:fld>
            <a:endParaRPr lang="sv-SE"/>
          </a:p>
        </p:txBody>
      </p:sp>
    </p:spTree>
    <p:extLst>
      <p:ext uri="{BB962C8B-B14F-4D97-AF65-F5344CB8AC3E}">
        <p14:creationId xmlns:p14="http://schemas.microsoft.com/office/powerpoint/2010/main" val="334488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Finally</a:t>
            </a:r>
            <a:r>
              <a:rPr lang="sv-SE" dirty="0"/>
              <a:t> the temporal </a:t>
            </a:r>
            <a:r>
              <a:rPr lang="sv-SE" dirty="0" err="1"/>
              <a:t>perspective</a:t>
            </a:r>
            <a:r>
              <a:rPr lang="sv-SE" dirty="0"/>
              <a:t> deals </a:t>
            </a:r>
            <a:r>
              <a:rPr lang="sv-SE" dirty="0" err="1"/>
              <a:t>with</a:t>
            </a:r>
            <a:r>
              <a:rPr lang="sv-SE" dirty="0"/>
              <a:t> the temporal </a:t>
            </a:r>
            <a:r>
              <a:rPr lang="sv-SE" dirty="0" err="1"/>
              <a:t>behaviour</a:t>
            </a:r>
            <a:r>
              <a:rPr lang="sv-SE" dirty="0"/>
              <a:t> of software and the temporal </a:t>
            </a:r>
            <a:r>
              <a:rPr lang="sv-SE" dirty="0" err="1"/>
              <a:t>character</a:t>
            </a:r>
            <a:r>
              <a:rPr lang="sv-SE" dirty="0"/>
              <a:t> of the </a:t>
            </a:r>
            <a:r>
              <a:rPr lang="sv-SE" dirty="0" err="1"/>
              <a:t>experience</a:t>
            </a:r>
            <a:r>
              <a:rPr lang="sv-SE" dirty="0"/>
              <a:t>, </a:t>
            </a:r>
            <a:r>
              <a:rPr lang="sv-SE" dirty="0" err="1"/>
              <a:t>this</a:t>
            </a:r>
            <a:r>
              <a:rPr lang="sv-SE" dirty="0"/>
              <a:t> </a:t>
            </a:r>
            <a:r>
              <a:rPr lang="sv-SE" dirty="0" err="1"/>
              <a:t>involves</a:t>
            </a:r>
            <a:r>
              <a:rPr lang="sv-SE" dirty="0"/>
              <a:t> </a:t>
            </a:r>
            <a:r>
              <a:rPr lang="sv-SE" dirty="0" err="1"/>
              <a:t>things</a:t>
            </a:r>
            <a:r>
              <a:rPr lang="sv-SE" dirty="0"/>
              <a:t> like </a:t>
            </a:r>
            <a:r>
              <a:rPr lang="sv-SE" dirty="0" err="1"/>
              <a:t>if</a:t>
            </a:r>
            <a:r>
              <a:rPr lang="sv-SE" dirty="0"/>
              <a:t> </a:t>
            </a:r>
            <a:r>
              <a:rPr lang="sv-SE" dirty="0" err="1"/>
              <a:t>there</a:t>
            </a:r>
            <a:r>
              <a:rPr lang="sv-SE" dirty="0"/>
              <a:t> is </a:t>
            </a:r>
            <a:r>
              <a:rPr lang="sv-SE" dirty="0" err="1"/>
              <a:t>some</a:t>
            </a:r>
            <a:r>
              <a:rPr lang="sv-SE" dirty="0"/>
              <a:t> </a:t>
            </a:r>
            <a:r>
              <a:rPr lang="sv-SE" dirty="0" err="1"/>
              <a:t>specific</a:t>
            </a:r>
            <a:r>
              <a:rPr lang="sv-SE" dirty="0"/>
              <a:t> </a:t>
            </a:r>
            <a:r>
              <a:rPr lang="sv-SE" dirty="0" err="1"/>
              <a:t>rythm</a:t>
            </a:r>
            <a:r>
              <a:rPr lang="sv-SE" dirty="0"/>
              <a:t> </a:t>
            </a:r>
            <a:r>
              <a:rPr lang="sv-SE" dirty="0" err="1"/>
              <a:t>that</a:t>
            </a:r>
            <a:r>
              <a:rPr lang="sv-SE" dirty="0"/>
              <a:t> </a:t>
            </a:r>
            <a:r>
              <a:rPr lang="sv-SE" dirty="0" err="1"/>
              <a:t>charatcerizes</a:t>
            </a:r>
            <a:r>
              <a:rPr lang="sv-SE" dirty="0"/>
              <a:t> the </a:t>
            </a:r>
            <a:r>
              <a:rPr lang="sv-SE" dirty="0" err="1"/>
              <a:t>activity</a:t>
            </a:r>
            <a:r>
              <a:rPr lang="sv-SE" dirty="0"/>
              <a:t>.</a:t>
            </a:r>
          </a:p>
          <a:p>
            <a:endParaRPr lang="sv-SE" dirty="0"/>
          </a:p>
          <a:p>
            <a:r>
              <a:rPr lang="sv-SE" dirty="0"/>
              <a:t>The </a:t>
            </a:r>
            <a:r>
              <a:rPr lang="sv-SE" dirty="0" err="1"/>
              <a:t>three</a:t>
            </a:r>
            <a:r>
              <a:rPr lang="sv-SE" dirty="0"/>
              <a:t> </a:t>
            </a:r>
            <a:r>
              <a:rPr lang="sv-SE" dirty="0" err="1"/>
              <a:t>properties</a:t>
            </a:r>
            <a:r>
              <a:rPr lang="sv-SE" dirty="0"/>
              <a:t> </a:t>
            </a:r>
            <a:r>
              <a:rPr lang="sv-SE" dirty="0" err="1"/>
              <a:t>are</a:t>
            </a:r>
            <a:r>
              <a:rPr lang="sv-SE" dirty="0"/>
              <a:t>  </a:t>
            </a:r>
            <a:r>
              <a:rPr lang="en-US" cap="small" dirty="0" err="1"/>
              <a:t>Synchronisation</a:t>
            </a:r>
            <a:r>
              <a:rPr lang="en-GB" dirty="0"/>
              <a:t>, </a:t>
            </a:r>
            <a:r>
              <a:rPr lang="en-US" cap="small" dirty="0"/>
              <a:t>Engagement</a:t>
            </a:r>
            <a:r>
              <a:rPr lang="en-GB" dirty="0"/>
              <a:t> and </a:t>
            </a:r>
            <a:r>
              <a:rPr lang="en-US" cap="small" dirty="0"/>
              <a:t>Pacing</a:t>
            </a:r>
          </a:p>
          <a:p>
            <a:endParaRPr lang="en-US" cap="small"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27</a:t>
            </a:fld>
            <a:endParaRPr lang="sv-SE"/>
          </a:p>
        </p:txBody>
      </p:sp>
    </p:spTree>
    <p:extLst>
      <p:ext uri="{BB962C8B-B14F-4D97-AF65-F5344CB8AC3E}">
        <p14:creationId xmlns:p14="http://schemas.microsoft.com/office/powerpoint/2010/main" val="299943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The three properties capturing temporal properties are as follows</a:t>
            </a:r>
          </a:p>
          <a:p>
            <a:endParaRPr lang="en-GB" noProof="0" dirty="0"/>
          </a:p>
          <a:p>
            <a:r>
              <a:rPr lang="en-GB" noProof="0" dirty="0"/>
              <a:t>Synchronization: this is about whether and in which way synchronization is prompted</a:t>
            </a:r>
          </a:p>
          <a:p>
            <a:r>
              <a:rPr lang="en-GB" noProof="0" dirty="0"/>
              <a:t>	basically there are two options, that synchronization is </a:t>
            </a:r>
            <a:r>
              <a:rPr lang="en-GB" noProof="0" dirty="0" err="1"/>
              <a:t>drien</a:t>
            </a:r>
            <a:r>
              <a:rPr lang="en-GB" noProof="0" dirty="0"/>
              <a:t> by the user’s action or by the system. It can also be combined</a:t>
            </a:r>
          </a:p>
          <a:p>
            <a:endParaRPr lang="en-GB" noProof="0" dirty="0"/>
          </a:p>
          <a:p>
            <a:pPr lvl="1"/>
            <a:endParaRPr lang="en-GB" noProof="0" dirty="0"/>
          </a:p>
          <a:p>
            <a:r>
              <a:rPr lang="en-GB" noProof="0" dirty="0"/>
              <a:t>Engagement: is about users’ broad temporal patterns of action </a:t>
            </a:r>
          </a:p>
          <a:p>
            <a:r>
              <a:rPr lang="en-GB" noProof="0" dirty="0"/>
              <a:t>	for instance, this can be continuous that is the users need to be active all the time throughout an activity or sporadic which means that users only need to do something now and then</a:t>
            </a:r>
          </a:p>
          <a:p>
            <a:endParaRPr lang="en-GB" noProof="0" dirty="0"/>
          </a:p>
          <a:p>
            <a:r>
              <a:rPr lang="en-GB" noProof="0" dirty="0"/>
              <a:t>Pacing: this is about the way in which actions are distributed over time the possibilities are </a:t>
            </a:r>
          </a:p>
          <a:p>
            <a:pPr lvl="1"/>
            <a:r>
              <a:rPr lang="en-GB" i="1" noProof="0" dirty="0"/>
              <a:t>high-paced, slow, user-decided  and combined</a:t>
            </a:r>
          </a:p>
          <a:p>
            <a:pPr lvl="1"/>
            <a:endParaRPr lang="en-GB" i="1" noProof="0" dirty="0"/>
          </a:p>
          <a:p>
            <a:pPr lvl="1"/>
            <a:r>
              <a:rPr lang="en-GB" i="0" noProof="0" dirty="0"/>
              <a:t>Again we can see if we set out to design something a user-driven activity that is continuous and high-paced will be different from a system-driven sporadic and slow activity</a:t>
            </a:r>
          </a:p>
          <a:p>
            <a:pPr lvl="1"/>
            <a:endParaRPr lang="en-GB" i="0" noProof="0" dirty="0"/>
          </a:p>
          <a:p>
            <a:pPr lvl="1"/>
            <a:endParaRPr lang="en-GB" i="0" noProof="0" dirty="0"/>
          </a:p>
          <a:p>
            <a:pPr lvl="1"/>
            <a:endParaRPr lang="en-GB" noProof="0" dirty="0"/>
          </a:p>
          <a:p>
            <a:pPr lvl="1"/>
            <a:endParaRPr lang="en-GB" noProof="0" dirty="0"/>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28</a:t>
            </a:fld>
            <a:endParaRPr lang="sv-SE"/>
          </a:p>
        </p:txBody>
      </p:sp>
    </p:spTree>
    <p:extLst>
      <p:ext uri="{BB962C8B-B14F-4D97-AF65-F5344CB8AC3E}">
        <p14:creationId xmlns:p14="http://schemas.microsoft.com/office/powerpoint/2010/main" val="559128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The </a:t>
            </a:r>
            <a:r>
              <a:rPr lang="sv-SE" dirty="0" err="1"/>
              <a:t>map</a:t>
            </a:r>
            <a:r>
              <a:rPr lang="sv-SE" dirty="0"/>
              <a:t> of relations is an </a:t>
            </a:r>
            <a:r>
              <a:rPr lang="sv-SE" dirty="0" err="1"/>
              <a:t>attempt</a:t>
            </a:r>
            <a:r>
              <a:rPr lang="sv-SE" dirty="0"/>
              <a:t> to </a:t>
            </a:r>
            <a:r>
              <a:rPr lang="sv-SE" dirty="0" err="1"/>
              <a:t>illustrate</a:t>
            </a:r>
            <a:r>
              <a:rPr lang="sv-SE" dirty="0"/>
              <a:t> </a:t>
            </a:r>
            <a:r>
              <a:rPr lang="sv-SE" dirty="0" err="1"/>
              <a:t>that</a:t>
            </a:r>
            <a:r>
              <a:rPr lang="sv-SE" dirty="0"/>
              <a:t> the </a:t>
            </a:r>
            <a:r>
              <a:rPr lang="sv-SE" dirty="0" err="1"/>
              <a:t>perspectives</a:t>
            </a:r>
            <a:r>
              <a:rPr lang="sv-SE" dirty="0"/>
              <a:t> </a:t>
            </a:r>
            <a:r>
              <a:rPr lang="sv-SE" dirty="0" err="1"/>
              <a:t>influnce</a:t>
            </a:r>
            <a:r>
              <a:rPr lang="sv-SE" dirty="0"/>
              <a:t> </a:t>
            </a:r>
            <a:r>
              <a:rPr lang="sv-SE" dirty="0" err="1"/>
              <a:t>each</a:t>
            </a:r>
            <a:r>
              <a:rPr lang="sv-SE" dirty="0"/>
              <a:t> </a:t>
            </a:r>
            <a:r>
              <a:rPr lang="sv-SE" dirty="0" err="1"/>
              <a:t>other</a:t>
            </a:r>
            <a:r>
              <a:rPr lang="sv-SE" dirty="0"/>
              <a:t>, </a:t>
            </a:r>
            <a:r>
              <a:rPr lang="sv-SE" dirty="0" err="1"/>
              <a:t>eg</a:t>
            </a:r>
            <a:r>
              <a:rPr lang="sv-SE" dirty="0"/>
              <a:t> the </a:t>
            </a:r>
            <a:r>
              <a:rPr lang="sv-SE" dirty="0" err="1"/>
              <a:t>physical</a:t>
            </a:r>
            <a:r>
              <a:rPr lang="sv-SE" dirty="0"/>
              <a:t> </a:t>
            </a:r>
            <a:r>
              <a:rPr lang="sv-SE" dirty="0" err="1"/>
              <a:t>closeness</a:t>
            </a:r>
            <a:r>
              <a:rPr lang="sv-SE" dirty="0"/>
              <a:t> to </a:t>
            </a:r>
            <a:r>
              <a:rPr lang="sv-SE" dirty="0" err="1"/>
              <a:t>collaborate</a:t>
            </a:r>
            <a:r>
              <a:rPr lang="sv-SE" dirty="0"/>
              <a:t> by </a:t>
            </a:r>
            <a:r>
              <a:rPr lang="sv-SE" dirty="0" err="1"/>
              <a:t>combining</a:t>
            </a:r>
            <a:r>
              <a:rPr lang="sv-SE" dirty="0"/>
              <a:t> actions is </a:t>
            </a:r>
            <a:r>
              <a:rPr lang="sv-SE" dirty="0" err="1"/>
              <a:t>shaped</a:t>
            </a:r>
            <a:r>
              <a:rPr lang="sv-SE" dirty="0"/>
              <a:t> by the social and spatial </a:t>
            </a:r>
            <a:r>
              <a:rPr lang="sv-SE" dirty="0" err="1"/>
              <a:t>perspectives</a:t>
            </a:r>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29</a:t>
            </a:fld>
            <a:endParaRPr lang="sv-SE"/>
          </a:p>
        </p:txBody>
      </p:sp>
    </p:spTree>
    <p:extLst>
      <p:ext uri="{BB962C8B-B14F-4D97-AF65-F5344CB8AC3E}">
        <p14:creationId xmlns:p14="http://schemas.microsoft.com/office/powerpoint/2010/main" val="400626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There</a:t>
            </a:r>
            <a:r>
              <a:rPr lang="sv-SE" dirty="0"/>
              <a:t> </a:t>
            </a:r>
            <a:r>
              <a:rPr lang="sv-SE" dirty="0" err="1"/>
              <a:t>are</a:t>
            </a:r>
            <a:r>
              <a:rPr lang="sv-SE" dirty="0"/>
              <a:t> </a:t>
            </a:r>
            <a:r>
              <a:rPr lang="sv-SE" dirty="0" err="1"/>
              <a:t>two</a:t>
            </a:r>
            <a:r>
              <a:rPr lang="sv-SE" dirty="0"/>
              <a:t> </a:t>
            </a:r>
            <a:r>
              <a:rPr lang="sv-SE" dirty="0" err="1"/>
              <a:t>recommended</a:t>
            </a:r>
            <a:r>
              <a:rPr lang="sv-SE" dirty="0"/>
              <a:t> </a:t>
            </a:r>
            <a:r>
              <a:rPr lang="sv-SE" dirty="0" err="1"/>
              <a:t>readings</a:t>
            </a:r>
            <a:r>
              <a:rPr lang="sv-SE" dirty="0"/>
              <a:t> </a:t>
            </a:r>
            <a:r>
              <a:rPr lang="sv-SE" dirty="0" err="1"/>
              <a:t>related</a:t>
            </a:r>
            <a:r>
              <a:rPr lang="sv-SE" dirty="0"/>
              <a:t> to </a:t>
            </a:r>
            <a:r>
              <a:rPr lang="sv-SE" dirty="0" err="1"/>
              <a:t>this</a:t>
            </a:r>
            <a:r>
              <a:rPr lang="sv-SE" dirty="0"/>
              <a:t> presentation</a:t>
            </a:r>
          </a:p>
          <a:p>
            <a:endParaRPr lang="sv-SE" dirty="0"/>
          </a:p>
          <a:p>
            <a:r>
              <a:rPr lang="sv-SE" dirty="0"/>
              <a:t>The </a:t>
            </a:r>
            <a:r>
              <a:rPr lang="sv-SE" dirty="0" err="1"/>
              <a:t>first</a:t>
            </a:r>
            <a:r>
              <a:rPr lang="sv-SE" dirty="0"/>
              <a:t> </a:t>
            </a:r>
            <a:r>
              <a:rPr lang="sv-SE" dirty="0" err="1"/>
              <a:t>one</a:t>
            </a:r>
            <a:r>
              <a:rPr lang="sv-SE" dirty="0"/>
              <a:t> talks </a:t>
            </a:r>
            <a:r>
              <a:rPr lang="sv-SE" dirty="0" err="1"/>
              <a:t>about</a:t>
            </a:r>
            <a:r>
              <a:rPr lang="sv-SE" dirty="0"/>
              <a:t> designing mobile </a:t>
            </a:r>
            <a:r>
              <a:rPr lang="sv-SE" dirty="0" err="1"/>
              <a:t>experiences</a:t>
            </a:r>
            <a:r>
              <a:rPr lang="sv-SE" dirty="0"/>
              <a:t> for co-</a:t>
            </a:r>
            <a:r>
              <a:rPr lang="sv-SE" dirty="0" err="1"/>
              <a:t>located</a:t>
            </a:r>
            <a:r>
              <a:rPr lang="sv-SE" dirty="0"/>
              <a:t> </a:t>
            </a:r>
            <a:r>
              <a:rPr lang="sv-SE" dirty="0" err="1"/>
              <a:t>interaction</a:t>
            </a:r>
            <a:r>
              <a:rPr lang="sv-SE" dirty="0"/>
              <a:t> and presents a </a:t>
            </a:r>
            <a:r>
              <a:rPr lang="sv-SE" dirty="0" err="1"/>
              <a:t>framework</a:t>
            </a:r>
            <a:r>
              <a:rPr lang="sv-SE" dirty="0"/>
              <a:t> </a:t>
            </a:r>
            <a:r>
              <a:rPr lang="sv-SE" dirty="0" err="1"/>
              <a:t>that</a:t>
            </a:r>
            <a:r>
              <a:rPr lang="sv-SE" dirty="0"/>
              <a:t> </a:t>
            </a:r>
            <a:r>
              <a:rPr lang="sv-SE" dirty="0" err="1"/>
              <a:t>can</a:t>
            </a:r>
            <a:r>
              <a:rPr lang="sv-SE" dirty="0"/>
              <a:t> be </a:t>
            </a:r>
            <a:r>
              <a:rPr lang="sv-SE" dirty="0" err="1"/>
              <a:t>used</a:t>
            </a:r>
            <a:r>
              <a:rPr lang="sv-SE" dirty="0"/>
              <a:t> for design and </a:t>
            </a:r>
            <a:r>
              <a:rPr lang="sv-SE" dirty="0" err="1"/>
              <a:t>analysis</a:t>
            </a:r>
            <a:r>
              <a:rPr lang="sv-SE" dirty="0"/>
              <a:t>, the second is a </a:t>
            </a:r>
            <a:r>
              <a:rPr lang="sv-SE" dirty="0" err="1"/>
              <a:t>review</a:t>
            </a:r>
            <a:r>
              <a:rPr lang="sv-SE" dirty="0"/>
              <a:t> of </a:t>
            </a:r>
            <a:r>
              <a:rPr lang="sv-SE" dirty="0" err="1"/>
              <a:t>work</a:t>
            </a:r>
            <a:r>
              <a:rPr lang="sv-SE" dirty="0"/>
              <a:t> in </a:t>
            </a:r>
            <a:r>
              <a:rPr lang="sv-SE" dirty="0" err="1"/>
              <a:t>this</a:t>
            </a:r>
            <a:r>
              <a:rPr lang="sv-SE" dirty="0"/>
              <a:t> area.</a:t>
            </a:r>
          </a:p>
          <a:p>
            <a:endParaRPr lang="sv-SE" dirty="0"/>
          </a:p>
          <a:p>
            <a:r>
              <a:rPr lang="sv-SE" dirty="0"/>
              <a:t>The presentation order is </a:t>
            </a:r>
            <a:r>
              <a:rPr lang="sv-SE" dirty="0" err="1"/>
              <a:t>that</a:t>
            </a:r>
            <a:r>
              <a:rPr lang="sv-SE" dirty="0"/>
              <a:t> </a:t>
            </a:r>
            <a:r>
              <a:rPr lang="sv-SE" dirty="0" err="1"/>
              <a:t>things</a:t>
            </a:r>
            <a:r>
              <a:rPr lang="sv-SE" dirty="0"/>
              <a:t> </a:t>
            </a:r>
            <a:r>
              <a:rPr lang="sv-SE" dirty="0" err="1"/>
              <a:t>based</a:t>
            </a:r>
            <a:r>
              <a:rPr lang="sv-SE" dirty="0"/>
              <a:t> on the second paper come </a:t>
            </a:r>
            <a:r>
              <a:rPr lang="sv-SE" dirty="0" err="1"/>
              <a:t>first</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a:t>
            </a:fld>
            <a:endParaRPr lang="sv-SE"/>
          </a:p>
        </p:txBody>
      </p:sp>
    </p:spTree>
    <p:extLst>
      <p:ext uri="{BB962C8B-B14F-4D97-AF65-F5344CB8AC3E}">
        <p14:creationId xmlns:p14="http://schemas.microsoft.com/office/powerpoint/2010/main" val="304303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We have now walked through the framework and its four perspectives and various properties.</a:t>
            </a:r>
          </a:p>
          <a:p>
            <a:endParaRPr lang="en-GB" noProof="0" dirty="0"/>
          </a:p>
          <a:p>
            <a:r>
              <a:rPr lang="en-GB" noProof="0" dirty="0"/>
              <a:t>A key question is in what way this can be useful for design of collaborative co-located mobile activities mediated by technology.</a:t>
            </a:r>
          </a:p>
          <a:p>
            <a:endParaRPr lang="en-GB" noProof="0" dirty="0"/>
          </a:p>
          <a:p>
            <a:r>
              <a:rPr lang="en-GB" noProof="0" dirty="0"/>
              <a:t>When we consider this it might be good to keep in mind is that what the framework does is to try to describe, collect and systemize knowledge related to designing mobile co-located interactions.</a:t>
            </a:r>
          </a:p>
          <a:p>
            <a:endParaRPr lang="en-GB" noProof="0" dirty="0"/>
          </a:p>
          <a:p>
            <a:r>
              <a:rPr lang="en-GB" noProof="0" dirty="0"/>
              <a:t>With </a:t>
            </a:r>
            <a:r>
              <a:rPr lang="en-GB" noProof="0" dirty="0" err="1"/>
              <a:t>htis</a:t>
            </a:r>
            <a:r>
              <a:rPr lang="en-GB" noProof="0" dirty="0"/>
              <a:t> in mind there are two main application areas</a:t>
            </a:r>
          </a:p>
          <a:p>
            <a:endParaRPr lang="en-GB" noProof="0" dirty="0"/>
          </a:p>
          <a:p>
            <a:r>
              <a:rPr lang="en-GB" noProof="0" dirty="0"/>
              <a:t>The first is to use the framework for analysis. We can use it to describe existing designs and applications. This can be useful for understanding individual applications but also to categorize </a:t>
            </a:r>
            <a:r>
              <a:rPr lang="en-GB" noProof="0" dirty="0" err="1"/>
              <a:t>collactions</a:t>
            </a:r>
            <a:r>
              <a:rPr lang="en-GB" noProof="0" dirty="0"/>
              <a:t> of apps or for </a:t>
            </a:r>
            <a:r>
              <a:rPr lang="en-GB" noProof="0" dirty="0" err="1"/>
              <a:t>understadning</a:t>
            </a:r>
            <a:r>
              <a:rPr lang="en-GB" noProof="0" dirty="0"/>
              <a:t> things like if there are common properties in apps for co-located interaction that contribute to their </a:t>
            </a:r>
            <a:r>
              <a:rPr lang="en-GB" noProof="0" dirty="0" err="1"/>
              <a:t>sucess</a:t>
            </a:r>
            <a:r>
              <a:rPr lang="en-GB" noProof="0" dirty="0"/>
              <a:t>.</a:t>
            </a:r>
          </a:p>
          <a:p>
            <a:endParaRPr lang="en-GB" noProof="0" dirty="0"/>
          </a:p>
          <a:p>
            <a:r>
              <a:rPr lang="en-GB" noProof="0" dirty="0"/>
              <a:t>The second key application is to use the framework as a generative tool for design.</a:t>
            </a:r>
          </a:p>
          <a:p>
            <a:endParaRPr lang="en-GB" noProof="0" dirty="0"/>
          </a:p>
          <a:p>
            <a:r>
              <a:rPr lang="en-GB" noProof="0" dirty="0"/>
              <a:t>The idea here is that we can pick a number of properties and values from the perspectives and use as constraints for design. </a:t>
            </a:r>
          </a:p>
          <a:p>
            <a:endParaRPr lang="en-GB" noProof="0" dirty="0"/>
          </a:p>
          <a:p>
            <a:r>
              <a:rPr lang="en-GB" noProof="0" dirty="0"/>
              <a:t>This could be approached in different ways, we could study the framework and find desirable properties and values and decide to base the design on these or for less restricted situations we could simple randomize a number of properties and values and use these as a starting point for ideation.</a:t>
            </a:r>
          </a:p>
          <a:p>
            <a:endParaRPr lang="en-GB" noProof="0" dirty="0"/>
          </a:p>
          <a:p>
            <a:r>
              <a:rPr lang="en-GB" noProof="0" dirty="0"/>
              <a:t>For instance a high paced activity using combined actions a symmetrical information will be very different from a slow paced one using timed actions and </a:t>
            </a:r>
            <a:r>
              <a:rPr lang="en-GB" noProof="0" dirty="0" err="1"/>
              <a:t>limitied</a:t>
            </a:r>
            <a:r>
              <a:rPr lang="en-GB" noProof="0" dirty="0"/>
              <a:t> information access</a:t>
            </a:r>
          </a:p>
          <a:p>
            <a:endParaRPr lang="en-GB" noProof="0" dirty="0"/>
          </a:p>
          <a:p>
            <a:endParaRPr lang="en-GB" noProof="0" dirty="0"/>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30</a:t>
            </a:fld>
            <a:endParaRPr lang="sv-SE"/>
          </a:p>
        </p:txBody>
      </p:sp>
    </p:spTree>
    <p:extLst>
      <p:ext uri="{BB962C8B-B14F-4D97-AF65-F5344CB8AC3E}">
        <p14:creationId xmlns:p14="http://schemas.microsoft.com/office/powerpoint/2010/main" val="3368416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Let’s</a:t>
            </a:r>
            <a:r>
              <a:rPr lang="sv-SE" dirty="0"/>
              <a:t> look at an </a:t>
            </a:r>
            <a:r>
              <a:rPr lang="sv-SE" dirty="0" err="1"/>
              <a:t>example</a:t>
            </a:r>
            <a:r>
              <a:rPr lang="sv-SE" dirty="0"/>
              <a:t> of a </a:t>
            </a:r>
            <a:r>
              <a:rPr lang="sv-SE" dirty="0" err="1"/>
              <a:t>collaborative</a:t>
            </a:r>
            <a:r>
              <a:rPr lang="sv-SE" dirty="0"/>
              <a:t> co-</a:t>
            </a:r>
            <a:r>
              <a:rPr lang="sv-SE" dirty="0" err="1"/>
              <a:t>located</a:t>
            </a:r>
            <a:r>
              <a:rPr lang="sv-SE" dirty="0"/>
              <a:t> </a:t>
            </a:r>
            <a:r>
              <a:rPr lang="sv-SE" dirty="0" err="1"/>
              <a:t>activity</a:t>
            </a:r>
            <a:r>
              <a:rPr lang="sv-SE" dirty="0"/>
              <a:t>, the game </a:t>
            </a:r>
            <a:r>
              <a:rPr lang="sv-SE" dirty="0" err="1"/>
              <a:t>StringForce</a:t>
            </a:r>
            <a:r>
              <a:rPr lang="sv-SE" dirty="0"/>
              <a:t>, </a:t>
            </a:r>
            <a:r>
              <a:rPr lang="sv-SE" dirty="0" err="1"/>
              <a:t>based</a:t>
            </a:r>
            <a:r>
              <a:rPr lang="sv-SE" dirty="0"/>
              <a:t> on the </a:t>
            </a:r>
            <a:r>
              <a:rPr lang="sv-SE" dirty="0" err="1"/>
              <a:t>use</a:t>
            </a:r>
            <a:r>
              <a:rPr lang="sv-SE" dirty="0"/>
              <a:t> of </a:t>
            </a:r>
            <a:r>
              <a:rPr lang="sv-SE" dirty="0" err="1"/>
              <a:t>four</a:t>
            </a:r>
            <a:r>
              <a:rPr lang="sv-SE" dirty="0"/>
              <a:t> </a:t>
            </a:r>
            <a:r>
              <a:rPr lang="sv-SE" dirty="0" err="1"/>
              <a:t>coupled</a:t>
            </a:r>
            <a:r>
              <a:rPr lang="sv-SE" dirty="0"/>
              <a:t> </a:t>
            </a:r>
            <a:r>
              <a:rPr lang="sv-SE" dirty="0" err="1"/>
              <a:t>tablets</a:t>
            </a:r>
            <a:r>
              <a:rPr lang="sv-SE" dirty="0"/>
              <a:t> </a:t>
            </a:r>
            <a:r>
              <a:rPr lang="sv-SE" dirty="0" err="1"/>
              <a:t>forming</a:t>
            </a:r>
            <a:r>
              <a:rPr lang="sv-SE" dirty="0"/>
              <a:t> a </a:t>
            </a:r>
            <a:r>
              <a:rPr lang="sv-SE" dirty="0" err="1"/>
              <a:t>large</a:t>
            </a:r>
            <a:r>
              <a:rPr lang="sv-SE" dirty="0"/>
              <a:t> </a:t>
            </a:r>
            <a:r>
              <a:rPr lang="sv-SE" dirty="0" err="1"/>
              <a:t>screen</a:t>
            </a:r>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31</a:t>
            </a:fld>
            <a:endParaRPr lang="sv-SE"/>
          </a:p>
        </p:txBody>
      </p:sp>
    </p:spTree>
    <p:extLst>
      <p:ext uri="{BB962C8B-B14F-4D97-AF65-F5344CB8AC3E}">
        <p14:creationId xmlns:p14="http://schemas.microsoft.com/office/powerpoint/2010/main" val="2291061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StringForce</a:t>
            </a:r>
            <a:r>
              <a:rPr lang="sv-SE" dirty="0"/>
              <a:t> is a 4 </a:t>
            </a:r>
            <a:r>
              <a:rPr lang="sv-SE" dirty="0" err="1"/>
              <a:t>player</a:t>
            </a:r>
            <a:r>
              <a:rPr lang="sv-SE" dirty="0"/>
              <a:t> game </a:t>
            </a:r>
            <a:r>
              <a:rPr lang="sv-SE" dirty="0" err="1"/>
              <a:t>played</a:t>
            </a:r>
            <a:r>
              <a:rPr lang="sv-SE" dirty="0"/>
              <a:t> on 4 </a:t>
            </a:r>
            <a:r>
              <a:rPr lang="sv-SE" dirty="0" err="1"/>
              <a:t>tablets</a:t>
            </a:r>
            <a:r>
              <a:rPr lang="sv-SE" dirty="0"/>
              <a:t> and is </a:t>
            </a:r>
            <a:r>
              <a:rPr lang="sv-SE" dirty="0" err="1"/>
              <a:t>therefore</a:t>
            </a:r>
            <a:r>
              <a:rPr lang="sv-SE" dirty="0"/>
              <a:t> an </a:t>
            </a:r>
            <a:r>
              <a:rPr lang="sv-SE" dirty="0" err="1"/>
              <a:t>example</a:t>
            </a:r>
            <a:r>
              <a:rPr lang="sv-SE" dirty="0"/>
              <a:t> of a co-</a:t>
            </a:r>
            <a:r>
              <a:rPr lang="sv-SE" dirty="0" err="1"/>
              <a:t>located</a:t>
            </a:r>
            <a:r>
              <a:rPr lang="sv-SE" dirty="0"/>
              <a:t> mobile </a:t>
            </a:r>
            <a:r>
              <a:rPr lang="sv-SE" dirty="0" err="1"/>
              <a:t>activity</a:t>
            </a:r>
            <a:r>
              <a:rPr lang="sv-SE" dirty="0"/>
              <a:t>.</a:t>
            </a:r>
          </a:p>
          <a:p>
            <a:endParaRPr lang="sv-SE" dirty="0"/>
          </a:p>
          <a:p>
            <a:r>
              <a:rPr lang="sv-SE" dirty="0"/>
              <a:t>The </a:t>
            </a:r>
            <a:r>
              <a:rPr lang="sv-SE" dirty="0" err="1"/>
              <a:t>goal</a:t>
            </a:r>
            <a:r>
              <a:rPr lang="sv-SE" dirty="0"/>
              <a:t> </a:t>
            </a:r>
            <a:r>
              <a:rPr lang="sv-SE" dirty="0" err="1"/>
              <a:t>behind</a:t>
            </a:r>
            <a:r>
              <a:rPr lang="sv-SE" dirty="0"/>
              <a:t> the game is to </a:t>
            </a:r>
            <a:r>
              <a:rPr lang="sv-SE" dirty="0" err="1"/>
              <a:t>let</a:t>
            </a:r>
            <a:r>
              <a:rPr lang="sv-SE" dirty="0"/>
              <a:t> the </a:t>
            </a:r>
            <a:r>
              <a:rPr lang="sv-SE" dirty="0" err="1"/>
              <a:t>players</a:t>
            </a:r>
            <a:r>
              <a:rPr lang="sv-SE" dirty="0"/>
              <a:t> </a:t>
            </a:r>
            <a:r>
              <a:rPr lang="sv-SE" dirty="0" err="1"/>
              <a:t>practice</a:t>
            </a:r>
            <a:r>
              <a:rPr lang="sv-SE" dirty="0"/>
              <a:t> </a:t>
            </a:r>
            <a:r>
              <a:rPr lang="sv-SE" dirty="0" err="1"/>
              <a:t>collaboration</a:t>
            </a:r>
            <a:r>
              <a:rPr lang="sv-SE" dirty="0"/>
              <a:t>.</a:t>
            </a:r>
          </a:p>
          <a:p>
            <a:endParaRPr lang="sv-SE" dirty="0"/>
          </a:p>
          <a:p>
            <a:r>
              <a:rPr lang="sv-SE" dirty="0" err="1"/>
              <a:t>There</a:t>
            </a:r>
            <a:r>
              <a:rPr lang="sv-SE" dirty="0"/>
              <a:t> is a </a:t>
            </a:r>
            <a:r>
              <a:rPr lang="sv-SE" dirty="0" err="1"/>
              <a:t>shared</a:t>
            </a:r>
            <a:r>
              <a:rPr lang="sv-SE" dirty="0"/>
              <a:t> </a:t>
            </a:r>
            <a:r>
              <a:rPr lang="sv-SE" dirty="0" err="1"/>
              <a:t>goal</a:t>
            </a:r>
            <a:r>
              <a:rPr lang="sv-SE" dirty="0"/>
              <a:t> </a:t>
            </a:r>
            <a:r>
              <a:rPr lang="sv-SE" dirty="0" err="1"/>
              <a:t>which</a:t>
            </a:r>
            <a:r>
              <a:rPr lang="sv-SE" dirty="0"/>
              <a:t> is to </a:t>
            </a:r>
            <a:r>
              <a:rPr lang="sv-SE" dirty="0" err="1"/>
              <a:t>use</a:t>
            </a:r>
            <a:r>
              <a:rPr lang="sv-SE" dirty="0"/>
              <a:t> the ring </a:t>
            </a:r>
            <a:r>
              <a:rPr lang="sv-SE" dirty="0" err="1"/>
              <a:t>attached</a:t>
            </a:r>
            <a:r>
              <a:rPr lang="sv-SE" dirty="0"/>
              <a:t> to </a:t>
            </a:r>
            <a:r>
              <a:rPr lang="sv-SE" dirty="0" err="1"/>
              <a:t>four</a:t>
            </a:r>
            <a:r>
              <a:rPr lang="sv-SE" dirty="0"/>
              <a:t> </a:t>
            </a:r>
            <a:r>
              <a:rPr lang="sv-SE" dirty="0" err="1"/>
              <a:t>ropes</a:t>
            </a:r>
            <a:r>
              <a:rPr lang="sv-SE" dirty="0"/>
              <a:t> to </a:t>
            </a:r>
            <a:r>
              <a:rPr lang="sv-SE" dirty="0" err="1"/>
              <a:t>catch</a:t>
            </a:r>
            <a:r>
              <a:rPr lang="sv-SE" dirty="0"/>
              <a:t> </a:t>
            </a:r>
            <a:r>
              <a:rPr lang="sv-SE" dirty="0" err="1"/>
              <a:t>coinas</a:t>
            </a:r>
            <a:r>
              <a:rPr lang="sv-SE" dirty="0"/>
              <a:t> </a:t>
            </a:r>
            <a:r>
              <a:rPr lang="sv-SE" dirty="0" err="1"/>
              <a:t>while</a:t>
            </a:r>
            <a:r>
              <a:rPr lang="sv-SE" dirty="0"/>
              <a:t> </a:t>
            </a:r>
            <a:r>
              <a:rPr lang="sv-SE" dirty="0" err="1"/>
              <a:t>avoiding</a:t>
            </a:r>
            <a:r>
              <a:rPr lang="sv-SE" dirty="0"/>
              <a:t> bombs</a:t>
            </a:r>
          </a:p>
          <a:p>
            <a:endParaRPr lang="sv-SE" dirty="0"/>
          </a:p>
          <a:p>
            <a:r>
              <a:rPr lang="sv-SE" dirty="0" err="1"/>
              <a:t>This</a:t>
            </a:r>
            <a:r>
              <a:rPr lang="sv-SE" dirty="0"/>
              <a:t> is </a:t>
            </a:r>
            <a:r>
              <a:rPr lang="sv-SE" dirty="0" err="1"/>
              <a:t>done</a:t>
            </a:r>
            <a:r>
              <a:rPr lang="sv-SE" dirty="0"/>
              <a:t> </a:t>
            </a:r>
            <a:r>
              <a:rPr lang="sv-SE" dirty="0" err="1"/>
              <a:t>through</a:t>
            </a:r>
            <a:r>
              <a:rPr lang="sv-SE" dirty="0"/>
              <a:t> a </a:t>
            </a:r>
            <a:r>
              <a:rPr lang="sv-SE" dirty="0" err="1"/>
              <a:t>collaborative</a:t>
            </a:r>
            <a:r>
              <a:rPr lang="sv-SE" dirty="0"/>
              <a:t> action </a:t>
            </a:r>
            <a:r>
              <a:rPr lang="sv-SE" dirty="0" err="1"/>
              <a:t>where</a:t>
            </a:r>
            <a:r>
              <a:rPr lang="sv-SE" dirty="0"/>
              <a:t> the </a:t>
            </a:r>
            <a:r>
              <a:rPr lang="sv-SE" dirty="0" err="1"/>
              <a:t>players</a:t>
            </a:r>
            <a:r>
              <a:rPr lang="sv-SE" dirty="0"/>
              <a:t> </a:t>
            </a:r>
            <a:r>
              <a:rPr lang="sv-SE" dirty="0" err="1"/>
              <a:t>together</a:t>
            </a:r>
            <a:r>
              <a:rPr lang="sv-SE" dirty="0"/>
              <a:t> </a:t>
            </a:r>
            <a:r>
              <a:rPr lang="sv-SE" dirty="0" err="1"/>
              <a:t>move</a:t>
            </a:r>
            <a:r>
              <a:rPr lang="sv-SE" dirty="0"/>
              <a:t> the ring </a:t>
            </a:r>
            <a:r>
              <a:rPr lang="sv-SE" dirty="0" err="1"/>
              <a:t>around</a:t>
            </a:r>
            <a:r>
              <a:rPr lang="sv-SE" dirty="0"/>
              <a:t> by pulling and </a:t>
            </a:r>
            <a:r>
              <a:rPr lang="sv-SE" dirty="0" err="1"/>
              <a:t>releasing</a:t>
            </a:r>
            <a:r>
              <a:rPr lang="sv-SE" dirty="0"/>
              <a:t> </a:t>
            </a:r>
            <a:r>
              <a:rPr lang="sv-SE" dirty="0" err="1"/>
              <a:t>rope</a:t>
            </a:r>
            <a:endParaRPr lang="sv-SE" dirty="0"/>
          </a:p>
          <a:p>
            <a:endParaRPr lang="sv-SE" dirty="0"/>
          </a:p>
          <a:p>
            <a:r>
              <a:rPr lang="sv-SE" dirty="0"/>
              <a:t>The </a:t>
            </a:r>
            <a:r>
              <a:rPr lang="sv-SE" dirty="0" err="1"/>
              <a:t>players</a:t>
            </a:r>
            <a:r>
              <a:rPr lang="sv-SE" dirty="0"/>
              <a:t> </a:t>
            </a:r>
            <a:r>
              <a:rPr lang="sv-SE" dirty="0" err="1"/>
              <a:t>need</a:t>
            </a:r>
            <a:r>
              <a:rPr lang="sv-SE" dirty="0"/>
              <a:t> to </a:t>
            </a:r>
            <a:r>
              <a:rPr lang="sv-SE" dirty="0" err="1"/>
              <a:t>coordinate</a:t>
            </a:r>
            <a:r>
              <a:rPr lang="sv-SE" dirty="0"/>
              <a:t> </a:t>
            </a:r>
            <a:r>
              <a:rPr lang="sv-SE" dirty="0" err="1"/>
              <a:t>their</a:t>
            </a:r>
            <a:r>
              <a:rPr lang="sv-SE" dirty="0"/>
              <a:t> actions </a:t>
            </a:r>
            <a:r>
              <a:rPr lang="sv-SE" dirty="0" err="1"/>
              <a:t>through</a:t>
            </a:r>
            <a:r>
              <a:rPr lang="sv-SE" dirty="0"/>
              <a:t> verbal </a:t>
            </a:r>
            <a:r>
              <a:rPr lang="sv-SE" dirty="0" err="1"/>
              <a:t>communication</a:t>
            </a:r>
            <a:r>
              <a:rPr lang="sv-SE" dirty="0"/>
              <a:t> </a:t>
            </a:r>
            <a:r>
              <a:rPr lang="sv-SE" dirty="0" err="1"/>
              <a:t>when</a:t>
            </a:r>
            <a:r>
              <a:rPr lang="sv-SE" dirty="0"/>
              <a:t> </a:t>
            </a:r>
            <a:r>
              <a:rPr lang="sv-SE" dirty="0" err="1"/>
              <a:t>playing</a:t>
            </a:r>
            <a:r>
              <a:rPr lang="sv-SE" dirty="0"/>
              <a:t> and </a:t>
            </a:r>
            <a:r>
              <a:rPr lang="sv-SE" dirty="0" err="1"/>
              <a:t>together</a:t>
            </a:r>
            <a:r>
              <a:rPr lang="sv-SE" dirty="0"/>
              <a:t> </a:t>
            </a:r>
            <a:r>
              <a:rPr lang="sv-SE" dirty="0" err="1"/>
              <a:t>decide</a:t>
            </a:r>
            <a:r>
              <a:rPr lang="sv-SE" dirty="0"/>
              <a:t> </a:t>
            </a:r>
            <a:r>
              <a:rPr lang="sv-SE" dirty="0" err="1"/>
              <a:t>where</a:t>
            </a:r>
            <a:r>
              <a:rPr lang="sv-SE" dirty="0"/>
              <a:t> to </a:t>
            </a:r>
            <a:r>
              <a:rPr lang="sv-SE" dirty="0" err="1"/>
              <a:t>move</a:t>
            </a:r>
            <a:r>
              <a:rPr lang="sv-SE" dirty="0"/>
              <a:t> the ring.</a:t>
            </a:r>
          </a:p>
          <a:p>
            <a:endParaRPr lang="sv-SE" dirty="0"/>
          </a:p>
          <a:p>
            <a:r>
              <a:rPr lang="sv-SE" dirty="0"/>
              <a:t>The game is </a:t>
            </a:r>
            <a:r>
              <a:rPr lang="sv-SE" dirty="0" err="1"/>
              <a:t>symmetrical</a:t>
            </a:r>
            <a:r>
              <a:rPr lang="sv-SE" dirty="0"/>
              <a:t> </a:t>
            </a:r>
            <a:r>
              <a:rPr lang="sv-SE" dirty="0" err="1"/>
              <a:t>since</a:t>
            </a:r>
            <a:r>
              <a:rPr lang="sv-SE" dirty="0"/>
              <a:t> all </a:t>
            </a:r>
            <a:r>
              <a:rPr lang="sv-SE" dirty="0" err="1"/>
              <a:t>players</a:t>
            </a:r>
            <a:r>
              <a:rPr lang="sv-SE" dirty="0"/>
              <a:t> </a:t>
            </a:r>
            <a:r>
              <a:rPr lang="sv-SE" dirty="0" err="1"/>
              <a:t>have</a:t>
            </a:r>
            <a:r>
              <a:rPr lang="sv-SE" dirty="0"/>
              <a:t> the same </a:t>
            </a:r>
            <a:r>
              <a:rPr lang="sv-SE" dirty="0" err="1"/>
              <a:t>abilities</a:t>
            </a:r>
            <a:r>
              <a:rPr lang="sv-SE" dirty="0"/>
              <a:t> and fast </a:t>
            </a:r>
            <a:r>
              <a:rPr lang="sv-SE" dirty="0" err="1"/>
              <a:t>paced</a:t>
            </a:r>
            <a:r>
              <a:rPr lang="sv-SE" dirty="0"/>
              <a:t> </a:t>
            </a:r>
            <a:r>
              <a:rPr lang="sv-SE" dirty="0" err="1"/>
              <a:t>since</a:t>
            </a:r>
            <a:r>
              <a:rPr lang="sv-SE" dirty="0"/>
              <a:t> the bombs </a:t>
            </a:r>
            <a:r>
              <a:rPr lang="sv-SE" dirty="0" err="1"/>
              <a:t>move</a:t>
            </a:r>
            <a:r>
              <a:rPr lang="sv-SE" dirty="0"/>
              <a:t> </a:t>
            </a:r>
            <a:r>
              <a:rPr lang="sv-SE" dirty="0" err="1"/>
              <a:t>around</a:t>
            </a:r>
            <a:r>
              <a:rPr lang="sv-SE" dirty="0"/>
              <a:t> so the </a:t>
            </a:r>
            <a:r>
              <a:rPr lang="sv-SE" dirty="0" err="1"/>
              <a:t>players</a:t>
            </a:r>
            <a:r>
              <a:rPr lang="sv-SE" dirty="0"/>
              <a:t> </a:t>
            </a:r>
            <a:r>
              <a:rPr lang="sv-SE" dirty="0" err="1"/>
              <a:t>need</a:t>
            </a:r>
            <a:r>
              <a:rPr lang="sv-SE" dirty="0"/>
              <a:t> to be </a:t>
            </a:r>
            <a:r>
              <a:rPr lang="sv-SE" dirty="0" err="1"/>
              <a:t>active</a:t>
            </a:r>
            <a:r>
              <a:rPr lang="sv-SE" dirty="0"/>
              <a:t> all the </a:t>
            </a:r>
            <a:r>
              <a:rPr lang="sv-SE" dirty="0" err="1"/>
              <a:t>time</a:t>
            </a:r>
            <a:r>
              <a:rPr lang="sv-SE" dirty="0"/>
              <a:t> to </a:t>
            </a:r>
            <a:r>
              <a:rPr lang="sv-SE" dirty="0" err="1"/>
              <a:t>avoid</a:t>
            </a:r>
            <a:r>
              <a:rPr lang="sv-SE" dirty="0"/>
              <a:t> </a:t>
            </a:r>
            <a:r>
              <a:rPr lang="sv-SE" dirty="0" err="1"/>
              <a:t>them</a:t>
            </a:r>
            <a:r>
              <a:rPr lang="sv-SE" dirty="0"/>
              <a:t>.</a:t>
            </a:r>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32</a:t>
            </a:fld>
            <a:endParaRPr lang="sv-SE"/>
          </a:p>
        </p:txBody>
      </p:sp>
    </p:spTree>
    <p:extLst>
      <p:ext uri="{BB962C8B-B14F-4D97-AF65-F5344CB8AC3E}">
        <p14:creationId xmlns:p14="http://schemas.microsoft.com/office/powerpoint/2010/main" val="538491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Here</a:t>
            </a:r>
            <a:r>
              <a:rPr lang="sv-SE" dirty="0"/>
              <a:t> is an </a:t>
            </a:r>
            <a:r>
              <a:rPr lang="sv-SE" dirty="0" err="1"/>
              <a:t>analysis</a:t>
            </a:r>
            <a:r>
              <a:rPr lang="sv-SE" dirty="0"/>
              <a:t> of </a:t>
            </a:r>
            <a:r>
              <a:rPr lang="sv-SE" dirty="0" err="1"/>
              <a:t>StringForce</a:t>
            </a:r>
            <a:r>
              <a:rPr lang="sv-SE" dirty="0"/>
              <a:t> in terms of the </a:t>
            </a:r>
            <a:r>
              <a:rPr lang="sv-SE" dirty="0" err="1"/>
              <a:t>framework</a:t>
            </a:r>
            <a:r>
              <a:rPr lang="sv-SE" dirty="0"/>
              <a:t> for co-</a:t>
            </a:r>
            <a:r>
              <a:rPr lang="sv-SE" dirty="0" err="1"/>
              <a:t>located</a:t>
            </a:r>
            <a:r>
              <a:rPr lang="sv-SE" dirty="0"/>
              <a:t> </a:t>
            </a:r>
            <a:r>
              <a:rPr lang="sv-SE" dirty="0" err="1"/>
              <a:t>interaction</a:t>
            </a:r>
            <a:endParaRPr lang="sv-SE" dirty="0"/>
          </a:p>
          <a:p>
            <a:endParaRPr lang="sv-SE" dirty="0"/>
          </a:p>
          <a:p>
            <a:r>
              <a:rPr lang="sv-SE" dirty="0" err="1"/>
              <a:t>Similar</a:t>
            </a:r>
            <a:r>
              <a:rPr lang="sv-SE" dirty="0"/>
              <a:t> games </a:t>
            </a:r>
            <a:r>
              <a:rPr lang="sv-SE" dirty="0" err="1"/>
              <a:t>are</a:t>
            </a:r>
            <a:r>
              <a:rPr lang="sv-SE" dirty="0"/>
              <a:t> </a:t>
            </a:r>
            <a:r>
              <a:rPr lang="sv-SE" dirty="0" err="1"/>
              <a:t>likely</a:t>
            </a:r>
            <a:r>
              <a:rPr lang="sv-SE" dirty="0"/>
              <a:t> to </a:t>
            </a:r>
            <a:r>
              <a:rPr lang="sv-SE" dirty="0" err="1"/>
              <a:t>share</a:t>
            </a:r>
            <a:r>
              <a:rPr lang="sv-SE" dirty="0"/>
              <a:t> the same propert </a:t>
            </a:r>
            <a:r>
              <a:rPr lang="sv-SE" dirty="0" err="1"/>
              <a:t>values</a:t>
            </a:r>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33</a:t>
            </a:fld>
            <a:endParaRPr lang="sv-SE"/>
          </a:p>
        </p:txBody>
      </p:sp>
    </p:spTree>
    <p:extLst>
      <p:ext uri="{BB962C8B-B14F-4D97-AF65-F5344CB8AC3E}">
        <p14:creationId xmlns:p14="http://schemas.microsoft.com/office/powerpoint/2010/main" val="3149444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here’s</a:t>
            </a:r>
            <a:r>
              <a:rPr lang="sv-SE" dirty="0"/>
              <a:t> a </a:t>
            </a:r>
            <a:r>
              <a:rPr lang="sv-SE" dirty="0" err="1"/>
              <a:t>summary</a:t>
            </a:r>
            <a:r>
              <a:rPr lang="sv-SE" dirty="0"/>
              <a:t> of </a:t>
            </a:r>
            <a:r>
              <a:rPr lang="sv-SE" dirty="0" err="1"/>
              <a:t>what</a:t>
            </a:r>
            <a:r>
              <a:rPr lang="sv-SE" dirty="0"/>
              <a:t> </a:t>
            </a:r>
            <a:r>
              <a:rPr lang="sv-SE" dirty="0" err="1"/>
              <a:t>we</a:t>
            </a:r>
            <a:r>
              <a:rPr lang="sv-SE" dirty="0"/>
              <a:t> </a:t>
            </a:r>
            <a:r>
              <a:rPr lang="sv-SE" dirty="0" err="1"/>
              <a:t>have</a:t>
            </a:r>
            <a:r>
              <a:rPr lang="sv-SE" dirty="0"/>
              <a:t> </a:t>
            </a:r>
            <a:r>
              <a:rPr lang="sv-SE" dirty="0" err="1"/>
              <a:t>talked</a:t>
            </a:r>
            <a:r>
              <a:rPr lang="sv-SE" dirty="0"/>
              <a:t> </a:t>
            </a:r>
            <a:r>
              <a:rPr lang="sv-SE" dirty="0" err="1"/>
              <a:t>about</a:t>
            </a:r>
            <a:r>
              <a:rPr lang="sv-SE" dirty="0"/>
              <a:t> </a:t>
            </a:r>
            <a:r>
              <a:rPr lang="sv-SE" dirty="0" err="1"/>
              <a:t>today</a:t>
            </a:r>
            <a:endParaRPr lang="sv-SE" dirty="0"/>
          </a:p>
          <a:p>
            <a:endParaRPr lang="sv-SE" dirty="0"/>
          </a:p>
          <a:p>
            <a:r>
              <a:rPr lang="en-US" dirty="0"/>
              <a:t>Designing for synchronous co-located interaction is one specific form of collaborative interaction mediated by technologies worth investigating further</a:t>
            </a:r>
          </a:p>
          <a:p>
            <a:r>
              <a:rPr lang="en-US" dirty="0"/>
              <a:t>One opportunity is to design mobile technologies that enhance co-located activities</a:t>
            </a:r>
          </a:p>
          <a:p>
            <a:r>
              <a:rPr lang="en-US" dirty="0"/>
              <a:t>The framework for designing for co-located mobile interaction can be a support for both analysis and design</a:t>
            </a:r>
          </a:p>
          <a:p>
            <a:r>
              <a:rPr lang="en-US" dirty="0"/>
              <a:t>The application </a:t>
            </a:r>
            <a:r>
              <a:rPr lang="en-US" dirty="0" err="1"/>
              <a:t>StringForce</a:t>
            </a:r>
            <a:r>
              <a:rPr lang="en-US" dirty="0"/>
              <a:t> was presented as one example of a co-located mobile collaborative technology supporting collaborative interaction</a:t>
            </a:r>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34</a:t>
            </a:fld>
            <a:endParaRPr lang="sv-SE"/>
          </a:p>
        </p:txBody>
      </p:sp>
    </p:spTree>
    <p:extLst>
      <p:ext uri="{BB962C8B-B14F-4D97-AF65-F5344CB8AC3E}">
        <p14:creationId xmlns:p14="http://schemas.microsoft.com/office/powerpoint/2010/main" val="396846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Here is an outline of what we will talk about today</a:t>
            </a:r>
          </a:p>
          <a:p>
            <a:endParaRPr lang="en-GB" noProof="0" dirty="0"/>
          </a:p>
          <a:p>
            <a:r>
              <a:rPr lang="en-GB" noProof="0" dirty="0"/>
              <a:t>It starts out with some general words about collaborative interaction followed by co-located interaction and possible areas for improvement</a:t>
            </a:r>
          </a:p>
          <a:p>
            <a:endParaRPr lang="en-GB" noProof="0" dirty="0"/>
          </a:p>
          <a:p>
            <a:r>
              <a:rPr lang="en-GB" noProof="0" dirty="0"/>
              <a:t>We then look specifically at co-located mobile interaction and how to deal with an idea called bursting the mobile bubble</a:t>
            </a:r>
          </a:p>
          <a:p>
            <a:endParaRPr lang="en-GB" noProof="0" dirty="0"/>
          </a:p>
          <a:p>
            <a:r>
              <a:rPr lang="en-GB" noProof="0" dirty="0"/>
              <a:t>Then we present a framework targeting designing for co-located interaction, some key applications of its use and some example before summing it all up.</a:t>
            </a:r>
          </a:p>
          <a:p>
            <a:endParaRPr lang="en-GB" noProof="0" dirty="0"/>
          </a:p>
          <a:p>
            <a:endParaRPr lang="en-GB" noProof="0" dirty="0"/>
          </a:p>
          <a:p>
            <a:endParaRPr lang="en-GB" noProof="0"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4</a:t>
            </a:fld>
            <a:endParaRPr lang="sv-SE"/>
          </a:p>
        </p:txBody>
      </p:sp>
    </p:spTree>
    <p:extLst>
      <p:ext uri="{BB962C8B-B14F-4D97-AF65-F5344CB8AC3E}">
        <p14:creationId xmlns:p14="http://schemas.microsoft.com/office/powerpoint/2010/main" val="384941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Technologies mediating collaborative interaction can broadly be classified according to this well-know groupware matrix.</a:t>
            </a:r>
          </a:p>
          <a:p>
            <a:endParaRPr lang="en-GB" noProof="0" dirty="0"/>
          </a:p>
          <a:p>
            <a:r>
              <a:rPr lang="en-GB" noProof="0" dirty="0"/>
              <a:t>It categorizes systems into the two dimensions time and space where </a:t>
            </a:r>
            <a:r>
              <a:rPr lang="en-GB" noProof="0" dirty="0" err="1"/>
              <a:t>thinsg</a:t>
            </a:r>
            <a:r>
              <a:rPr lang="en-GB" noProof="0" dirty="0"/>
              <a:t> can happen at the same place or in different places and at the same time or different times</a:t>
            </a:r>
          </a:p>
          <a:p>
            <a:endParaRPr lang="en-GB" noProof="0" dirty="0"/>
          </a:p>
          <a:p>
            <a:r>
              <a:rPr lang="en-GB" noProof="0" dirty="0"/>
              <a:t>For instance, online meetings with sound and audio is an example of same time different place. </a:t>
            </a:r>
          </a:p>
          <a:p>
            <a:r>
              <a:rPr lang="en-GB" noProof="0" dirty="0"/>
              <a:t>This kind of collaborative interaction mediated by technology is also something that have become ubiquitous in recent years with extended use of software like Zoom, Teams, Skype and Discord</a:t>
            </a:r>
          </a:p>
        </p:txBody>
      </p:sp>
      <p:sp>
        <p:nvSpPr>
          <p:cNvPr id="4" name="Platshållare för bildnummer 3"/>
          <p:cNvSpPr>
            <a:spLocks noGrp="1"/>
          </p:cNvSpPr>
          <p:nvPr>
            <p:ph type="sldNum" sz="quarter" idx="5"/>
          </p:nvPr>
        </p:nvSpPr>
        <p:spPr/>
        <p:txBody>
          <a:bodyPr/>
          <a:lstStyle/>
          <a:p>
            <a:fld id="{3902433A-81EE-2349-B8D0-336A74B56840}" type="slidenum">
              <a:rPr lang="sv-SE" smtClean="0"/>
              <a:t>5</a:t>
            </a:fld>
            <a:endParaRPr lang="sv-SE"/>
          </a:p>
        </p:txBody>
      </p:sp>
    </p:spTree>
    <p:extLst>
      <p:ext uri="{BB962C8B-B14F-4D97-AF65-F5344CB8AC3E}">
        <p14:creationId xmlns:p14="http://schemas.microsoft.com/office/powerpoint/2010/main" val="155178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Today</a:t>
            </a:r>
            <a:r>
              <a:rPr lang="sv-SE" dirty="0"/>
              <a:t> </a:t>
            </a:r>
            <a:r>
              <a:rPr lang="sv-SE" dirty="0" err="1"/>
              <a:t>we</a:t>
            </a:r>
            <a:r>
              <a:rPr lang="sv-SE" dirty="0"/>
              <a:t> </a:t>
            </a:r>
            <a:r>
              <a:rPr lang="sv-SE" dirty="0" err="1"/>
              <a:t>will</a:t>
            </a:r>
            <a:r>
              <a:rPr lang="sv-SE" dirty="0"/>
              <a:t> focus </a:t>
            </a:r>
            <a:r>
              <a:rPr lang="sv-SE" dirty="0" err="1"/>
              <a:t>specifcally</a:t>
            </a:r>
            <a:r>
              <a:rPr lang="sv-SE" dirty="0"/>
              <a:t> at the </a:t>
            </a:r>
            <a:r>
              <a:rPr lang="sv-SE" dirty="0" err="1"/>
              <a:t>upper</a:t>
            </a:r>
            <a:r>
              <a:rPr lang="sv-SE" dirty="0"/>
              <a:t> </a:t>
            </a:r>
            <a:r>
              <a:rPr lang="sv-SE" dirty="0" err="1"/>
              <a:t>left</a:t>
            </a:r>
            <a:r>
              <a:rPr lang="sv-SE" dirty="0"/>
              <a:t> </a:t>
            </a:r>
            <a:r>
              <a:rPr lang="sv-SE" dirty="0" err="1"/>
              <a:t>square</a:t>
            </a:r>
            <a:r>
              <a:rPr lang="sv-SE" dirty="0"/>
              <a:t>.</a:t>
            </a:r>
          </a:p>
          <a:p>
            <a:endParaRPr lang="sv-SE" dirty="0"/>
          </a:p>
          <a:p>
            <a:r>
              <a:rPr lang="sv-SE" dirty="0" err="1"/>
              <a:t>That</a:t>
            </a:r>
            <a:r>
              <a:rPr lang="sv-SE" dirty="0"/>
              <a:t> is face to face </a:t>
            </a:r>
            <a:r>
              <a:rPr lang="sv-SE" dirty="0" err="1"/>
              <a:t>interactions</a:t>
            </a:r>
            <a:r>
              <a:rPr lang="sv-SE" dirty="0"/>
              <a:t> </a:t>
            </a:r>
            <a:r>
              <a:rPr lang="sv-SE" dirty="0" err="1"/>
              <a:t>playing</a:t>
            </a:r>
            <a:r>
              <a:rPr lang="sv-SE" dirty="0"/>
              <a:t> </a:t>
            </a:r>
            <a:r>
              <a:rPr lang="sv-SE" dirty="0" err="1"/>
              <a:t>out</a:t>
            </a:r>
            <a:r>
              <a:rPr lang="sv-SE" dirty="0"/>
              <a:t> at the same </a:t>
            </a:r>
            <a:r>
              <a:rPr lang="sv-SE" dirty="0" err="1"/>
              <a:t>time</a:t>
            </a:r>
            <a:r>
              <a:rPr lang="sv-SE" dirty="0"/>
              <a:t> and same </a:t>
            </a:r>
            <a:r>
              <a:rPr lang="sv-SE" dirty="0" err="1"/>
              <a:t>place</a:t>
            </a:r>
            <a:r>
              <a:rPr lang="sv-SE" dirty="0"/>
              <a:t> </a:t>
            </a:r>
            <a:r>
              <a:rPr lang="sv-SE" dirty="0" err="1"/>
              <a:t>with</a:t>
            </a:r>
            <a:r>
              <a:rPr lang="sv-SE" dirty="0"/>
              <a:t> </a:t>
            </a:r>
            <a:r>
              <a:rPr lang="sv-SE" dirty="0" err="1"/>
              <a:t>examples</a:t>
            </a:r>
            <a:r>
              <a:rPr lang="sv-SE" dirty="0"/>
              <a:t> </a:t>
            </a:r>
            <a:r>
              <a:rPr lang="sv-SE" dirty="0" err="1"/>
              <a:t>such</a:t>
            </a:r>
            <a:r>
              <a:rPr lang="sv-SE" dirty="0"/>
              <a:t> as </a:t>
            </a:r>
            <a:r>
              <a:rPr lang="sv-SE" dirty="0" err="1"/>
              <a:t>shared</a:t>
            </a:r>
            <a:r>
              <a:rPr lang="sv-SE" dirty="0"/>
              <a:t> </a:t>
            </a:r>
            <a:r>
              <a:rPr lang="sv-SE" dirty="0" err="1"/>
              <a:t>tables</a:t>
            </a:r>
            <a:r>
              <a:rPr lang="sv-SE" dirty="0"/>
              <a:t> and </a:t>
            </a:r>
            <a:r>
              <a:rPr lang="sv-SE" dirty="0" err="1"/>
              <a:t>wall</a:t>
            </a:r>
            <a:r>
              <a:rPr lang="sv-SE" dirty="0"/>
              <a:t> displays mediating </a:t>
            </a:r>
            <a:r>
              <a:rPr lang="sv-SE" dirty="0" err="1"/>
              <a:t>collaboration</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6</a:t>
            </a:fld>
            <a:endParaRPr lang="sv-SE"/>
          </a:p>
        </p:txBody>
      </p:sp>
    </p:spTree>
    <p:extLst>
      <p:ext uri="{BB962C8B-B14F-4D97-AF65-F5344CB8AC3E}">
        <p14:creationId xmlns:p14="http://schemas.microsoft.com/office/powerpoint/2010/main" val="346918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The upper left square represents what we can call co-located collaborative interaction and the software</a:t>
            </a:r>
            <a:br>
              <a:rPr lang="en-GB" noProof="0" dirty="0"/>
            </a:br>
            <a:r>
              <a:rPr lang="en-GB" noProof="0" dirty="0"/>
              <a:t> examples mentioned are examples of technologies mediating co-located collaborative interaction</a:t>
            </a:r>
          </a:p>
          <a:p>
            <a:endParaRPr lang="en-GB" noProof="0" dirty="0"/>
          </a:p>
          <a:p>
            <a:r>
              <a:rPr lang="en-GB" noProof="0" dirty="0"/>
              <a:t>Technologies mediating co-located collaborative interaction have perhaps not been the</a:t>
            </a:r>
            <a:br>
              <a:rPr lang="en-GB" noProof="0" dirty="0"/>
            </a:br>
            <a:r>
              <a:rPr lang="en-GB" noProof="0" dirty="0"/>
              <a:t> main focus of research in computer-supported cooperative work and human-computer interaction, rather the focus has been on the other quadrants.</a:t>
            </a:r>
          </a:p>
          <a:p>
            <a:endParaRPr lang="en-GB" noProof="0" dirty="0"/>
          </a:p>
          <a:p>
            <a:r>
              <a:rPr lang="en-GB" noProof="0" dirty="0"/>
              <a:t>This means that there are lots of unexplored possibilities for design of collaborative technologies mediating collaborative interaction</a:t>
            </a:r>
          </a:p>
        </p:txBody>
      </p:sp>
      <p:sp>
        <p:nvSpPr>
          <p:cNvPr id="4" name="Platshållare för bildnummer 3"/>
          <p:cNvSpPr>
            <a:spLocks noGrp="1"/>
          </p:cNvSpPr>
          <p:nvPr>
            <p:ph type="sldNum" sz="quarter" idx="5"/>
          </p:nvPr>
        </p:nvSpPr>
        <p:spPr/>
        <p:txBody>
          <a:bodyPr/>
          <a:lstStyle/>
          <a:p>
            <a:fld id="{3902433A-81EE-2349-B8D0-336A74B56840}" type="slidenum">
              <a:rPr lang="sv-SE" smtClean="0"/>
              <a:t>7</a:t>
            </a:fld>
            <a:endParaRPr lang="sv-SE"/>
          </a:p>
        </p:txBody>
      </p:sp>
    </p:spTree>
    <p:extLst>
      <p:ext uri="{BB962C8B-B14F-4D97-AF65-F5344CB8AC3E}">
        <p14:creationId xmlns:p14="http://schemas.microsoft.com/office/powerpoint/2010/main" val="88465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why</a:t>
            </a:r>
            <a:r>
              <a:rPr lang="sv-SE" dirty="0"/>
              <a:t> </a:t>
            </a:r>
            <a:r>
              <a:rPr lang="sv-SE" dirty="0" err="1"/>
              <a:t>should</a:t>
            </a:r>
            <a:r>
              <a:rPr lang="sv-SE" dirty="0"/>
              <a:t> </a:t>
            </a:r>
            <a:r>
              <a:rPr lang="sv-SE" dirty="0" err="1"/>
              <a:t>we</a:t>
            </a:r>
            <a:r>
              <a:rPr lang="sv-SE" dirty="0"/>
              <a:t> be </a:t>
            </a:r>
            <a:r>
              <a:rPr lang="sv-SE" dirty="0" err="1"/>
              <a:t>intersrting</a:t>
            </a:r>
            <a:r>
              <a:rPr lang="sv-SE" dirty="0"/>
              <a:t> in the design of </a:t>
            </a:r>
            <a:r>
              <a:rPr lang="sv-SE" dirty="0" err="1"/>
              <a:t>technologoes</a:t>
            </a:r>
            <a:r>
              <a:rPr lang="sv-SE" dirty="0"/>
              <a:t> mediating co-</a:t>
            </a:r>
            <a:r>
              <a:rPr lang="sv-SE" dirty="0" err="1"/>
              <a:t>located</a:t>
            </a:r>
            <a:r>
              <a:rPr lang="sv-SE" dirty="0"/>
              <a:t> </a:t>
            </a:r>
            <a:r>
              <a:rPr lang="sv-SE" dirty="0" err="1"/>
              <a:t>collaborative</a:t>
            </a:r>
            <a:r>
              <a:rPr lang="sv-SE" dirty="0"/>
              <a:t> </a:t>
            </a:r>
            <a:r>
              <a:rPr lang="sv-SE" dirty="0" err="1"/>
              <a:t>interaction</a:t>
            </a:r>
            <a:r>
              <a:rPr lang="sv-SE" dirty="0"/>
              <a:t>?</a:t>
            </a:r>
          </a:p>
          <a:p>
            <a:endParaRPr lang="sv-SE" dirty="0"/>
          </a:p>
          <a:p>
            <a:r>
              <a:rPr lang="sv-SE" dirty="0" err="1"/>
              <a:t>One</a:t>
            </a:r>
            <a:r>
              <a:rPr lang="sv-SE" dirty="0"/>
              <a:t> </a:t>
            </a:r>
            <a:r>
              <a:rPr lang="sv-SE" dirty="0" err="1"/>
              <a:t>reason</a:t>
            </a:r>
            <a:r>
              <a:rPr lang="sv-SE" dirty="0"/>
              <a:t> is </a:t>
            </a:r>
            <a:r>
              <a:rPr lang="sv-SE" dirty="0" err="1"/>
              <a:t>that</a:t>
            </a:r>
            <a:r>
              <a:rPr lang="sv-SE" dirty="0"/>
              <a:t> </a:t>
            </a:r>
            <a:r>
              <a:rPr lang="sv-SE" dirty="0" err="1"/>
              <a:t>there</a:t>
            </a:r>
            <a:r>
              <a:rPr lang="sv-SE" dirty="0"/>
              <a:t> is </a:t>
            </a:r>
            <a:r>
              <a:rPr lang="sv-SE" dirty="0" err="1"/>
              <a:t>more</a:t>
            </a:r>
            <a:r>
              <a:rPr lang="sv-SE" dirty="0"/>
              <a:t> to </a:t>
            </a:r>
            <a:r>
              <a:rPr lang="sv-SE" dirty="0" err="1"/>
              <a:t>explore</a:t>
            </a:r>
            <a:r>
              <a:rPr lang="sv-SE" dirty="0"/>
              <a:t> </a:t>
            </a:r>
            <a:r>
              <a:rPr lang="sv-SE" dirty="0" err="1"/>
              <a:t>another</a:t>
            </a:r>
            <a:r>
              <a:rPr lang="sv-SE" dirty="0"/>
              <a:t> </a:t>
            </a:r>
            <a:r>
              <a:rPr lang="sv-SE" dirty="0" err="1"/>
              <a:t>one</a:t>
            </a:r>
            <a:r>
              <a:rPr lang="sv-SE" dirty="0"/>
              <a:t> is </a:t>
            </a:r>
            <a:r>
              <a:rPr lang="sv-SE" dirty="0" err="1"/>
              <a:t>that</a:t>
            </a:r>
            <a:r>
              <a:rPr lang="sv-SE" dirty="0"/>
              <a:t> designing for co-</a:t>
            </a:r>
            <a:r>
              <a:rPr lang="sv-SE" dirty="0" err="1"/>
              <a:t>located</a:t>
            </a:r>
            <a:r>
              <a:rPr lang="sv-SE" dirty="0"/>
              <a:t> </a:t>
            </a:r>
            <a:r>
              <a:rPr lang="sv-SE" dirty="0" err="1"/>
              <a:t>interaction</a:t>
            </a:r>
            <a:r>
              <a:rPr lang="sv-SE" dirty="0"/>
              <a:t> </a:t>
            </a:r>
            <a:r>
              <a:rPr lang="sv-SE" dirty="0" err="1"/>
              <a:t>can</a:t>
            </a:r>
            <a:r>
              <a:rPr lang="sv-SE" dirty="0"/>
              <a:t> be </a:t>
            </a:r>
            <a:r>
              <a:rPr lang="sv-SE" dirty="0" err="1"/>
              <a:t>helpful</a:t>
            </a:r>
            <a:r>
              <a:rPr lang="sv-SE" dirty="0"/>
              <a:t> for </a:t>
            </a:r>
            <a:r>
              <a:rPr lang="sv-SE" dirty="0" err="1"/>
              <a:t>developing</a:t>
            </a:r>
            <a:r>
              <a:rPr lang="sv-SE" dirty="0"/>
              <a:t> </a:t>
            </a:r>
            <a:r>
              <a:rPr lang="da-DK" dirty="0" err="1"/>
              <a:t>developing</a:t>
            </a:r>
            <a:r>
              <a:rPr lang="da-DK" dirty="0"/>
              <a:t> </a:t>
            </a:r>
            <a:r>
              <a:rPr lang="da-DK" dirty="0" err="1"/>
              <a:t>succesful</a:t>
            </a:r>
            <a:r>
              <a:rPr lang="da-DK" dirty="0"/>
              <a:t> hybrid </a:t>
            </a:r>
            <a:r>
              <a:rPr lang="da-DK" dirty="0" err="1"/>
              <a:t>technologies</a:t>
            </a:r>
            <a:r>
              <a:rPr lang="da-DK" dirty="0"/>
              <a:t> </a:t>
            </a:r>
            <a:r>
              <a:rPr lang="da-DK" dirty="0" err="1"/>
              <a:t>where</a:t>
            </a:r>
            <a:r>
              <a:rPr lang="da-DK" dirty="0"/>
              <a:t> </a:t>
            </a:r>
            <a:r>
              <a:rPr lang="da-DK" dirty="0" err="1"/>
              <a:t>co-located</a:t>
            </a:r>
            <a:r>
              <a:rPr lang="da-DK" dirty="0"/>
              <a:t> </a:t>
            </a:r>
            <a:r>
              <a:rPr lang="da-DK" dirty="0" err="1"/>
              <a:t>interaction</a:t>
            </a:r>
            <a:r>
              <a:rPr lang="da-DK" dirty="0"/>
              <a:t> is </a:t>
            </a:r>
            <a:r>
              <a:rPr lang="da-DK" dirty="0" err="1"/>
              <a:t>one</a:t>
            </a:r>
            <a:r>
              <a:rPr lang="da-DK" dirty="0"/>
              <a:t> </a:t>
            </a:r>
            <a:r>
              <a:rPr lang="da-DK" dirty="0" err="1"/>
              <a:t>important</a:t>
            </a:r>
            <a:r>
              <a:rPr lang="da-DK" dirty="0"/>
              <a:t> part</a:t>
            </a:r>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8</a:t>
            </a:fld>
            <a:endParaRPr lang="sv-SE"/>
          </a:p>
        </p:txBody>
      </p:sp>
    </p:spTree>
    <p:extLst>
      <p:ext uri="{BB962C8B-B14F-4D97-AF65-F5344CB8AC3E}">
        <p14:creationId xmlns:p14="http://schemas.microsoft.com/office/powerpoint/2010/main" val="269849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Olsson et al </a:t>
            </a:r>
            <a:r>
              <a:rPr lang="sv-SE" dirty="0" err="1"/>
              <a:t>identified</a:t>
            </a:r>
            <a:r>
              <a:rPr lang="sv-SE" dirty="0"/>
              <a:t> </a:t>
            </a:r>
            <a:r>
              <a:rPr lang="sv-SE" dirty="0" err="1"/>
              <a:t>two</a:t>
            </a:r>
            <a:r>
              <a:rPr lang="sv-SE" dirty="0"/>
              <a:t> broad areas </a:t>
            </a:r>
            <a:r>
              <a:rPr lang="sv-SE" dirty="0" err="1"/>
              <a:t>where</a:t>
            </a:r>
            <a:r>
              <a:rPr lang="sv-SE" dirty="0"/>
              <a:t> </a:t>
            </a:r>
            <a:r>
              <a:rPr lang="sv-SE" dirty="0" err="1"/>
              <a:t>there</a:t>
            </a:r>
            <a:r>
              <a:rPr lang="sv-SE" dirty="0"/>
              <a:t> is </a:t>
            </a:r>
            <a:r>
              <a:rPr lang="sv-SE" dirty="0" err="1"/>
              <a:t>room</a:t>
            </a:r>
            <a:r>
              <a:rPr lang="sv-SE" dirty="0"/>
              <a:t> for </a:t>
            </a:r>
            <a:r>
              <a:rPr lang="sv-SE" dirty="0" err="1"/>
              <a:t>better</a:t>
            </a:r>
            <a:r>
              <a:rPr lang="sv-SE" dirty="0"/>
              <a:t> </a:t>
            </a:r>
            <a:r>
              <a:rPr lang="sv-SE" dirty="0" err="1"/>
              <a:t>technogies</a:t>
            </a:r>
            <a:endParaRPr lang="sv-SE" dirty="0"/>
          </a:p>
          <a:p>
            <a:endParaRPr lang="sv-SE" dirty="0"/>
          </a:p>
          <a:p>
            <a:r>
              <a:rPr lang="sv-SE" dirty="0" err="1"/>
              <a:t>One</a:t>
            </a:r>
            <a:r>
              <a:rPr lang="sv-SE" dirty="0"/>
              <a:t> is </a:t>
            </a:r>
            <a:r>
              <a:rPr lang="sv-SE" dirty="0" err="1"/>
              <a:t>that</a:t>
            </a:r>
            <a:r>
              <a:rPr lang="sv-SE" dirty="0"/>
              <a:t> the </a:t>
            </a:r>
            <a:r>
              <a:rPr lang="sv-SE" dirty="0" err="1"/>
              <a:t>use</a:t>
            </a:r>
            <a:r>
              <a:rPr lang="sv-SE" dirty="0"/>
              <a:t> of </a:t>
            </a:r>
            <a:r>
              <a:rPr lang="sv-SE" dirty="0" err="1"/>
              <a:t>current</a:t>
            </a:r>
            <a:r>
              <a:rPr lang="sv-SE" dirty="0"/>
              <a:t> </a:t>
            </a:r>
            <a:r>
              <a:rPr lang="sv-SE" dirty="0" err="1"/>
              <a:t>technologies</a:t>
            </a:r>
            <a:r>
              <a:rPr lang="sv-SE" dirty="0"/>
              <a:t> </a:t>
            </a:r>
            <a:r>
              <a:rPr lang="sv-SE" dirty="0" err="1"/>
              <a:t>often</a:t>
            </a:r>
            <a:r>
              <a:rPr lang="sv-SE" dirty="0"/>
              <a:t> </a:t>
            </a:r>
            <a:r>
              <a:rPr lang="sv-SE" dirty="0" err="1"/>
              <a:t>can</a:t>
            </a:r>
            <a:r>
              <a:rPr lang="sv-SE" dirty="0"/>
              <a:t> </a:t>
            </a:r>
            <a:r>
              <a:rPr lang="sv-SE" dirty="0" err="1"/>
              <a:t>often</a:t>
            </a:r>
            <a:r>
              <a:rPr lang="sv-SE" dirty="0"/>
              <a:t> </a:t>
            </a:r>
            <a:r>
              <a:rPr lang="sv-SE" dirty="0" err="1"/>
              <a:t>disturb</a:t>
            </a:r>
            <a:r>
              <a:rPr lang="sv-SE" dirty="0"/>
              <a:t> </a:t>
            </a:r>
            <a:r>
              <a:rPr lang="sv-SE" dirty="0" err="1"/>
              <a:t>ongoing</a:t>
            </a:r>
            <a:r>
              <a:rPr lang="sv-SE" dirty="0"/>
              <a:t> social </a:t>
            </a:r>
            <a:r>
              <a:rPr lang="sv-SE" dirty="0" err="1"/>
              <a:t>interactions</a:t>
            </a:r>
            <a:endParaRPr lang="sv-SE" dirty="0"/>
          </a:p>
          <a:p>
            <a:endParaRPr lang="sv-SE" dirty="0"/>
          </a:p>
          <a:p>
            <a:r>
              <a:rPr lang="sv-SE" dirty="0"/>
              <a:t>Another </a:t>
            </a:r>
            <a:r>
              <a:rPr lang="sv-SE" dirty="0" err="1"/>
              <a:t>one</a:t>
            </a:r>
            <a:r>
              <a:rPr lang="sv-SE" dirty="0"/>
              <a:t> lack of social </a:t>
            </a:r>
            <a:r>
              <a:rPr lang="sv-SE" dirty="0" err="1"/>
              <a:t>interaction</a:t>
            </a:r>
            <a:r>
              <a:rPr lang="sv-SE" dirty="0"/>
              <a:t> in co-</a:t>
            </a:r>
            <a:r>
              <a:rPr lang="sv-SE" dirty="0" err="1"/>
              <a:t>located</a:t>
            </a:r>
            <a:r>
              <a:rPr lang="sv-SE" dirty="0"/>
              <a:t> situations </a:t>
            </a:r>
            <a:r>
              <a:rPr lang="sv-SE" dirty="0" err="1"/>
              <a:t>where</a:t>
            </a:r>
            <a:r>
              <a:rPr lang="sv-SE" dirty="0"/>
              <a:t> it </a:t>
            </a:r>
            <a:r>
              <a:rPr lang="sv-SE" dirty="0" err="1"/>
              <a:t>would</a:t>
            </a:r>
            <a:r>
              <a:rPr lang="sv-SE" dirty="0"/>
              <a:t> be </a:t>
            </a:r>
            <a:r>
              <a:rPr lang="sv-SE" dirty="0" err="1"/>
              <a:t>desirable</a:t>
            </a:r>
            <a:r>
              <a:rPr lang="sv-SE" dirty="0"/>
              <a:t>.</a:t>
            </a:r>
          </a:p>
          <a:p>
            <a:endParaRPr lang="sv-SE" dirty="0"/>
          </a:p>
          <a:p>
            <a:r>
              <a:rPr lang="sv-SE" dirty="0" err="1"/>
              <a:t>Which</a:t>
            </a:r>
            <a:r>
              <a:rPr lang="sv-SE" dirty="0"/>
              <a:t> </a:t>
            </a:r>
            <a:r>
              <a:rPr lang="sv-SE" dirty="0" err="1"/>
              <a:t>leads</a:t>
            </a:r>
            <a:r>
              <a:rPr lang="sv-SE" dirty="0"/>
              <a:t> to the </a:t>
            </a:r>
            <a:r>
              <a:rPr lang="sv-SE" dirty="0" err="1"/>
              <a:t>question</a:t>
            </a:r>
            <a:r>
              <a:rPr lang="sv-SE" dirty="0"/>
              <a:t> </a:t>
            </a:r>
            <a:r>
              <a:rPr lang="sv-SE" dirty="0" err="1"/>
              <a:t>if</a:t>
            </a:r>
            <a:r>
              <a:rPr lang="sv-SE" dirty="0"/>
              <a:t> </a:t>
            </a:r>
            <a:r>
              <a:rPr lang="sv-SE" dirty="0" err="1"/>
              <a:t>technology</a:t>
            </a:r>
            <a:r>
              <a:rPr lang="sv-SE" dirty="0"/>
              <a:t> </a:t>
            </a:r>
            <a:r>
              <a:rPr lang="sv-SE" dirty="0" err="1"/>
              <a:t>can</a:t>
            </a:r>
            <a:r>
              <a:rPr lang="sv-SE" dirty="0"/>
              <a:t> be </a:t>
            </a:r>
            <a:r>
              <a:rPr lang="sv-SE" dirty="0" err="1"/>
              <a:t>used</a:t>
            </a:r>
            <a:r>
              <a:rPr lang="sv-SE" dirty="0"/>
              <a:t> to </a:t>
            </a:r>
            <a:r>
              <a:rPr lang="sv-SE" dirty="0" err="1"/>
              <a:t>mediate</a:t>
            </a:r>
            <a:r>
              <a:rPr lang="sv-SE" dirty="0"/>
              <a:t> social </a:t>
            </a:r>
            <a:r>
              <a:rPr lang="sv-SE" dirty="0" err="1"/>
              <a:t>interaction</a:t>
            </a:r>
            <a:r>
              <a:rPr lang="sv-SE" dirty="0"/>
              <a:t>?</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902433A-81EE-2349-B8D0-336A74B56840}" type="slidenum">
              <a:rPr lang="sv-SE" smtClean="0"/>
              <a:t>9</a:t>
            </a:fld>
            <a:endParaRPr lang="sv-SE"/>
          </a:p>
        </p:txBody>
      </p:sp>
    </p:spTree>
    <p:extLst>
      <p:ext uri="{BB962C8B-B14F-4D97-AF65-F5344CB8AC3E}">
        <p14:creationId xmlns:p14="http://schemas.microsoft.com/office/powerpoint/2010/main" val="291104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6CECB3-682C-7043-8EE1-F4EC0DAD788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FE18235-2B50-F242-BB3E-EB10E9E9D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B833757-DD21-E147-A9E2-471E074CDD10}"/>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96B88C33-2657-3A48-B463-CA2FF6000B5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52C4D20-38E2-FB44-8BF5-4E4DDD14597A}"/>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13822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8032D3-2E03-4E45-BAEC-3A5A21C363D5}"/>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071DA66-6150-C34B-97A7-D3A387CAA63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0CFAD7F-0D89-5E41-91BF-287E73F0274C}"/>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D2BA7043-9E8B-5647-A93D-50123654EE7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1CF8A0E-7699-C547-9897-42C426321F2C}"/>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3125633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D92C8EC-C833-CE4A-A73B-F1CDC86C1C1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8A148CE-8CFA-4F4D-BC67-49BF412A2DB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6F477AB-4E82-7A4F-9449-B06D495B814F}"/>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BEB800CC-456B-B04D-AB4D-33D41F14A7E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8BD7A83-0F6D-1E48-AF89-8419C89C6581}"/>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241447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BABC1E-1936-9349-8058-49A82766D42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175A97-7135-F84A-859E-204A233C816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AB5CFD-98E9-874E-9F71-E3C30B1C5389}"/>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76196E34-8B1F-1B44-8813-4E4886CCA9F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9931409-BE73-3C4B-9229-737EA3F5E2DF}"/>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45848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332114-641F-5545-BA46-ABB5596D423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C1E4D59-5212-3F43-BAF9-C62353E76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C8D007D-9F60-604D-83F8-E7C7D1667CA1}"/>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4175510B-A9C0-4545-8DE5-97C402D2D34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56D6642-E153-5D42-B296-A784086901F0}"/>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2600204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D4B80D-9AC5-174D-954F-B9E238F71D6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36A322D-0339-FA45-9246-558ECE4472C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B509BDD-5C7E-8341-B6BC-45153EDB589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D67FB1F-7C43-204E-8A56-5880CAC4DBB4}"/>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6" name="Platshållare för sidfot 5">
            <a:extLst>
              <a:ext uri="{FF2B5EF4-FFF2-40B4-BE49-F238E27FC236}">
                <a16:creationId xmlns:a16="http://schemas.microsoft.com/office/drawing/2014/main" id="{28266287-3B4B-334D-988D-5CFB2B62E1A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BAC2F52-16A7-F446-B04C-15E26B2C382C}"/>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149835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16B5DE-C5FF-BF4C-B531-338B64EC2F8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4A607ED-AE8F-1442-B640-6ADC8B59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D29FA61-1F1D-EA4D-B177-2374528A703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FE117DE-8347-754A-8C2E-7727BBD1A4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6ABD8DA-0E07-1441-A5EA-322EE637301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275C5FF-5617-9443-8DCD-A8E2F1FFB92B}"/>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8" name="Platshållare för sidfot 7">
            <a:extLst>
              <a:ext uri="{FF2B5EF4-FFF2-40B4-BE49-F238E27FC236}">
                <a16:creationId xmlns:a16="http://schemas.microsoft.com/office/drawing/2014/main" id="{81717F04-C6BF-F24C-81BC-F71FB5AFFC95}"/>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61100DA-E9ED-5E4B-BF6E-C3118DA5D719}"/>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121761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7E8103-FE91-E640-849A-7CABF1F2FD3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16804FC-02DE-554F-85B5-753F7AD5F0E6}"/>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4" name="Platshållare för sidfot 3">
            <a:extLst>
              <a:ext uri="{FF2B5EF4-FFF2-40B4-BE49-F238E27FC236}">
                <a16:creationId xmlns:a16="http://schemas.microsoft.com/office/drawing/2014/main" id="{153460F3-1A89-2C4D-A6BB-D8E167F6725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D64F596-4118-8E4D-8EC6-B2072D091A0B}"/>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70605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55E0CC0-56C2-6A4F-BA08-E7B80472EF60}"/>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3" name="Platshållare för sidfot 2">
            <a:extLst>
              <a:ext uri="{FF2B5EF4-FFF2-40B4-BE49-F238E27FC236}">
                <a16:creationId xmlns:a16="http://schemas.microsoft.com/office/drawing/2014/main" id="{141A8591-2D61-B445-A8FE-F9774225DCB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A518E65-BDA9-EB40-B7A7-CBAB1007AB4D}"/>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16141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356631-6C26-5142-8829-0881644E28A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777887-1B41-4245-9571-436BCEFD1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24A2BFF-C4F5-D649-BD8A-867EAAD95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7EF2D5B-3F43-AE4A-A0A2-92BE3918711B}"/>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6" name="Platshållare för sidfot 5">
            <a:extLst>
              <a:ext uri="{FF2B5EF4-FFF2-40B4-BE49-F238E27FC236}">
                <a16:creationId xmlns:a16="http://schemas.microsoft.com/office/drawing/2014/main" id="{93C298A3-6D23-BC42-9002-C3E7B452A02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4170132-0F12-6444-8913-DC9887541C43}"/>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147565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8F5AF2-E86C-694D-A4FA-DCDBA11799B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731CD1C-C6E1-2C4B-ABF9-FD71701E32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3AA81B14-35C9-E74F-B3C9-E4EEE2B52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632D2F6-353B-6844-A83E-D5793D079DDE}"/>
              </a:ext>
            </a:extLst>
          </p:cNvPr>
          <p:cNvSpPr>
            <a:spLocks noGrp="1"/>
          </p:cNvSpPr>
          <p:nvPr>
            <p:ph type="dt" sz="half" idx="10"/>
          </p:nvPr>
        </p:nvSpPr>
        <p:spPr/>
        <p:txBody>
          <a:bodyPr/>
          <a:lstStyle/>
          <a:p>
            <a:fld id="{9E51AE2C-5235-3D4C-B30F-8C82AFECB885}" type="datetimeFigureOut">
              <a:rPr lang="sv-SE" smtClean="0"/>
              <a:t>2023-06-19</a:t>
            </a:fld>
            <a:endParaRPr lang="sv-SE"/>
          </a:p>
        </p:txBody>
      </p:sp>
      <p:sp>
        <p:nvSpPr>
          <p:cNvPr id="6" name="Platshållare för sidfot 5">
            <a:extLst>
              <a:ext uri="{FF2B5EF4-FFF2-40B4-BE49-F238E27FC236}">
                <a16:creationId xmlns:a16="http://schemas.microsoft.com/office/drawing/2014/main" id="{9E56690A-F05C-7845-A64D-2FE376A1323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D777620-A080-4E47-830B-FD208E08FAB4}"/>
              </a:ext>
            </a:extLst>
          </p:cNvPr>
          <p:cNvSpPr>
            <a:spLocks noGrp="1"/>
          </p:cNvSpPr>
          <p:nvPr>
            <p:ph type="sldNum" sz="quarter" idx="12"/>
          </p:nvPr>
        </p:nvSpPr>
        <p:spPr/>
        <p:txBody>
          <a:bodyPr/>
          <a:lstStyle/>
          <a:p>
            <a:fld id="{4325BC6E-62D5-6B41-ABA3-7D1B025C4165}" type="slidenum">
              <a:rPr lang="sv-SE" smtClean="0"/>
              <a:t>‹#›</a:t>
            </a:fld>
            <a:endParaRPr lang="sv-SE"/>
          </a:p>
        </p:txBody>
      </p:sp>
    </p:spTree>
    <p:extLst>
      <p:ext uri="{BB962C8B-B14F-4D97-AF65-F5344CB8AC3E}">
        <p14:creationId xmlns:p14="http://schemas.microsoft.com/office/powerpoint/2010/main" val="218153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207B221-2559-0240-A608-B318056D7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527A9D4-3836-A54D-9DA8-A9E2395C9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BF7A5C-E7D3-B74D-AD3C-29A2C7E58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1AE2C-5235-3D4C-B30F-8C82AFECB885}" type="datetimeFigureOut">
              <a:rPr lang="sv-SE" smtClean="0"/>
              <a:t>2023-06-19</a:t>
            </a:fld>
            <a:endParaRPr lang="sv-SE"/>
          </a:p>
        </p:txBody>
      </p:sp>
      <p:sp>
        <p:nvSpPr>
          <p:cNvPr id="5" name="Platshållare för sidfot 4">
            <a:extLst>
              <a:ext uri="{FF2B5EF4-FFF2-40B4-BE49-F238E27FC236}">
                <a16:creationId xmlns:a16="http://schemas.microsoft.com/office/drawing/2014/main" id="{9904564C-DE46-D642-BF27-6248264B2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FD17ACD-6192-7748-998B-6CC19F0F5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5BC6E-62D5-6B41-ABA3-7D1B025C4165}" type="slidenum">
              <a:rPr lang="sv-SE" smtClean="0"/>
              <a:t>‹#›</a:t>
            </a:fld>
            <a:endParaRPr lang="sv-SE"/>
          </a:p>
        </p:txBody>
      </p:sp>
    </p:spTree>
    <p:extLst>
      <p:ext uri="{BB962C8B-B14F-4D97-AF65-F5344CB8AC3E}">
        <p14:creationId xmlns:p14="http://schemas.microsoft.com/office/powerpoint/2010/main" val="1384111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edco.s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15178758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ublic-images.interaction-design.org/literature/articles/heros/566d806939506.jpg?tr=w-102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ublic-images.interaction-design.org/literature/articles/heros/566d806939506.jpg?tr=w-102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8901"/>
          </a:solidFill>
        </p:spPr>
        <p:txBody>
          <a:bodyPr anchor="ctr">
            <a:normAutofit fontScale="90000"/>
          </a:bodyPr>
          <a:lstStyle/>
          <a:p>
            <a:r>
              <a:rPr lang="en-GB" b="1" dirty="0">
                <a:solidFill>
                  <a:schemeClr val="bg1"/>
                </a:solidFill>
              </a:rPr>
              <a:t>Designing for Mobile Co-located Collaborative Interaction</a:t>
            </a:r>
            <a:endParaRPr lang="en-GB" b="1" dirty="0">
              <a:solidFill>
                <a:schemeClr val="bg1"/>
              </a:solidFill>
              <a:cs typeface="Calibri Light" panose="020F0302020204030204"/>
            </a:endParaRPr>
          </a:p>
        </p:txBody>
      </p:sp>
      <p:pic>
        <p:nvPicPr>
          <p:cNvPr id="4" name="Picture 4">
            <a:extLst>
              <a:ext uri="{FF2B5EF4-FFF2-40B4-BE49-F238E27FC236}">
                <a16:creationId xmlns:a16="http://schemas.microsoft.com/office/drawing/2014/main" id="{36DAC951-1387-4F65-B0E8-B0B00FF90F35}"/>
              </a:ext>
            </a:extLst>
          </p:cNvPr>
          <p:cNvPicPr>
            <a:picLocks noChangeAspect="1"/>
          </p:cNvPicPr>
          <p:nvPr/>
        </p:nvPicPr>
        <p:blipFill>
          <a:blip r:embed="rId3"/>
          <a:stretch>
            <a:fillRect/>
          </a:stretch>
        </p:blipFill>
        <p:spPr>
          <a:xfrm>
            <a:off x="4724400" y="3978215"/>
            <a:ext cx="2743200" cy="914400"/>
          </a:xfrm>
          <a:prstGeom prst="rect">
            <a:avLst/>
          </a:prstGeom>
        </p:spPr>
      </p:pic>
      <p:sp>
        <p:nvSpPr>
          <p:cNvPr id="7" name="TextBox 5">
            <a:extLst>
              <a:ext uri="{FF2B5EF4-FFF2-40B4-BE49-F238E27FC236}">
                <a16:creationId xmlns:a16="http://schemas.microsoft.com/office/drawing/2014/main" id="{0640D705-86CF-1C3A-4FEE-192CCAD7B672}"/>
              </a:ext>
            </a:extLst>
          </p:cNvPr>
          <p:cNvSpPr txBox="1"/>
          <p:nvPr/>
        </p:nvSpPr>
        <p:spPr>
          <a:xfrm>
            <a:off x="1569309" y="5918885"/>
            <a:ext cx="31550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hlinkClick r:id="rId4"/>
              </a:rPr>
              <a:t>https://tedco.se/</a:t>
            </a:r>
            <a:r>
              <a:rPr lang="en-GB" sz="1400" dirty="0"/>
              <a:t> </a:t>
            </a:r>
          </a:p>
        </p:txBody>
      </p:sp>
      <p:pic>
        <p:nvPicPr>
          <p:cNvPr id="8" name="Picture 5" descr="Graphical user interface, text, application&#10;&#10;Description automatically generated">
            <a:extLst>
              <a:ext uri="{FF2B5EF4-FFF2-40B4-BE49-F238E27FC236}">
                <a16:creationId xmlns:a16="http://schemas.microsoft.com/office/drawing/2014/main" id="{336F47D2-8BF0-0505-813A-B00B853C4B0C}"/>
              </a:ext>
            </a:extLst>
          </p:cNvPr>
          <p:cNvPicPr>
            <a:picLocks noChangeAspect="1"/>
          </p:cNvPicPr>
          <p:nvPr/>
        </p:nvPicPr>
        <p:blipFill>
          <a:blip r:embed="rId5"/>
          <a:stretch>
            <a:fillRect/>
          </a:stretch>
        </p:blipFill>
        <p:spPr>
          <a:xfrm>
            <a:off x="7923427" y="5677567"/>
            <a:ext cx="2743200" cy="790415"/>
          </a:xfrm>
          <a:prstGeom prst="rect">
            <a:avLst/>
          </a:prstGeom>
        </p:spPr>
      </p:pic>
    </p:spTree>
    <p:extLst>
      <p:ext uri="{BB962C8B-B14F-4D97-AF65-F5344CB8AC3E}">
        <p14:creationId xmlns:p14="http://schemas.microsoft.com/office/powerpoint/2010/main" val="1521668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err="1">
                <a:solidFill>
                  <a:schemeClr val="bg1"/>
                </a:solidFill>
              </a:rPr>
              <a:t>Current</a:t>
            </a:r>
            <a:r>
              <a:rPr lang="sv-SE" b="1" dirty="0">
                <a:solidFill>
                  <a:schemeClr val="bg1"/>
                </a:solidFill>
              </a:rPr>
              <a:t> </a:t>
            </a:r>
            <a:r>
              <a:rPr lang="sv-SE" b="1" dirty="0" err="1">
                <a:solidFill>
                  <a:schemeClr val="bg1"/>
                </a:solidFill>
              </a:rPr>
              <a:t>technologies</a:t>
            </a:r>
            <a:r>
              <a:rPr lang="sv-SE" b="1" dirty="0">
                <a:solidFill>
                  <a:schemeClr val="bg1"/>
                </a:solidFill>
              </a:rPr>
              <a:t> </a:t>
            </a:r>
            <a:r>
              <a:rPr lang="sv-SE" b="1" dirty="0" err="1">
                <a:solidFill>
                  <a:schemeClr val="bg1"/>
                </a:solidFill>
              </a:rPr>
              <a:t>disrupting</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fontScale="92500" lnSpcReduction="20000"/>
          </a:bodyPr>
          <a:lstStyle/>
          <a:p>
            <a:pPr marL="0" indent="0">
              <a:buNone/>
            </a:pPr>
            <a:r>
              <a:rPr lang="da-DK" dirty="0"/>
              <a:t>People’s </a:t>
            </a:r>
            <a:r>
              <a:rPr lang="da-DK" dirty="0" err="1"/>
              <a:t>interactions</a:t>
            </a:r>
            <a:r>
              <a:rPr lang="da-DK" dirty="0"/>
              <a:t> </a:t>
            </a:r>
            <a:r>
              <a:rPr lang="da-DK" dirty="0" err="1"/>
              <a:t>are</a:t>
            </a:r>
            <a:r>
              <a:rPr lang="da-DK" dirty="0"/>
              <a:t> </a:t>
            </a:r>
            <a:r>
              <a:rPr lang="da-DK" dirty="0" err="1"/>
              <a:t>disturbed</a:t>
            </a:r>
            <a:r>
              <a:rPr lang="da-DK" dirty="0"/>
              <a:t> by the </a:t>
            </a:r>
            <a:r>
              <a:rPr lang="da-DK" dirty="0" err="1"/>
              <a:t>presence</a:t>
            </a:r>
            <a:r>
              <a:rPr lang="da-DK" dirty="0"/>
              <a:t> of </a:t>
            </a:r>
            <a:r>
              <a:rPr lang="da-DK" dirty="0" err="1"/>
              <a:t>e.g</a:t>
            </a:r>
            <a:r>
              <a:rPr lang="da-DK" dirty="0"/>
              <a:t>., mobile </a:t>
            </a:r>
            <a:r>
              <a:rPr lang="da-DK" dirty="0" err="1"/>
              <a:t>devices</a:t>
            </a:r>
            <a:br>
              <a:rPr lang="da-DK" dirty="0"/>
            </a:br>
            <a:endParaRPr lang="da-DK" dirty="0"/>
          </a:p>
          <a:p>
            <a:r>
              <a:rPr lang="da-DK" dirty="0"/>
              <a:t>People </a:t>
            </a:r>
            <a:r>
              <a:rPr lang="da-DK" dirty="0" err="1"/>
              <a:t>who</a:t>
            </a:r>
            <a:r>
              <a:rPr lang="da-DK" dirty="0"/>
              <a:t> have </a:t>
            </a:r>
            <a:r>
              <a:rPr lang="da-DK" dirty="0" err="1"/>
              <a:t>conversations</a:t>
            </a:r>
            <a:r>
              <a:rPr lang="da-DK" dirty="0"/>
              <a:t> </a:t>
            </a:r>
            <a:r>
              <a:rPr lang="da-DK" dirty="0" err="1"/>
              <a:t>without</a:t>
            </a:r>
            <a:r>
              <a:rPr lang="da-DK" dirty="0"/>
              <a:t> mobile </a:t>
            </a:r>
            <a:r>
              <a:rPr lang="da-DK" dirty="0" err="1"/>
              <a:t>devices</a:t>
            </a:r>
            <a:r>
              <a:rPr lang="da-DK" dirty="0"/>
              <a:t> </a:t>
            </a:r>
            <a:r>
              <a:rPr lang="da-DK" dirty="0" err="1"/>
              <a:t>reported</a:t>
            </a:r>
            <a:r>
              <a:rPr lang="da-DK" dirty="0"/>
              <a:t> </a:t>
            </a:r>
            <a:r>
              <a:rPr lang="da-DK" dirty="0" err="1"/>
              <a:t>higher</a:t>
            </a:r>
            <a:r>
              <a:rPr lang="da-DK" dirty="0"/>
              <a:t> </a:t>
            </a:r>
            <a:r>
              <a:rPr lang="da-DK" dirty="0" err="1"/>
              <a:t>levels</a:t>
            </a:r>
            <a:r>
              <a:rPr lang="da-DK" dirty="0"/>
              <a:t> of </a:t>
            </a:r>
            <a:r>
              <a:rPr lang="da-DK" dirty="0" err="1"/>
              <a:t>connectedness</a:t>
            </a:r>
            <a:r>
              <a:rPr lang="da-DK" dirty="0"/>
              <a:t> and </a:t>
            </a:r>
            <a:r>
              <a:rPr lang="da-DK" dirty="0" err="1"/>
              <a:t>empathy</a:t>
            </a:r>
            <a:r>
              <a:rPr lang="da-DK" dirty="0"/>
              <a:t> </a:t>
            </a:r>
            <a:r>
              <a:rPr lang="da-DK" dirty="0" err="1"/>
              <a:t>than</a:t>
            </a:r>
            <a:r>
              <a:rPr lang="da-DK" dirty="0"/>
              <a:t> </a:t>
            </a:r>
            <a:r>
              <a:rPr lang="da-DK" dirty="0" err="1"/>
              <a:t>those</a:t>
            </a:r>
            <a:r>
              <a:rPr lang="da-DK" dirty="0"/>
              <a:t> </a:t>
            </a:r>
            <a:r>
              <a:rPr lang="da-DK" dirty="0" err="1"/>
              <a:t>who</a:t>
            </a:r>
            <a:r>
              <a:rPr lang="da-DK" dirty="0"/>
              <a:t> </a:t>
            </a:r>
            <a:r>
              <a:rPr lang="da-DK" dirty="0" err="1"/>
              <a:t>simultaneously</a:t>
            </a:r>
            <a:r>
              <a:rPr lang="da-DK" dirty="0"/>
              <a:t> </a:t>
            </a:r>
            <a:r>
              <a:rPr lang="da-DK" dirty="0" err="1"/>
              <a:t>use</a:t>
            </a:r>
            <a:r>
              <a:rPr lang="da-DK" dirty="0"/>
              <a:t> mobile </a:t>
            </a:r>
            <a:r>
              <a:rPr lang="da-DK" dirty="0" err="1"/>
              <a:t>devices</a:t>
            </a:r>
            <a:endParaRPr lang="da-DK" dirty="0"/>
          </a:p>
          <a:p>
            <a:r>
              <a:rPr lang="da-DK" dirty="0"/>
              <a:t>The </a:t>
            </a:r>
            <a:r>
              <a:rPr lang="da-DK" dirty="0" err="1"/>
              <a:t>technnology</a:t>
            </a:r>
            <a:r>
              <a:rPr lang="da-DK" dirty="0"/>
              <a:t> </a:t>
            </a:r>
            <a:r>
              <a:rPr lang="da-DK" dirty="0" err="1"/>
              <a:t>locks</a:t>
            </a:r>
            <a:r>
              <a:rPr lang="da-DK" dirty="0"/>
              <a:t> </a:t>
            </a:r>
            <a:r>
              <a:rPr lang="da-DK" dirty="0" err="1"/>
              <a:t>us</a:t>
            </a:r>
            <a:r>
              <a:rPr lang="da-DK" dirty="0"/>
              <a:t> in to </a:t>
            </a:r>
            <a:r>
              <a:rPr lang="da-DK" dirty="0" err="1"/>
              <a:t>our</a:t>
            </a:r>
            <a:r>
              <a:rPr lang="da-DK" dirty="0"/>
              <a:t> mobile </a:t>
            </a:r>
            <a:r>
              <a:rPr lang="da-DK" dirty="0" err="1"/>
              <a:t>bubbles</a:t>
            </a:r>
            <a:endParaRPr lang="da-DK" dirty="0"/>
          </a:p>
          <a:p>
            <a:r>
              <a:rPr lang="da-DK" dirty="0" err="1"/>
              <a:t>Could</a:t>
            </a:r>
            <a:r>
              <a:rPr lang="da-DK" dirty="0"/>
              <a:t> design to support social </a:t>
            </a:r>
            <a:r>
              <a:rPr lang="da-DK" dirty="0" err="1"/>
              <a:t>interaction</a:t>
            </a:r>
            <a:r>
              <a:rPr lang="da-DK" dirty="0"/>
              <a:t> </a:t>
            </a:r>
            <a:r>
              <a:rPr lang="da-DK" dirty="0" err="1"/>
              <a:t>instead</a:t>
            </a:r>
            <a:endParaRPr lang="da-DK" dirty="0"/>
          </a:p>
          <a:p>
            <a:endParaRPr lang="da-DK" dirty="0"/>
          </a:p>
          <a:p>
            <a:pPr marL="0" indent="0">
              <a:buNone/>
            </a:pPr>
            <a:endParaRPr lang="da-DK" dirty="0"/>
          </a:p>
          <a:p>
            <a:pPr marL="0" indent="0">
              <a:buNone/>
            </a:pPr>
            <a:endParaRPr lang="da-DK" dirty="0"/>
          </a:p>
          <a:p>
            <a:pPr marL="0" indent="0">
              <a:buNone/>
            </a:pPr>
            <a:r>
              <a:rPr lang="da-DK" sz="2000" dirty="0"/>
              <a:t>Olsson, T., </a:t>
            </a:r>
            <a:r>
              <a:rPr lang="da-DK" sz="2000" dirty="0" err="1"/>
              <a:t>Jarusriboonchai</a:t>
            </a:r>
            <a:r>
              <a:rPr lang="da-DK" sz="2000" dirty="0"/>
              <a:t>, P., </a:t>
            </a:r>
            <a:r>
              <a:rPr lang="da-DK" sz="2000" dirty="0" err="1"/>
              <a:t>Woźniak</a:t>
            </a:r>
            <a:r>
              <a:rPr lang="da-DK" sz="2000" dirty="0"/>
              <a:t>, P., </a:t>
            </a:r>
            <a:r>
              <a:rPr lang="da-DK" sz="2000" dirty="0" err="1"/>
              <a:t>Paasovaara</a:t>
            </a:r>
            <a:r>
              <a:rPr lang="da-DK" sz="2000" dirty="0"/>
              <a:t>, S., </a:t>
            </a:r>
            <a:r>
              <a:rPr lang="da-DK" sz="2000" dirty="0" err="1"/>
              <a:t>Väänänen</a:t>
            </a:r>
            <a:r>
              <a:rPr lang="da-DK" sz="2000" dirty="0"/>
              <a:t>, K., &amp; </a:t>
            </a:r>
            <a:r>
              <a:rPr lang="da-DK" sz="2000" dirty="0" err="1"/>
              <a:t>Lucero</a:t>
            </a:r>
            <a:r>
              <a:rPr lang="da-DK" sz="2000" dirty="0"/>
              <a:t>, A. (2020). Technologies for </a:t>
            </a:r>
            <a:r>
              <a:rPr lang="da-DK" sz="2000" dirty="0" err="1"/>
              <a:t>Enhancing</a:t>
            </a:r>
            <a:r>
              <a:rPr lang="da-DK" sz="2000" dirty="0"/>
              <a:t> </a:t>
            </a:r>
            <a:r>
              <a:rPr lang="da-DK" sz="2000" dirty="0" err="1"/>
              <a:t>Collocated</a:t>
            </a:r>
            <a:r>
              <a:rPr lang="da-DK" sz="2000" dirty="0"/>
              <a:t> Social </a:t>
            </a:r>
            <a:r>
              <a:rPr lang="da-DK" sz="2000" dirty="0" err="1"/>
              <a:t>Interaction</a:t>
            </a:r>
            <a:r>
              <a:rPr lang="da-DK" sz="2000" dirty="0"/>
              <a:t>: Review of Design Solutions and </a:t>
            </a:r>
            <a:r>
              <a:rPr lang="da-DK" sz="2000" dirty="0" err="1"/>
              <a:t>Approaches</a:t>
            </a:r>
            <a:r>
              <a:rPr lang="da-DK" sz="2000" dirty="0"/>
              <a:t>.</a:t>
            </a:r>
          </a:p>
          <a:p>
            <a:endParaRPr lang="da-DK" dirty="0"/>
          </a:p>
          <a:p>
            <a:pPr marL="0" indent="0">
              <a:buNone/>
            </a:pPr>
            <a:endParaRPr lang="da-DK" dirty="0"/>
          </a:p>
        </p:txBody>
      </p:sp>
    </p:spTree>
    <p:extLst>
      <p:ext uri="{BB962C8B-B14F-4D97-AF65-F5344CB8AC3E}">
        <p14:creationId xmlns:p14="http://schemas.microsoft.com/office/powerpoint/2010/main" val="415923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a:solidFill>
                  <a:schemeClr val="bg1"/>
                </a:solidFill>
              </a:rPr>
              <a:t>Lack of social </a:t>
            </a:r>
            <a:r>
              <a:rPr lang="sv-SE" b="1" dirty="0" err="1">
                <a:solidFill>
                  <a:schemeClr val="bg1"/>
                </a:solidFill>
              </a:rPr>
              <a:t>interaction</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fontScale="85000" lnSpcReduction="20000"/>
          </a:bodyPr>
          <a:lstStyle/>
          <a:p>
            <a:pPr marL="0" indent="0">
              <a:buNone/>
            </a:pPr>
            <a:r>
              <a:rPr lang="da-DK" dirty="0" err="1"/>
              <a:t>Investigate</a:t>
            </a:r>
            <a:r>
              <a:rPr lang="da-DK" dirty="0"/>
              <a:t> </a:t>
            </a:r>
            <a:r>
              <a:rPr lang="da-DK" dirty="0" err="1"/>
              <a:t>possibilities</a:t>
            </a:r>
            <a:r>
              <a:rPr lang="da-DK" dirty="0"/>
              <a:t> in </a:t>
            </a:r>
            <a:r>
              <a:rPr lang="da-DK" dirty="0" err="1"/>
              <a:t>co-located</a:t>
            </a:r>
            <a:r>
              <a:rPr lang="da-DK" dirty="0"/>
              <a:t> situations </a:t>
            </a:r>
            <a:r>
              <a:rPr lang="da-DK" dirty="0" err="1"/>
              <a:t>where</a:t>
            </a:r>
            <a:r>
              <a:rPr lang="da-DK" dirty="0"/>
              <a:t> social </a:t>
            </a:r>
            <a:r>
              <a:rPr lang="da-DK" dirty="0" err="1"/>
              <a:t>interaction</a:t>
            </a:r>
            <a:r>
              <a:rPr lang="da-DK" dirty="0"/>
              <a:t> </a:t>
            </a:r>
            <a:r>
              <a:rPr lang="da-DK" dirty="0" err="1"/>
              <a:t>would</a:t>
            </a:r>
            <a:r>
              <a:rPr lang="da-DK" dirty="0"/>
              <a:t> </a:t>
            </a:r>
            <a:r>
              <a:rPr lang="da-DK" dirty="0" err="1"/>
              <a:t>be</a:t>
            </a:r>
            <a:r>
              <a:rPr lang="da-DK" dirty="0"/>
              <a:t> </a:t>
            </a:r>
            <a:r>
              <a:rPr lang="da-DK" dirty="0" err="1"/>
              <a:t>desirable</a:t>
            </a:r>
            <a:r>
              <a:rPr lang="da-DK" dirty="0"/>
              <a:t>.</a:t>
            </a:r>
          </a:p>
          <a:p>
            <a:pPr marL="0" indent="0">
              <a:buNone/>
            </a:pPr>
            <a:endParaRPr lang="da-DK" dirty="0"/>
          </a:p>
          <a:p>
            <a:r>
              <a:rPr lang="da-DK" dirty="0"/>
              <a:t>Design to support </a:t>
            </a:r>
            <a:r>
              <a:rPr lang="da-DK" dirty="0" err="1"/>
              <a:t>e.g</a:t>
            </a:r>
            <a:r>
              <a:rPr lang="da-DK" dirty="0"/>
              <a:t>., </a:t>
            </a:r>
            <a:r>
              <a:rPr lang="da-DK" dirty="0" err="1"/>
              <a:t>communities</a:t>
            </a:r>
            <a:r>
              <a:rPr lang="da-DK" dirty="0"/>
              <a:t> of practice</a:t>
            </a:r>
          </a:p>
          <a:p>
            <a:r>
              <a:rPr lang="da-DK" dirty="0"/>
              <a:t>Meeting </a:t>
            </a:r>
            <a:r>
              <a:rPr lang="da-DK" dirty="0" err="1"/>
              <a:t>familiar</a:t>
            </a:r>
            <a:r>
              <a:rPr lang="da-DK" dirty="0"/>
              <a:t> </a:t>
            </a:r>
            <a:r>
              <a:rPr lang="da-DK" dirty="0" err="1"/>
              <a:t>strangers</a:t>
            </a:r>
            <a:endParaRPr lang="da-DK" dirty="0"/>
          </a:p>
          <a:p>
            <a:r>
              <a:rPr lang="da-DK" dirty="0" err="1"/>
              <a:t>Enhancing</a:t>
            </a:r>
            <a:r>
              <a:rPr lang="da-DK" dirty="0"/>
              <a:t> </a:t>
            </a:r>
            <a:r>
              <a:rPr lang="da-DK" dirty="0" err="1"/>
              <a:t>communication</a:t>
            </a:r>
            <a:r>
              <a:rPr lang="da-DK" dirty="0"/>
              <a:t> and </a:t>
            </a:r>
            <a:r>
              <a:rPr lang="da-DK" dirty="0" err="1"/>
              <a:t>collaboration</a:t>
            </a:r>
            <a:r>
              <a:rPr lang="da-DK" dirty="0"/>
              <a:t> in schools</a:t>
            </a:r>
          </a:p>
          <a:p>
            <a:r>
              <a:rPr lang="da-DK" dirty="0"/>
              <a:t>…</a:t>
            </a:r>
          </a:p>
          <a:p>
            <a:r>
              <a:rPr lang="da-DK" dirty="0" err="1"/>
              <a:t>Many</a:t>
            </a:r>
            <a:r>
              <a:rPr lang="da-DK" dirty="0"/>
              <a:t> </a:t>
            </a:r>
            <a:r>
              <a:rPr lang="da-DK" dirty="0" err="1"/>
              <a:t>possibilties</a:t>
            </a:r>
            <a:r>
              <a:rPr lang="da-DK" dirty="0"/>
              <a:t> to support </a:t>
            </a:r>
            <a:r>
              <a:rPr lang="da-DK" dirty="0" err="1"/>
              <a:t>interaction</a:t>
            </a:r>
            <a:endParaRPr lang="da-DK" dirty="0"/>
          </a:p>
          <a:p>
            <a:pPr marL="0" indent="0">
              <a:buNone/>
            </a:pPr>
            <a:endParaRPr lang="da-DK" dirty="0"/>
          </a:p>
          <a:p>
            <a:pPr marL="0" indent="0">
              <a:buNone/>
            </a:pPr>
            <a:endParaRPr lang="da-DK" dirty="0"/>
          </a:p>
          <a:p>
            <a:pPr marL="0" indent="0">
              <a:buNone/>
            </a:pPr>
            <a:r>
              <a:rPr lang="da-DK" sz="2000" dirty="0"/>
              <a:t>Olsson, T., </a:t>
            </a:r>
            <a:r>
              <a:rPr lang="da-DK" sz="2000" dirty="0" err="1"/>
              <a:t>Jarusriboonchai</a:t>
            </a:r>
            <a:r>
              <a:rPr lang="da-DK" sz="2000" dirty="0"/>
              <a:t>, P., </a:t>
            </a:r>
            <a:r>
              <a:rPr lang="da-DK" sz="2000" dirty="0" err="1"/>
              <a:t>Woźniak</a:t>
            </a:r>
            <a:r>
              <a:rPr lang="da-DK" sz="2000" dirty="0"/>
              <a:t>, P., </a:t>
            </a:r>
            <a:r>
              <a:rPr lang="da-DK" sz="2000" dirty="0" err="1"/>
              <a:t>Paasovaara</a:t>
            </a:r>
            <a:r>
              <a:rPr lang="da-DK" sz="2000" dirty="0"/>
              <a:t>, S., </a:t>
            </a:r>
            <a:r>
              <a:rPr lang="da-DK" sz="2000" dirty="0" err="1"/>
              <a:t>Väänänen</a:t>
            </a:r>
            <a:r>
              <a:rPr lang="da-DK" sz="2000" dirty="0"/>
              <a:t>, K., &amp; </a:t>
            </a:r>
            <a:r>
              <a:rPr lang="da-DK" sz="2000" dirty="0" err="1"/>
              <a:t>Lucero</a:t>
            </a:r>
            <a:r>
              <a:rPr lang="da-DK" sz="2000" dirty="0"/>
              <a:t>, A. (2020). Technologies for </a:t>
            </a:r>
            <a:r>
              <a:rPr lang="da-DK" sz="2000" dirty="0" err="1"/>
              <a:t>Enhancing</a:t>
            </a:r>
            <a:r>
              <a:rPr lang="da-DK" sz="2000" dirty="0"/>
              <a:t> </a:t>
            </a:r>
            <a:r>
              <a:rPr lang="da-DK" sz="2000" dirty="0" err="1"/>
              <a:t>Collocated</a:t>
            </a:r>
            <a:r>
              <a:rPr lang="da-DK" sz="2000" dirty="0"/>
              <a:t> Social </a:t>
            </a:r>
            <a:r>
              <a:rPr lang="da-DK" sz="2000" dirty="0" err="1"/>
              <a:t>Interaction</a:t>
            </a:r>
            <a:r>
              <a:rPr lang="da-DK" sz="2000" dirty="0"/>
              <a:t>: Review of Design Solutions and </a:t>
            </a:r>
            <a:r>
              <a:rPr lang="da-DK" sz="2000" dirty="0" err="1"/>
              <a:t>Approaches</a:t>
            </a:r>
            <a:r>
              <a:rPr lang="da-DK" sz="2000" dirty="0"/>
              <a:t>.</a:t>
            </a:r>
          </a:p>
          <a:p>
            <a:endParaRPr lang="da-DK" dirty="0"/>
          </a:p>
          <a:p>
            <a:pPr marL="0" indent="0">
              <a:buNone/>
            </a:pPr>
            <a:endParaRPr lang="da-DK" dirty="0"/>
          </a:p>
        </p:txBody>
      </p:sp>
    </p:spTree>
    <p:extLst>
      <p:ext uri="{BB962C8B-B14F-4D97-AF65-F5344CB8AC3E}">
        <p14:creationId xmlns:p14="http://schemas.microsoft.com/office/powerpoint/2010/main" val="3828935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err="1">
                <a:solidFill>
                  <a:schemeClr val="bg1"/>
                </a:solidFill>
              </a:rPr>
              <a:t>Enhancement</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fontScale="92500" lnSpcReduction="20000"/>
          </a:bodyPr>
          <a:lstStyle/>
          <a:p>
            <a:r>
              <a:rPr lang="da-DK" dirty="0"/>
              <a:t>The </a:t>
            </a:r>
            <a:r>
              <a:rPr lang="da-DK" dirty="0" err="1"/>
              <a:t>goal</a:t>
            </a:r>
            <a:r>
              <a:rPr lang="da-DK" dirty="0"/>
              <a:t> </a:t>
            </a:r>
            <a:r>
              <a:rPr lang="da-DK" dirty="0" err="1"/>
              <a:t>could</a:t>
            </a:r>
            <a:r>
              <a:rPr lang="da-DK" dirty="0"/>
              <a:t> </a:t>
            </a:r>
            <a:r>
              <a:rPr lang="da-DK" dirty="0" err="1"/>
              <a:t>be</a:t>
            </a:r>
            <a:r>
              <a:rPr lang="da-DK" dirty="0"/>
              <a:t> to </a:t>
            </a:r>
            <a:r>
              <a:rPr lang="da-DK" dirty="0" err="1"/>
              <a:t>use</a:t>
            </a:r>
            <a:r>
              <a:rPr lang="da-DK" dirty="0"/>
              <a:t> </a:t>
            </a:r>
            <a:r>
              <a:rPr lang="da-DK" dirty="0" err="1"/>
              <a:t>technology</a:t>
            </a:r>
            <a:r>
              <a:rPr lang="da-DK" dirty="0"/>
              <a:t> to </a:t>
            </a:r>
            <a:r>
              <a:rPr lang="da-DK" i="1" dirty="0" err="1"/>
              <a:t>enhance</a:t>
            </a:r>
            <a:r>
              <a:rPr lang="da-DK" dirty="0"/>
              <a:t> </a:t>
            </a:r>
            <a:r>
              <a:rPr lang="da-DK" dirty="0" err="1"/>
              <a:t>co-located</a:t>
            </a:r>
            <a:r>
              <a:rPr lang="da-DK" dirty="0"/>
              <a:t> </a:t>
            </a:r>
            <a:r>
              <a:rPr lang="da-DK" dirty="0" err="1"/>
              <a:t>interaction</a:t>
            </a:r>
            <a:endParaRPr lang="da-DK" dirty="0"/>
          </a:p>
          <a:p>
            <a:pPr lvl="1"/>
            <a:r>
              <a:rPr lang="da-DK" i="1" dirty="0" err="1"/>
              <a:t>technology</a:t>
            </a:r>
            <a:r>
              <a:rPr lang="da-DK" i="1" dirty="0"/>
              <a:t> not </a:t>
            </a:r>
            <a:r>
              <a:rPr lang="da-DK" i="1" dirty="0" err="1"/>
              <a:t>only</a:t>
            </a:r>
            <a:r>
              <a:rPr lang="da-DK" i="1" dirty="0"/>
              <a:t> enabling social </a:t>
            </a:r>
            <a:r>
              <a:rPr lang="da-DK" i="1" dirty="0" err="1"/>
              <a:t>interaction</a:t>
            </a:r>
            <a:r>
              <a:rPr lang="da-DK" i="1" dirty="0"/>
              <a:t> but </a:t>
            </a:r>
            <a:r>
              <a:rPr lang="da-DK" i="1" dirty="0" err="1"/>
              <a:t>taking</a:t>
            </a:r>
            <a:r>
              <a:rPr lang="da-DK" i="1" dirty="0"/>
              <a:t> an </a:t>
            </a:r>
            <a:r>
              <a:rPr lang="da-DK" i="1" dirty="0" err="1"/>
              <a:t>active</a:t>
            </a:r>
            <a:r>
              <a:rPr lang="da-DK" i="1" dirty="0"/>
              <a:t> </a:t>
            </a:r>
            <a:r>
              <a:rPr lang="da-DK" i="1" dirty="0" err="1"/>
              <a:t>role</a:t>
            </a:r>
            <a:r>
              <a:rPr lang="da-DK" i="1" dirty="0"/>
              <a:t> in </a:t>
            </a:r>
            <a:r>
              <a:rPr lang="da-DK" i="1" dirty="0" err="1"/>
              <a:t>deliberately</a:t>
            </a:r>
            <a:r>
              <a:rPr lang="da-DK" i="1" dirty="0"/>
              <a:t> </a:t>
            </a:r>
            <a:r>
              <a:rPr lang="da-DK" i="1" dirty="0" err="1"/>
              <a:t>attempting</a:t>
            </a:r>
            <a:r>
              <a:rPr lang="da-DK" i="1" dirty="0"/>
              <a:t> to </a:t>
            </a:r>
            <a:r>
              <a:rPr lang="da-DK" i="1" dirty="0" err="1"/>
              <a:t>improve</a:t>
            </a:r>
            <a:r>
              <a:rPr lang="da-DK" i="1" dirty="0"/>
              <a:t> </a:t>
            </a:r>
            <a:r>
              <a:rPr lang="da-DK" i="1" dirty="0" err="1"/>
              <a:t>its</a:t>
            </a:r>
            <a:r>
              <a:rPr lang="da-DK" i="1" dirty="0"/>
              <a:t> </a:t>
            </a:r>
            <a:r>
              <a:rPr lang="da-DK" i="1" dirty="0" err="1"/>
              <a:t>quality</a:t>
            </a:r>
            <a:r>
              <a:rPr lang="da-DK" i="1" dirty="0"/>
              <a:t>, </a:t>
            </a:r>
            <a:r>
              <a:rPr lang="da-DK" i="1" dirty="0" err="1"/>
              <a:t>value</a:t>
            </a:r>
            <a:r>
              <a:rPr lang="da-DK" i="1" dirty="0"/>
              <a:t> or </a:t>
            </a:r>
            <a:r>
              <a:rPr lang="da-DK" i="1" dirty="0" err="1"/>
              <a:t>extent</a:t>
            </a:r>
            <a:r>
              <a:rPr lang="da-DK" dirty="0"/>
              <a:t>.</a:t>
            </a:r>
          </a:p>
          <a:p>
            <a:r>
              <a:rPr lang="da-DK" dirty="0"/>
              <a:t>Beyond </a:t>
            </a:r>
            <a:r>
              <a:rPr lang="da-DK" dirty="0" err="1"/>
              <a:t>simply</a:t>
            </a:r>
            <a:r>
              <a:rPr lang="da-DK" dirty="0"/>
              <a:t> </a:t>
            </a:r>
            <a:r>
              <a:rPr lang="da-DK" dirty="0" err="1"/>
              <a:t>supporting</a:t>
            </a:r>
            <a:endParaRPr lang="da-DK" dirty="0"/>
          </a:p>
          <a:p>
            <a:r>
              <a:rPr lang="da-DK" dirty="0"/>
              <a:t>Focus </a:t>
            </a:r>
            <a:r>
              <a:rPr lang="da-DK" dirty="0" err="1"/>
              <a:t>areas</a:t>
            </a:r>
            <a:endParaRPr lang="da-DK" dirty="0"/>
          </a:p>
          <a:p>
            <a:pPr lvl="1"/>
            <a:r>
              <a:rPr lang="da-DK" dirty="0" err="1"/>
              <a:t>facilitating</a:t>
            </a:r>
            <a:endParaRPr lang="da-DK" dirty="0"/>
          </a:p>
          <a:p>
            <a:pPr lvl="1"/>
            <a:r>
              <a:rPr lang="da-DK" dirty="0" err="1"/>
              <a:t>inviting</a:t>
            </a:r>
            <a:endParaRPr lang="da-DK" dirty="0"/>
          </a:p>
          <a:p>
            <a:pPr lvl="1"/>
            <a:r>
              <a:rPr lang="da-DK" dirty="0" err="1"/>
              <a:t>encouraging</a:t>
            </a:r>
            <a:r>
              <a:rPr lang="da-DK" dirty="0"/>
              <a:t>.</a:t>
            </a:r>
          </a:p>
          <a:p>
            <a:pPr marL="457200" lvl="1" indent="0">
              <a:buNone/>
            </a:pPr>
            <a:endParaRPr lang="da-DK" dirty="0"/>
          </a:p>
          <a:p>
            <a:pPr marL="457200" lvl="1" indent="0">
              <a:buNone/>
            </a:pPr>
            <a:endParaRPr lang="da-DK" dirty="0"/>
          </a:p>
          <a:p>
            <a:pPr lvl="1"/>
            <a:endParaRPr lang="da-DK" dirty="0"/>
          </a:p>
          <a:p>
            <a:pPr marL="0" indent="0">
              <a:buNone/>
            </a:pPr>
            <a:r>
              <a:rPr lang="da-DK" sz="2000" dirty="0"/>
              <a:t>Olsson, T., </a:t>
            </a:r>
            <a:r>
              <a:rPr lang="da-DK" sz="2000" dirty="0" err="1"/>
              <a:t>Jarusriboonchai</a:t>
            </a:r>
            <a:r>
              <a:rPr lang="da-DK" sz="2000" dirty="0"/>
              <a:t>, P., </a:t>
            </a:r>
            <a:r>
              <a:rPr lang="da-DK" sz="2000" dirty="0" err="1"/>
              <a:t>Woźniak</a:t>
            </a:r>
            <a:r>
              <a:rPr lang="da-DK" sz="2000" dirty="0"/>
              <a:t>, P., </a:t>
            </a:r>
            <a:r>
              <a:rPr lang="da-DK" sz="2000" dirty="0" err="1"/>
              <a:t>Paasovaara</a:t>
            </a:r>
            <a:r>
              <a:rPr lang="da-DK" sz="2000" dirty="0"/>
              <a:t>, S., </a:t>
            </a:r>
            <a:r>
              <a:rPr lang="da-DK" sz="2000" dirty="0" err="1"/>
              <a:t>Väänänen</a:t>
            </a:r>
            <a:r>
              <a:rPr lang="da-DK" sz="2000" dirty="0"/>
              <a:t>, K., &amp; </a:t>
            </a:r>
            <a:r>
              <a:rPr lang="da-DK" sz="2000" dirty="0" err="1"/>
              <a:t>Lucero</a:t>
            </a:r>
            <a:r>
              <a:rPr lang="da-DK" sz="2000" dirty="0"/>
              <a:t>, A. (2020). Technologies for </a:t>
            </a:r>
            <a:r>
              <a:rPr lang="da-DK" sz="2000" dirty="0" err="1"/>
              <a:t>Enhancing</a:t>
            </a:r>
            <a:r>
              <a:rPr lang="da-DK" sz="2000" dirty="0"/>
              <a:t> </a:t>
            </a:r>
            <a:r>
              <a:rPr lang="da-DK" sz="2000" dirty="0" err="1"/>
              <a:t>Collocated</a:t>
            </a:r>
            <a:r>
              <a:rPr lang="da-DK" sz="2000" dirty="0"/>
              <a:t> Social </a:t>
            </a:r>
            <a:r>
              <a:rPr lang="da-DK" sz="2000" dirty="0" err="1"/>
              <a:t>Interaction</a:t>
            </a:r>
            <a:r>
              <a:rPr lang="da-DK" sz="2000" dirty="0"/>
              <a:t>: Review of Design Solutions and </a:t>
            </a:r>
            <a:r>
              <a:rPr lang="da-DK" sz="2000" dirty="0" err="1"/>
              <a:t>Approaches</a:t>
            </a:r>
            <a:r>
              <a:rPr lang="da-DK" sz="2000" dirty="0"/>
              <a:t>.</a:t>
            </a:r>
          </a:p>
          <a:p>
            <a:endParaRPr lang="da-DK" dirty="0"/>
          </a:p>
          <a:p>
            <a:endParaRPr lang="da-DK" dirty="0"/>
          </a:p>
        </p:txBody>
      </p:sp>
    </p:spTree>
    <p:extLst>
      <p:ext uri="{BB962C8B-B14F-4D97-AF65-F5344CB8AC3E}">
        <p14:creationId xmlns:p14="http://schemas.microsoft.com/office/powerpoint/2010/main" val="356280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8901"/>
          </a:solidFill>
        </p:spPr>
        <p:txBody>
          <a:bodyPr/>
          <a:lstStyle/>
          <a:p>
            <a:r>
              <a:rPr lang="en-GB" b="1" dirty="0">
                <a:solidFill>
                  <a:schemeClr val="bg1"/>
                </a:solidFill>
              </a:rPr>
              <a:t>Co-located Mobile Interaction</a:t>
            </a:r>
          </a:p>
        </p:txBody>
      </p:sp>
      <p:sp>
        <p:nvSpPr>
          <p:cNvPr id="3" name="Platshållare för innehåll 2"/>
          <p:cNvSpPr>
            <a:spLocks noGrp="1"/>
          </p:cNvSpPr>
          <p:nvPr>
            <p:ph idx="1"/>
          </p:nvPr>
        </p:nvSpPr>
        <p:spPr/>
        <p:txBody>
          <a:bodyPr/>
          <a:lstStyle/>
          <a:p>
            <a:pPr marL="0" indent="0">
              <a:buNone/>
            </a:pPr>
            <a:endParaRPr lang="en-GB"/>
          </a:p>
          <a:p>
            <a:r>
              <a:rPr lang="en-GB"/>
              <a:t>Or Bursting the Mobile Bubble</a:t>
            </a:r>
          </a:p>
          <a:p>
            <a:r>
              <a:rPr lang="en-GB"/>
              <a:t>What?</a:t>
            </a:r>
          </a:p>
          <a:p>
            <a:pPr lvl="1"/>
            <a:r>
              <a:rPr lang="en-GB"/>
              <a:t>Current apps lock us in</a:t>
            </a:r>
          </a:p>
          <a:p>
            <a:pPr lvl="1"/>
            <a:r>
              <a:rPr lang="en-GB"/>
              <a:t>Shield to environment</a:t>
            </a:r>
          </a:p>
          <a:p>
            <a:pPr lvl="1"/>
            <a:r>
              <a:rPr lang="en-GB"/>
              <a:t>Users are in their mobile bubbles</a:t>
            </a:r>
          </a:p>
        </p:txBody>
      </p:sp>
    </p:spTree>
    <p:extLst>
      <p:ext uri="{BB962C8B-B14F-4D97-AF65-F5344CB8AC3E}">
        <p14:creationId xmlns:p14="http://schemas.microsoft.com/office/powerpoint/2010/main" val="79386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8901"/>
          </a:solidFill>
        </p:spPr>
        <p:txBody>
          <a:bodyPr/>
          <a:lstStyle/>
          <a:p>
            <a:r>
              <a:rPr lang="sv-SE" b="1" dirty="0">
                <a:solidFill>
                  <a:schemeClr val="bg1"/>
                </a:solidFill>
              </a:rPr>
              <a:t>Bursting the Mobile Bubble</a:t>
            </a:r>
          </a:p>
        </p:txBody>
      </p:sp>
      <p:sp>
        <p:nvSpPr>
          <p:cNvPr id="3" name="Platshållare för innehåll 2"/>
          <p:cNvSpPr>
            <a:spLocks noGrp="1"/>
          </p:cNvSpPr>
          <p:nvPr>
            <p:ph idx="1"/>
          </p:nvPr>
        </p:nvSpPr>
        <p:spPr/>
        <p:txBody>
          <a:bodyPr/>
          <a:lstStyle/>
          <a:p>
            <a:r>
              <a:rPr lang="sv-SE" dirty="0"/>
              <a:t>Music, </a:t>
            </a:r>
            <a:r>
              <a:rPr lang="sv-SE" dirty="0" err="1"/>
              <a:t>single-player</a:t>
            </a:r>
            <a:r>
              <a:rPr lang="sv-SE" dirty="0"/>
              <a:t> games, </a:t>
            </a:r>
            <a:r>
              <a:rPr lang="sv-SE" dirty="0" err="1"/>
              <a:t>facebook</a:t>
            </a:r>
            <a:r>
              <a:rPr lang="sv-SE" dirty="0"/>
              <a:t>, </a:t>
            </a:r>
            <a:r>
              <a:rPr lang="sv-SE" dirty="0" err="1"/>
              <a:t>news</a:t>
            </a:r>
            <a:r>
              <a:rPr lang="sv-SE" dirty="0"/>
              <a:t>,…</a:t>
            </a:r>
          </a:p>
          <a:p>
            <a:r>
              <a:rPr lang="sv-SE" dirty="0" err="1"/>
              <a:t>Also</a:t>
            </a:r>
            <a:r>
              <a:rPr lang="sv-SE" dirty="0"/>
              <a:t> all sorts </a:t>
            </a:r>
            <a:r>
              <a:rPr lang="sv-SE" dirty="0" err="1"/>
              <a:t>of</a:t>
            </a:r>
            <a:r>
              <a:rPr lang="sv-SE" dirty="0"/>
              <a:t> social multi-</a:t>
            </a:r>
            <a:r>
              <a:rPr lang="sv-SE" dirty="0" err="1"/>
              <a:t>player</a:t>
            </a:r>
            <a:r>
              <a:rPr lang="sv-SE" dirty="0"/>
              <a:t> games &amp; social </a:t>
            </a:r>
            <a:r>
              <a:rPr lang="sv-SE" dirty="0" err="1"/>
              <a:t>tools</a:t>
            </a:r>
            <a:endParaRPr lang="sv-SE" dirty="0"/>
          </a:p>
          <a:p>
            <a:r>
              <a:rPr lang="sv-SE" dirty="0" err="1"/>
              <a:t>Distance</a:t>
            </a:r>
            <a:r>
              <a:rPr lang="sv-SE" dirty="0"/>
              <a:t> – in the </a:t>
            </a:r>
            <a:r>
              <a:rPr lang="sv-SE" dirty="0" err="1"/>
              <a:t>bubble</a:t>
            </a:r>
            <a:endParaRPr lang="sv-SE" dirty="0"/>
          </a:p>
        </p:txBody>
      </p:sp>
      <p:pic>
        <p:nvPicPr>
          <p:cNvPr id="4" name="Bildobjekt 3"/>
          <p:cNvPicPr>
            <a:picLocks noChangeAspect="1"/>
          </p:cNvPicPr>
          <p:nvPr/>
        </p:nvPicPr>
        <p:blipFill>
          <a:blip r:embed="rId3"/>
          <a:stretch>
            <a:fillRect/>
          </a:stretch>
        </p:blipFill>
        <p:spPr>
          <a:xfrm>
            <a:off x="257323" y="4125124"/>
            <a:ext cx="1656184" cy="2484276"/>
          </a:xfrm>
          <a:prstGeom prst="rect">
            <a:avLst/>
          </a:prstGeom>
        </p:spPr>
      </p:pic>
      <p:pic>
        <p:nvPicPr>
          <p:cNvPr id="5" name="Bildobjekt 4"/>
          <p:cNvPicPr>
            <a:picLocks noChangeAspect="1"/>
          </p:cNvPicPr>
          <p:nvPr/>
        </p:nvPicPr>
        <p:blipFill>
          <a:blip r:embed="rId4"/>
          <a:stretch>
            <a:fillRect/>
          </a:stretch>
        </p:blipFill>
        <p:spPr>
          <a:xfrm>
            <a:off x="2123863" y="4125124"/>
            <a:ext cx="1656184" cy="2484277"/>
          </a:xfrm>
          <a:prstGeom prst="rect">
            <a:avLst/>
          </a:prstGeom>
        </p:spPr>
      </p:pic>
      <p:pic>
        <p:nvPicPr>
          <p:cNvPr id="6" name="Bildobjekt 5"/>
          <p:cNvPicPr>
            <a:picLocks noChangeAspect="1"/>
          </p:cNvPicPr>
          <p:nvPr/>
        </p:nvPicPr>
        <p:blipFill>
          <a:blip r:embed="rId5"/>
          <a:stretch>
            <a:fillRect/>
          </a:stretch>
        </p:blipFill>
        <p:spPr>
          <a:xfrm>
            <a:off x="3990403" y="4107122"/>
            <a:ext cx="1656184" cy="2484274"/>
          </a:xfrm>
          <a:prstGeom prst="rect">
            <a:avLst/>
          </a:prstGeom>
        </p:spPr>
      </p:pic>
      <p:pic>
        <p:nvPicPr>
          <p:cNvPr id="7" name="Bildobjekt 6"/>
          <p:cNvPicPr>
            <a:picLocks noChangeAspect="1"/>
          </p:cNvPicPr>
          <p:nvPr/>
        </p:nvPicPr>
        <p:blipFill>
          <a:blip r:embed="rId6"/>
          <a:stretch>
            <a:fillRect/>
          </a:stretch>
        </p:blipFill>
        <p:spPr>
          <a:xfrm>
            <a:off x="5856943" y="4107120"/>
            <a:ext cx="1656184" cy="2484276"/>
          </a:xfrm>
          <a:prstGeom prst="rect">
            <a:avLst/>
          </a:prstGeom>
        </p:spPr>
      </p:pic>
      <p:pic>
        <p:nvPicPr>
          <p:cNvPr id="8" name="Bildobjekt 7"/>
          <p:cNvPicPr>
            <a:picLocks noChangeAspect="1"/>
          </p:cNvPicPr>
          <p:nvPr/>
        </p:nvPicPr>
        <p:blipFill>
          <a:blip r:embed="rId7"/>
          <a:stretch>
            <a:fillRect/>
          </a:stretch>
        </p:blipFill>
        <p:spPr>
          <a:xfrm>
            <a:off x="7723483" y="4089118"/>
            <a:ext cx="1680187" cy="2520280"/>
          </a:xfrm>
          <a:prstGeom prst="rect">
            <a:avLst/>
          </a:prstGeom>
        </p:spPr>
      </p:pic>
      <p:pic>
        <p:nvPicPr>
          <p:cNvPr id="9" name="Picture 5" descr="Diagram&#10;&#10;Description automatically generated">
            <a:extLst>
              <a:ext uri="{FF2B5EF4-FFF2-40B4-BE49-F238E27FC236}">
                <a16:creationId xmlns:a16="http://schemas.microsoft.com/office/drawing/2014/main" id="{BA775A38-7B31-17A7-BE27-9FD2D6166E1D}"/>
              </a:ext>
            </a:extLst>
          </p:cNvPr>
          <p:cNvPicPr>
            <a:picLocks noChangeAspect="1"/>
          </p:cNvPicPr>
          <p:nvPr/>
        </p:nvPicPr>
        <p:blipFill>
          <a:blip r:embed="rId8"/>
          <a:stretch>
            <a:fillRect/>
          </a:stretch>
        </p:blipFill>
        <p:spPr>
          <a:xfrm>
            <a:off x="8299983" y="3429000"/>
            <a:ext cx="3536307" cy="2520279"/>
          </a:xfrm>
          <a:prstGeom prst="rect">
            <a:avLst/>
          </a:prstGeom>
        </p:spPr>
      </p:pic>
      <p:sp>
        <p:nvSpPr>
          <p:cNvPr id="11" name="Rektangel 10">
            <a:extLst>
              <a:ext uri="{FF2B5EF4-FFF2-40B4-BE49-F238E27FC236}">
                <a16:creationId xmlns:a16="http://schemas.microsoft.com/office/drawing/2014/main" id="{655EC118-92FA-4818-8259-94F9E644286C}"/>
              </a:ext>
            </a:extLst>
          </p:cNvPr>
          <p:cNvSpPr/>
          <p:nvPr/>
        </p:nvSpPr>
        <p:spPr>
          <a:xfrm>
            <a:off x="8798790" y="3694922"/>
            <a:ext cx="2901798" cy="1119674"/>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339105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625" t="16401" r="20076" b="22700"/>
          <a:stretch/>
        </p:blipFill>
        <p:spPr>
          <a:xfrm>
            <a:off x="4355926" y="1557230"/>
            <a:ext cx="6336704" cy="4176464"/>
          </a:xfrm>
          <a:prstGeom prst="rect">
            <a:avLst/>
          </a:prstGeom>
        </p:spPr>
      </p:pic>
      <p:pic>
        <p:nvPicPr>
          <p:cNvPr id="7" name="Content Placeholder 6"/>
          <p:cNvPicPr>
            <a:picLocks noGrp="1" noChangeAspect="1"/>
          </p:cNvPicPr>
          <p:nvPr>
            <p:ph idx="1"/>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2719" t="4489" r="5189" b="7448"/>
          <a:stretch/>
        </p:blipFill>
        <p:spPr>
          <a:xfrm>
            <a:off x="1055441" y="1572425"/>
            <a:ext cx="3885421" cy="4167997"/>
          </a:xfrm>
        </p:spPr>
      </p:pic>
      <p:cxnSp>
        <p:nvCxnSpPr>
          <p:cNvPr id="9" name="Straight Connector 8"/>
          <p:cNvCxnSpPr/>
          <p:nvPr/>
        </p:nvCxnSpPr>
        <p:spPr bwMode="auto">
          <a:xfrm flipV="1">
            <a:off x="983432" y="1556792"/>
            <a:ext cx="9783422" cy="156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884578" y="5717624"/>
            <a:ext cx="9783422" cy="1563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Notched Right Arrow 11"/>
          <p:cNvSpPr/>
          <p:nvPr/>
        </p:nvSpPr>
        <p:spPr bwMode="auto">
          <a:xfrm>
            <a:off x="3359696" y="3082851"/>
            <a:ext cx="2232248" cy="1368152"/>
          </a:xfrm>
          <a:prstGeom prst="notched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68" charset="0"/>
            </a:endParaRPr>
          </a:p>
        </p:txBody>
      </p:sp>
      <p:sp>
        <p:nvSpPr>
          <p:cNvPr id="13" name="TextBox 12"/>
          <p:cNvSpPr txBox="1"/>
          <p:nvPr/>
        </p:nvSpPr>
        <p:spPr>
          <a:xfrm>
            <a:off x="3732361" y="3392538"/>
            <a:ext cx="1293133" cy="707886"/>
          </a:xfrm>
          <a:prstGeom prst="rect">
            <a:avLst/>
          </a:prstGeom>
          <a:noFill/>
        </p:spPr>
        <p:txBody>
          <a:bodyPr wrap="square" rtlCol="0">
            <a:spAutoFit/>
          </a:bodyPr>
          <a:lstStyle/>
          <a:p>
            <a:r>
              <a:rPr lang="sv-SE" sz="4000" dirty="0">
                <a:latin typeface="+mj-lt"/>
              </a:rPr>
              <a:t>No!</a:t>
            </a:r>
            <a:endParaRPr lang="en-US" sz="4000" dirty="0">
              <a:latin typeface="+mj-lt"/>
            </a:endParaRPr>
          </a:p>
        </p:txBody>
      </p:sp>
      <p:sp>
        <p:nvSpPr>
          <p:cNvPr id="14" name="TextBox 13"/>
          <p:cNvSpPr txBox="1"/>
          <p:nvPr/>
        </p:nvSpPr>
        <p:spPr>
          <a:xfrm>
            <a:off x="5672823" y="3412984"/>
            <a:ext cx="1572294" cy="707886"/>
          </a:xfrm>
          <a:prstGeom prst="rect">
            <a:avLst/>
          </a:prstGeom>
          <a:noFill/>
        </p:spPr>
        <p:txBody>
          <a:bodyPr wrap="square" rtlCol="0">
            <a:spAutoFit/>
          </a:bodyPr>
          <a:lstStyle/>
          <a:p>
            <a:r>
              <a:rPr lang="sv-SE" sz="4000" dirty="0" err="1">
                <a:solidFill>
                  <a:schemeClr val="bg1"/>
                </a:solidFill>
                <a:latin typeface="+mj-lt"/>
              </a:rPr>
              <a:t>Yes</a:t>
            </a:r>
            <a:r>
              <a:rPr lang="sv-SE" sz="4000" dirty="0">
                <a:solidFill>
                  <a:schemeClr val="bg1"/>
                </a:solidFill>
                <a:latin typeface="+mj-lt"/>
              </a:rPr>
              <a:t>!</a:t>
            </a:r>
            <a:endParaRPr lang="en-US" sz="4000" dirty="0">
              <a:solidFill>
                <a:schemeClr val="bg1"/>
              </a:solidFill>
              <a:latin typeface="+mj-lt"/>
            </a:endParaRPr>
          </a:p>
        </p:txBody>
      </p:sp>
      <p:sp>
        <p:nvSpPr>
          <p:cNvPr id="15" name="TextBox 14"/>
          <p:cNvSpPr txBox="1"/>
          <p:nvPr/>
        </p:nvSpPr>
        <p:spPr>
          <a:xfrm>
            <a:off x="2135188" y="5717624"/>
            <a:ext cx="8208912" cy="369332"/>
          </a:xfrm>
          <a:prstGeom prst="rect">
            <a:avLst/>
          </a:prstGeom>
          <a:noFill/>
        </p:spPr>
        <p:txBody>
          <a:bodyPr wrap="square" rtlCol="0">
            <a:spAutoFit/>
          </a:bodyPr>
          <a:lstStyle/>
          <a:p>
            <a:r>
              <a:rPr lang="en-GB"/>
              <a:t>“…how </a:t>
            </a:r>
            <a:r>
              <a:rPr lang="en-GB" dirty="0"/>
              <a:t>we might support </a:t>
            </a:r>
            <a:r>
              <a:rPr lang="en-GB" i="1" dirty="0"/>
              <a:t>collocated</a:t>
            </a:r>
            <a:r>
              <a:rPr lang="en-GB" dirty="0"/>
              <a:t>, face-to-face situations using </a:t>
            </a:r>
            <a:r>
              <a:rPr lang="en-GB"/>
              <a:t>mobile devices.”</a:t>
            </a:r>
            <a:endParaRPr lang="en-US" dirty="0"/>
          </a:p>
        </p:txBody>
      </p:sp>
      <p:sp>
        <p:nvSpPr>
          <p:cNvPr id="2" name="Title 1"/>
          <p:cNvSpPr>
            <a:spLocks noGrp="1"/>
          </p:cNvSpPr>
          <p:nvPr>
            <p:ph type="title"/>
          </p:nvPr>
        </p:nvSpPr>
        <p:spPr>
          <a:solidFill>
            <a:srgbClr val="FF8901"/>
          </a:solidFill>
        </p:spPr>
        <p:txBody>
          <a:bodyPr/>
          <a:lstStyle/>
          <a:p>
            <a:r>
              <a:rPr lang="sv-SE" b="1" dirty="0">
                <a:solidFill>
                  <a:schemeClr val="bg1"/>
                </a:solidFill>
              </a:rPr>
              <a:t>Bursting the Mobile Bubble</a:t>
            </a:r>
            <a:endParaRPr lang="en-US" b="1" dirty="0">
              <a:solidFill>
                <a:schemeClr val="bg1"/>
              </a:solidFill>
            </a:endParaRPr>
          </a:p>
        </p:txBody>
      </p:sp>
    </p:spTree>
    <p:extLst>
      <p:ext uri="{BB962C8B-B14F-4D97-AF65-F5344CB8AC3E}">
        <p14:creationId xmlns:p14="http://schemas.microsoft.com/office/powerpoint/2010/main" val="149078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Namnlöst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304" y="4080322"/>
            <a:ext cx="4892791" cy="2777678"/>
          </a:xfrm>
          <a:prstGeom prst="rect">
            <a:avLst/>
          </a:prstGeom>
        </p:spPr>
      </p:pic>
      <p:sp>
        <p:nvSpPr>
          <p:cNvPr id="2" name="Rubrik 1"/>
          <p:cNvSpPr>
            <a:spLocks noGrp="1"/>
          </p:cNvSpPr>
          <p:nvPr>
            <p:ph type="title"/>
          </p:nvPr>
        </p:nvSpPr>
        <p:spPr>
          <a:solidFill>
            <a:srgbClr val="FF8901"/>
          </a:solidFill>
        </p:spPr>
        <p:txBody>
          <a:bodyPr/>
          <a:lstStyle/>
          <a:p>
            <a:r>
              <a:rPr lang="sv-SE" b="1" dirty="0">
                <a:solidFill>
                  <a:schemeClr val="bg1"/>
                </a:solidFill>
              </a:rPr>
              <a:t>Bursting the Mobile Bubble</a:t>
            </a:r>
          </a:p>
        </p:txBody>
      </p:sp>
      <p:sp>
        <p:nvSpPr>
          <p:cNvPr id="3" name="Platshållare för innehåll 2"/>
          <p:cNvSpPr>
            <a:spLocks noGrp="1"/>
          </p:cNvSpPr>
          <p:nvPr>
            <p:ph idx="1"/>
          </p:nvPr>
        </p:nvSpPr>
        <p:spPr/>
        <p:txBody>
          <a:bodyPr>
            <a:normAutofit/>
          </a:bodyPr>
          <a:lstStyle/>
          <a:p>
            <a:r>
              <a:rPr lang="sv-SE" dirty="0" err="1"/>
              <a:t>Apps</a:t>
            </a:r>
            <a:r>
              <a:rPr lang="sv-SE" dirty="0"/>
              <a:t> </a:t>
            </a:r>
            <a:r>
              <a:rPr lang="sv-SE" dirty="0" err="1"/>
              <a:t>to</a:t>
            </a:r>
            <a:r>
              <a:rPr lang="sv-SE" dirty="0"/>
              <a:t> do </a:t>
            </a:r>
            <a:r>
              <a:rPr lang="sv-SE" dirty="0" err="1"/>
              <a:t>things</a:t>
            </a:r>
            <a:r>
              <a:rPr lang="sv-SE" dirty="0"/>
              <a:t> </a:t>
            </a:r>
            <a:r>
              <a:rPr lang="sv-SE" dirty="0" err="1"/>
              <a:t>together</a:t>
            </a:r>
            <a:r>
              <a:rPr lang="sv-SE" dirty="0"/>
              <a:t> </a:t>
            </a:r>
            <a:r>
              <a:rPr lang="sv-SE" dirty="0" err="1"/>
              <a:t>where</a:t>
            </a:r>
            <a:r>
              <a:rPr lang="sv-SE" dirty="0"/>
              <a:t> </a:t>
            </a:r>
            <a:r>
              <a:rPr lang="sv-SE" dirty="0" err="1"/>
              <a:t>you</a:t>
            </a:r>
            <a:r>
              <a:rPr lang="sv-SE" dirty="0"/>
              <a:t> </a:t>
            </a:r>
            <a:r>
              <a:rPr lang="sv-SE" dirty="0" err="1"/>
              <a:t>are</a:t>
            </a:r>
            <a:endParaRPr lang="sv-SE" dirty="0"/>
          </a:p>
          <a:p>
            <a:pPr lvl="1"/>
            <a:r>
              <a:rPr lang="sv-SE" dirty="0"/>
              <a:t>Games</a:t>
            </a:r>
          </a:p>
          <a:p>
            <a:pPr lvl="1"/>
            <a:r>
              <a:rPr lang="sv-SE" dirty="0"/>
              <a:t>Design</a:t>
            </a:r>
          </a:p>
          <a:p>
            <a:pPr lvl="1"/>
            <a:r>
              <a:rPr lang="sv-SE" dirty="0"/>
              <a:t>Music</a:t>
            </a:r>
          </a:p>
          <a:p>
            <a:pPr lvl="1"/>
            <a:r>
              <a:rPr lang="sv-SE" dirty="0" err="1"/>
              <a:t>Work</a:t>
            </a:r>
            <a:endParaRPr lang="sv-SE" dirty="0"/>
          </a:p>
          <a:p>
            <a:pPr lvl="1"/>
            <a:r>
              <a:rPr lang="sv-SE" dirty="0"/>
              <a:t>…</a:t>
            </a:r>
          </a:p>
          <a:p>
            <a:r>
              <a:rPr lang="sv-SE" dirty="0" err="1"/>
              <a:t>Several</a:t>
            </a:r>
            <a:r>
              <a:rPr lang="sv-SE" dirty="0"/>
              <a:t> </a:t>
            </a:r>
            <a:r>
              <a:rPr lang="sv-SE" dirty="0" err="1"/>
              <a:t>units</a:t>
            </a:r>
            <a:r>
              <a:rPr lang="sv-SE" dirty="0"/>
              <a:t> </a:t>
            </a:r>
            <a:r>
              <a:rPr lang="sv-SE" dirty="0" err="1"/>
              <a:t>communicating</a:t>
            </a:r>
            <a:r>
              <a:rPr lang="sv-SE" dirty="0"/>
              <a:t>?</a:t>
            </a:r>
          </a:p>
          <a:p>
            <a:endParaRPr lang="sv-SE" dirty="0"/>
          </a:p>
        </p:txBody>
      </p:sp>
      <p:pic>
        <p:nvPicPr>
          <p:cNvPr id="5" name="Picture 5" descr="Diagram&#10;&#10;Description automatically generated">
            <a:extLst>
              <a:ext uri="{FF2B5EF4-FFF2-40B4-BE49-F238E27FC236}">
                <a16:creationId xmlns:a16="http://schemas.microsoft.com/office/drawing/2014/main" id="{934BA8E6-0D4C-997A-FB76-76E519B42C4F}"/>
              </a:ext>
            </a:extLst>
          </p:cNvPr>
          <p:cNvPicPr>
            <a:picLocks noChangeAspect="1"/>
          </p:cNvPicPr>
          <p:nvPr/>
        </p:nvPicPr>
        <p:blipFill>
          <a:blip r:embed="rId4"/>
          <a:stretch>
            <a:fillRect/>
          </a:stretch>
        </p:blipFill>
        <p:spPr>
          <a:xfrm>
            <a:off x="8610379" y="1835769"/>
            <a:ext cx="2743421" cy="1955199"/>
          </a:xfrm>
          <a:prstGeom prst="rect">
            <a:avLst/>
          </a:prstGeom>
        </p:spPr>
      </p:pic>
      <p:sp>
        <p:nvSpPr>
          <p:cNvPr id="6" name="Rektangel 5">
            <a:extLst>
              <a:ext uri="{FF2B5EF4-FFF2-40B4-BE49-F238E27FC236}">
                <a16:creationId xmlns:a16="http://schemas.microsoft.com/office/drawing/2014/main" id="{AB71AD68-03E9-BD0A-7EE2-E474CFF743B5}"/>
              </a:ext>
            </a:extLst>
          </p:cNvPr>
          <p:cNvSpPr/>
          <p:nvPr/>
        </p:nvSpPr>
        <p:spPr>
          <a:xfrm>
            <a:off x="10163482" y="1835769"/>
            <a:ext cx="1190318" cy="1955199"/>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EE4A132C-802C-FDD2-D948-9E296FCD5D3C}"/>
              </a:ext>
            </a:extLst>
          </p:cNvPr>
          <p:cNvSpPr/>
          <p:nvPr/>
        </p:nvSpPr>
        <p:spPr>
          <a:xfrm>
            <a:off x="8959050" y="2906267"/>
            <a:ext cx="1204432" cy="884702"/>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29224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8901"/>
          </a:solidFill>
        </p:spPr>
        <p:txBody>
          <a:bodyPr/>
          <a:lstStyle/>
          <a:p>
            <a:r>
              <a:rPr lang="sv-SE" b="1" dirty="0">
                <a:solidFill>
                  <a:schemeClr val="bg1"/>
                </a:solidFill>
              </a:rPr>
              <a:t>Bursting the Mobile Bubble</a:t>
            </a:r>
          </a:p>
        </p:txBody>
      </p:sp>
      <p:sp>
        <p:nvSpPr>
          <p:cNvPr id="3" name="Platshållare för innehåll 2"/>
          <p:cNvSpPr>
            <a:spLocks noGrp="1"/>
          </p:cNvSpPr>
          <p:nvPr>
            <p:ph idx="1"/>
          </p:nvPr>
        </p:nvSpPr>
        <p:spPr/>
        <p:txBody>
          <a:bodyPr>
            <a:normAutofit/>
          </a:bodyPr>
          <a:lstStyle/>
          <a:p>
            <a:r>
              <a:rPr lang="sv-SE" dirty="0" err="1"/>
              <a:t>Take</a:t>
            </a:r>
            <a:r>
              <a:rPr lang="sv-SE" dirty="0"/>
              <a:t> a </a:t>
            </a:r>
            <a:r>
              <a:rPr lang="sv-SE" dirty="0" err="1"/>
              <a:t>Leap</a:t>
            </a:r>
            <a:endParaRPr lang="sv-SE" dirty="0"/>
          </a:p>
          <a:p>
            <a:pPr lvl="1"/>
            <a:r>
              <a:rPr lang="sv-SE" dirty="0"/>
              <a:t>Course </a:t>
            </a:r>
            <a:r>
              <a:rPr lang="sv-SE" dirty="0" err="1"/>
              <a:t>project</a:t>
            </a:r>
            <a:endParaRPr lang="sv-SE" dirty="0"/>
          </a:p>
          <a:p>
            <a:pPr lvl="1"/>
            <a:r>
              <a:rPr lang="sv-SE" dirty="0" err="1"/>
              <a:t>Master’s</a:t>
            </a:r>
            <a:r>
              <a:rPr lang="sv-SE" dirty="0"/>
              <a:t> </a:t>
            </a:r>
            <a:r>
              <a:rPr lang="sv-SE" dirty="0" err="1"/>
              <a:t>course</a:t>
            </a:r>
            <a:endParaRPr lang="sv-SE" dirty="0"/>
          </a:p>
          <a:p>
            <a:endParaRPr lang="sv-SE" dirty="0"/>
          </a:p>
          <a:p>
            <a:r>
              <a:rPr lang="sv-SE" dirty="0"/>
              <a:t>Movie</a:t>
            </a:r>
          </a:p>
          <a:p>
            <a:pPr lvl="1"/>
            <a:r>
              <a:rPr lang="sv-SE" dirty="0" err="1">
                <a:hlinkClick r:id="rId3"/>
              </a:rPr>
              <a:t>https</a:t>
            </a:r>
            <a:r>
              <a:rPr lang="sv-SE" dirty="0">
                <a:hlinkClick r:id="rId3"/>
              </a:rPr>
              <a:t>://</a:t>
            </a:r>
            <a:r>
              <a:rPr lang="sv-SE" dirty="0" err="1">
                <a:hlinkClick r:id="rId3"/>
              </a:rPr>
              <a:t>vimeo.com</a:t>
            </a:r>
            <a:r>
              <a:rPr lang="sv-SE" dirty="0">
                <a:hlinkClick r:id="rId3"/>
              </a:rPr>
              <a:t>/151787586</a:t>
            </a:r>
            <a:endParaRPr lang="sv-SE" dirty="0"/>
          </a:p>
          <a:p>
            <a:endParaRPr lang="sv-SE" dirty="0"/>
          </a:p>
          <a:p>
            <a:endParaRPr lang="sv-SE" dirty="0"/>
          </a:p>
          <a:p>
            <a:endParaRPr lang="sv-SE" dirty="0"/>
          </a:p>
          <a:p>
            <a:endParaRPr lang="sv-SE" dirty="0"/>
          </a:p>
        </p:txBody>
      </p:sp>
      <p:pic>
        <p:nvPicPr>
          <p:cNvPr id="5" name="Bildobjekt 4">
            <a:extLst>
              <a:ext uri="{FF2B5EF4-FFF2-40B4-BE49-F238E27FC236}">
                <a16:creationId xmlns:a16="http://schemas.microsoft.com/office/drawing/2014/main" id="{4DF5015E-A48A-EE4B-8853-2C7F1110A1C8}"/>
              </a:ext>
            </a:extLst>
          </p:cNvPr>
          <p:cNvPicPr>
            <a:picLocks noChangeAspect="1"/>
          </p:cNvPicPr>
          <p:nvPr/>
        </p:nvPicPr>
        <p:blipFill>
          <a:blip r:embed="rId4"/>
          <a:stretch>
            <a:fillRect/>
          </a:stretch>
        </p:blipFill>
        <p:spPr>
          <a:xfrm>
            <a:off x="7465506" y="2084459"/>
            <a:ext cx="2173624" cy="4227441"/>
          </a:xfrm>
          <a:prstGeom prst="rect">
            <a:avLst/>
          </a:prstGeom>
        </p:spPr>
      </p:pic>
      <p:pic>
        <p:nvPicPr>
          <p:cNvPr id="6" name="Bildobjekt 5">
            <a:extLst>
              <a:ext uri="{FF2B5EF4-FFF2-40B4-BE49-F238E27FC236}">
                <a16:creationId xmlns:a16="http://schemas.microsoft.com/office/drawing/2014/main" id="{C0B80906-5346-614C-99E2-EFC1F333E4CF}"/>
              </a:ext>
            </a:extLst>
          </p:cNvPr>
          <p:cNvPicPr>
            <a:picLocks noChangeAspect="1"/>
          </p:cNvPicPr>
          <p:nvPr/>
        </p:nvPicPr>
        <p:blipFill>
          <a:blip r:embed="rId5"/>
          <a:stretch>
            <a:fillRect/>
          </a:stretch>
        </p:blipFill>
        <p:spPr>
          <a:xfrm>
            <a:off x="9616040" y="2084459"/>
            <a:ext cx="2173624" cy="4227441"/>
          </a:xfrm>
          <a:prstGeom prst="rect">
            <a:avLst/>
          </a:prstGeom>
        </p:spPr>
      </p:pic>
    </p:spTree>
    <p:extLst>
      <p:ext uri="{BB962C8B-B14F-4D97-AF65-F5344CB8AC3E}">
        <p14:creationId xmlns:p14="http://schemas.microsoft.com/office/powerpoint/2010/main" val="352127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AFD74BC5-D685-A641-B484-4EF187D1B502}"/>
              </a:ext>
            </a:extLst>
          </p:cNvPr>
          <p:cNvSpPr>
            <a:spLocks noGrp="1"/>
          </p:cNvSpPr>
          <p:nvPr>
            <p:ph type="title"/>
          </p:nvPr>
        </p:nvSpPr>
        <p:spPr>
          <a:xfrm>
            <a:off x="1137034" y="609600"/>
            <a:ext cx="4784796" cy="1330840"/>
          </a:xfrm>
        </p:spPr>
        <p:txBody>
          <a:bodyPr>
            <a:normAutofit/>
          </a:bodyPr>
          <a:lstStyle/>
          <a:p>
            <a:r>
              <a:rPr lang="sv-SE"/>
              <a:t>Designing for Co-</a:t>
            </a:r>
            <a:r>
              <a:rPr lang="sv-SE" err="1"/>
              <a:t>located</a:t>
            </a:r>
            <a:r>
              <a:rPr lang="sv-SE"/>
              <a:t> </a:t>
            </a:r>
            <a:r>
              <a:rPr lang="sv-SE" err="1"/>
              <a:t>Interaction</a:t>
            </a:r>
            <a:r>
              <a:rPr lang="sv-SE"/>
              <a:t>	</a:t>
            </a:r>
          </a:p>
        </p:txBody>
      </p:sp>
      <p:sp>
        <p:nvSpPr>
          <p:cNvPr id="3" name="Platshållare för innehåll 2">
            <a:extLst>
              <a:ext uri="{FF2B5EF4-FFF2-40B4-BE49-F238E27FC236}">
                <a16:creationId xmlns:a16="http://schemas.microsoft.com/office/drawing/2014/main" id="{2CD94017-9D68-8444-9822-208D8631ACD7}"/>
              </a:ext>
            </a:extLst>
          </p:cNvPr>
          <p:cNvSpPr>
            <a:spLocks noGrp="1"/>
          </p:cNvSpPr>
          <p:nvPr>
            <p:ph idx="1"/>
          </p:nvPr>
        </p:nvSpPr>
        <p:spPr>
          <a:xfrm>
            <a:off x="1137034" y="2194102"/>
            <a:ext cx="4438036" cy="3908585"/>
          </a:xfrm>
        </p:spPr>
        <p:txBody>
          <a:bodyPr>
            <a:normAutofit/>
          </a:bodyPr>
          <a:lstStyle/>
          <a:p>
            <a:r>
              <a:rPr lang="sv-SE" sz="2000" dirty="0" err="1"/>
              <a:t>Framework</a:t>
            </a:r>
            <a:r>
              <a:rPr lang="sv-SE" sz="2000" dirty="0"/>
              <a:t> </a:t>
            </a:r>
            <a:r>
              <a:rPr lang="sv-SE" sz="2000" dirty="0" err="1"/>
              <a:t>targeting</a:t>
            </a:r>
            <a:r>
              <a:rPr lang="sv-SE" sz="2000" dirty="0"/>
              <a:t> design of mobile co-</a:t>
            </a:r>
            <a:r>
              <a:rPr lang="sv-SE" sz="2000" dirty="0" err="1"/>
              <a:t>located</a:t>
            </a:r>
            <a:r>
              <a:rPr lang="sv-SE" sz="2000" dirty="0"/>
              <a:t> </a:t>
            </a:r>
            <a:r>
              <a:rPr lang="sv-SE" sz="2000" dirty="0" err="1"/>
              <a:t>interaction</a:t>
            </a:r>
            <a:endParaRPr lang="sv-SE" sz="2000" dirty="0"/>
          </a:p>
          <a:p>
            <a:r>
              <a:rPr lang="sv-SE" sz="2000" dirty="0" err="1"/>
              <a:t>Attempts</a:t>
            </a:r>
            <a:r>
              <a:rPr lang="sv-SE" sz="2000" dirty="0"/>
              <a:t> to </a:t>
            </a:r>
            <a:r>
              <a:rPr lang="sv-SE" sz="2000" dirty="0" err="1"/>
              <a:t>capture</a:t>
            </a:r>
            <a:r>
              <a:rPr lang="sv-SE" sz="2000" dirty="0"/>
              <a:t> and </a:t>
            </a:r>
            <a:r>
              <a:rPr lang="sv-SE" sz="2000" dirty="0" err="1"/>
              <a:t>describe</a:t>
            </a:r>
            <a:r>
              <a:rPr lang="sv-SE" sz="2000" dirty="0"/>
              <a:t> </a:t>
            </a:r>
            <a:r>
              <a:rPr lang="sv-SE" sz="2000" dirty="0" err="1"/>
              <a:t>important</a:t>
            </a:r>
            <a:r>
              <a:rPr lang="sv-SE" sz="2000" dirty="0"/>
              <a:t> </a:t>
            </a:r>
            <a:r>
              <a:rPr lang="sv-SE" sz="2000" dirty="0" err="1"/>
              <a:t>factors</a:t>
            </a:r>
            <a:endParaRPr lang="sv-SE" sz="2000" dirty="0"/>
          </a:p>
          <a:p>
            <a:endParaRPr lang="sv-SE" sz="2000" dirty="0"/>
          </a:p>
          <a:p>
            <a:r>
              <a:rPr lang="sv-SE" sz="2000" dirty="0" err="1"/>
              <a:t>Contains</a:t>
            </a:r>
            <a:r>
              <a:rPr lang="sv-SE" sz="2000" dirty="0"/>
              <a:t> 2 representations</a:t>
            </a:r>
          </a:p>
          <a:p>
            <a:pPr lvl="1"/>
            <a:r>
              <a:rPr lang="sv-SE" sz="1600" dirty="0" err="1"/>
              <a:t>Map</a:t>
            </a:r>
            <a:endParaRPr lang="sv-SE" sz="1600" dirty="0"/>
          </a:p>
          <a:p>
            <a:pPr lvl="1"/>
            <a:r>
              <a:rPr lang="sv-SE" sz="1600" dirty="0" err="1"/>
              <a:t>Properties</a:t>
            </a:r>
            <a:r>
              <a:rPr lang="sv-SE" sz="1600" dirty="0"/>
              <a:t> and </a:t>
            </a:r>
            <a:r>
              <a:rPr lang="sv-SE" sz="1600" dirty="0" err="1"/>
              <a:t>values</a:t>
            </a:r>
            <a:endParaRPr lang="sv-SE" sz="1600" dirty="0"/>
          </a:p>
          <a:p>
            <a:endParaRPr lang="sv-SE" sz="2000" dirty="0"/>
          </a:p>
          <a:p>
            <a:r>
              <a:rPr lang="sv-SE" sz="2000" dirty="0" err="1"/>
              <a:t>Analytical</a:t>
            </a:r>
            <a:r>
              <a:rPr lang="sv-SE" sz="2000" dirty="0"/>
              <a:t> &amp; Generative</a:t>
            </a:r>
          </a:p>
          <a:p>
            <a:endParaRPr lang="sv-SE" sz="2000" dirty="0"/>
          </a:p>
          <a:p>
            <a:endParaRPr lang="sv-SE" sz="2000" dirty="0"/>
          </a:p>
        </p:txBody>
      </p:sp>
      <p:pic>
        <p:nvPicPr>
          <p:cNvPr id="5" name="Bildobjekt 4">
            <a:extLst>
              <a:ext uri="{FF2B5EF4-FFF2-40B4-BE49-F238E27FC236}">
                <a16:creationId xmlns:a16="http://schemas.microsoft.com/office/drawing/2014/main" id="{413133FF-4FD5-EF4D-BBA9-C8FA0CB3F215}"/>
              </a:ext>
            </a:extLst>
          </p:cNvPr>
          <p:cNvPicPr>
            <a:picLocks noChangeAspect="1"/>
          </p:cNvPicPr>
          <p:nvPr/>
        </p:nvPicPr>
        <p:blipFill>
          <a:blip r:embed="rId3"/>
          <a:stretch>
            <a:fillRect/>
          </a:stretch>
        </p:blipFill>
        <p:spPr>
          <a:xfrm>
            <a:off x="7288307" y="318436"/>
            <a:ext cx="4239594" cy="5992849"/>
          </a:xfrm>
          <a:prstGeom prst="rect">
            <a:avLst/>
          </a:prstGeom>
          <a:effectLst/>
        </p:spPr>
      </p:pic>
    </p:spTree>
    <p:extLst>
      <p:ext uri="{BB962C8B-B14F-4D97-AF65-F5344CB8AC3E}">
        <p14:creationId xmlns:p14="http://schemas.microsoft.com/office/powerpoint/2010/main" val="425157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FF8901"/>
          </a:solidFill>
          <a:ln w="174625" cmpd="thinThick">
            <a:solidFill>
              <a:srgbClr val="FF8901"/>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Map</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032514" y="691030"/>
            <a:ext cx="7172302" cy="5475940"/>
          </a:xfrm>
          <a:prstGeom prst="rect">
            <a:avLst/>
          </a:prstGeom>
        </p:spPr>
      </p:pic>
    </p:spTree>
    <p:extLst>
      <p:ext uri="{BB962C8B-B14F-4D97-AF65-F5344CB8AC3E}">
        <p14:creationId xmlns:p14="http://schemas.microsoft.com/office/powerpoint/2010/main" val="76661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1B91-A9EC-43FB-A580-2C34DC6B98B0}"/>
              </a:ext>
            </a:extLst>
          </p:cNvPr>
          <p:cNvSpPr>
            <a:spLocks noGrp="1"/>
          </p:cNvSpPr>
          <p:nvPr>
            <p:ph type="title"/>
          </p:nvPr>
        </p:nvSpPr>
        <p:spPr>
          <a:solidFill>
            <a:srgbClr val="FF8901"/>
          </a:solidFill>
        </p:spPr>
        <p:txBody>
          <a:bodyPr/>
          <a:lstStyle/>
          <a:p>
            <a:r>
              <a:rPr lang="en-GB" b="1">
                <a:solidFill>
                  <a:schemeClr val="bg1"/>
                </a:solidFill>
              </a:rPr>
              <a:t>Summary &amp; Learning goals</a:t>
            </a:r>
          </a:p>
        </p:txBody>
      </p:sp>
      <p:sp>
        <p:nvSpPr>
          <p:cNvPr id="4" name="Content Placeholder 3">
            <a:extLst>
              <a:ext uri="{FF2B5EF4-FFF2-40B4-BE49-F238E27FC236}">
                <a16:creationId xmlns:a16="http://schemas.microsoft.com/office/drawing/2014/main" id="{5C622A52-BF03-4F63-AE51-87BC1E406893}"/>
              </a:ext>
            </a:extLst>
          </p:cNvPr>
          <p:cNvSpPr>
            <a:spLocks noGrp="1"/>
          </p:cNvSpPr>
          <p:nvPr>
            <p:ph sz="half" idx="1"/>
          </p:nvPr>
        </p:nvSpPr>
        <p:spPr/>
        <p:txBody>
          <a:bodyPr>
            <a:normAutofit/>
          </a:bodyPr>
          <a:lstStyle/>
          <a:p>
            <a:pPr marL="0" indent="0">
              <a:buNone/>
            </a:pPr>
            <a:r>
              <a:rPr lang="en-GB" dirty="0"/>
              <a:t>The students are introduced to the concept of designing for co-located collaborative interaction mediated by technology. A framework for designing co-located mobile interactions is presented that can be a useful tool for work in this area. </a:t>
            </a:r>
          </a:p>
        </p:txBody>
      </p:sp>
      <p:sp>
        <p:nvSpPr>
          <p:cNvPr id="5" name="Content Placeholder 4">
            <a:extLst>
              <a:ext uri="{FF2B5EF4-FFF2-40B4-BE49-F238E27FC236}">
                <a16:creationId xmlns:a16="http://schemas.microsoft.com/office/drawing/2014/main" id="{B2DCE7AE-626C-427F-A6C6-57CE062E96B1}"/>
              </a:ext>
            </a:extLst>
          </p:cNvPr>
          <p:cNvSpPr>
            <a:spLocks noGrp="1"/>
          </p:cNvSpPr>
          <p:nvPr>
            <p:ph sz="half" idx="2"/>
          </p:nvPr>
        </p:nvSpPr>
        <p:spPr>
          <a:xfrm>
            <a:off x="6172200" y="1825625"/>
            <a:ext cx="5181600" cy="4667250"/>
          </a:xfrm>
        </p:spPr>
        <p:txBody>
          <a:bodyPr>
            <a:normAutofit/>
          </a:bodyPr>
          <a:lstStyle/>
          <a:p>
            <a:pPr marL="0" indent="0" algn="l" rtl="0" fontAlgn="base">
              <a:buNone/>
            </a:pPr>
            <a:r>
              <a:rPr lang="en-GB" sz="2600" b="0" i="0" u="none" strike="noStrike" dirty="0">
                <a:solidFill>
                  <a:srgbClr val="000000"/>
                </a:solidFill>
                <a:effectLst/>
                <a:latin typeface="Calibri" panose="020F0502020204030204" pitchFamily="34" charset="0"/>
              </a:rPr>
              <a:t>Learning goals:</a:t>
            </a:r>
            <a:r>
              <a:rPr lang="en-GB" sz="2600" b="0" i="0" dirty="0">
                <a:solidFill>
                  <a:srgbClr val="000000"/>
                </a:solidFill>
                <a:effectLst/>
                <a:latin typeface="Calibri" panose="020F0502020204030204" pitchFamily="34" charset="0"/>
              </a:rPr>
              <a:t>​</a:t>
            </a:r>
            <a:br>
              <a:rPr lang="en-GB" sz="2600" b="0" i="0" dirty="0">
                <a:solidFill>
                  <a:srgbClr val="000000"/>
                </a:solidFill>
                <a:effectLst/>
                <a:latin typeface="Calibri" panose="020F0502020204030204" pitchFamily="34" charset="0"/>
              </a:rPr>
            </a:br>
            <a:r>
              <a:rPr lang="en-GB" sz="2600" b="0" i="0" dirty="0">
                <a:solidFill>
                  <a:srgbClr val="000000"/>
                </a:solidFill>
                <a:effectLst/>
                <a:latin typeface="Calibri" panose="020F0502020204030204" pitchFamily="34" charset="0"/>
              </a:rPr>
              <a:t>The students will be able to</a:t>
            </a:r>
            <a:endParaRPr lang="en-GB" sz="26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2600" dirty="0">
                <a:solidFill>
                  <a:srgbClr val="000000"/>
                </a:solidFill>
                <a:latin typeface="Calibri" panose="020F0502020204030204" pitchFamily="34" charset="0"/>
              </a:rPr>
              <a:t>r</a:t>
            </a:r>
            <a:r>
              <a:rPr lang="en-GB" sz="2600" b="0" i="0" u="none" strike="noStrike" dirty="0">
                <a:solidFill>
                  <a:srgbClr val="000000"/>
                </a:solidFill>
                <a:effectLst/>
                <a:latin typeface="Calibri" panose="020F0502020204030204" pitchFamily="34" charset="0"/>
              </a:rPr>
              <a:t>ecognize the need and possibilities for co-located interactions.</a:t>
            </a:r>
          </a:p>
          <a:p>
            <a:pPr algn="l" rtl="0" fontAlgn="base">
              <a:buFont typeface="Arial" panose="020B0604020202020204" pitchFamily="34" charset="0"/>
              <a:buChar char="•"/>
            </a:pPr>
            <a:r>
              <a:rPr lang="en-GB" sz="2600" dirty="0">
                <a:solidFill>
                  <a:srgbClr val="000000"/>
                </a:solidFill>
                <a:latin typeface="Calibri" panose="020F0502020204030204" pitchFamily="34" charset="0"/>
              </a:rPr>
              <a:t>describe relevant factors for mediating co-located interactions</a:t>
            </a:r>
          </a:p>
          <a:p>
            <a:pPr algn="l" rtl="0" fontAlgn="base">
              <a:buFont typeface="Arial" panose="020B0604020202020204" pitchFamily="34" charset="0"/>
              <a:buChar char="•"/>
            </a:pPr>
            <a:r>
              <a:rPr lang="en-GB" sz="2600" dirty="0">
                <a:solidFill>
                  <a:srgbClr val="000000"/>
                </a:solidFill>
                <a:latin typeface="Calibri" panose="020F0502020204030204" pitchFamily="34" charset="0"/>
              </a:rPr>
              <a:t>a</a:t>
            </a:r>
            <a:r>
              <a:rPr lang="en-GB" sz="2600" b="0" i="0" dirty="0">
                <a:solidFill>
                  <a:srgbClr val="000000"/>
                </a:solidFill>
                <a:effectLst/>
                <a:latin typeface="Calibri" panose="020F0502020204030204" pitchFamily="34" charset="0"/>
              </a:rPr>
              <a:t>nalyse the design of technologies for co-located interactions</a:t>
            </a:r>
          </a:p>
          <a:p>
            <a:pPr marL="0" indent="0" algn="l" rtl="0" fontAlgn="base">
              <a:buNone/>
            </a:pPr>
            <a:endParaRPr lang="en-GB"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263606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FF8901"/>
          </a:solidFill>
          <a:ln w="174625" cmpd="thinThick">
            <a:solidFill>
              <a:srgbClr val="FF8901"/>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Properties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0971626"/>
              </p:ext>
            </p:extLst>
          </p:nvPr>
        </p:nvGraphicFramePr>
        <p:xfrm>
          <a:off x="3729317" y="526987"/>
          <a:ext cx="8023411" cy="5658654"/>
        </p:xfrm>
        <a:graphic>
          <a:graphicData uri="http://schemas.openxmlformats.org/drawingml/2006/table">
            <a:tbl>
              <a:tblPr firstRow="1" firstCol="1" bandRow="1">
                <a:tableStyleId>{D27102A9-8310-4765-A935-A1911B00CA55}</a:tableStyleId>
              </a:tblPr>
              <a:tblGrid>
                <a:gridCol w="294495">
                  <a:extLst>
                    <a:ext uri="{9D8B030D-6E8A-4147-A177-3AD203B41FA5}">
                      <a16:colId xmlns:a16="http://schemas.microsoft.com/office/drawing/2014/main" val="20000"/>
                    </a:ext>
                  </a:extLst>
                </a:gridCol>
                <a:gridCol w="1791550">
                  <a:extLst>
                    <a:ext uri="{9D8B030D-6E8A-4147-A177-3AD203B41FA5}">
                      <a16:colId xmlns:a16="http://schemas.microsoft.com/office/drawing/2014/main" val="20001"/>
                    </a:ext>
                  </a:extLst>
                </a:gridCol>
                <a:gridCol w="2242338">
                  <a:extLst>
                    <a:ext uri="{9D8B030D-6E8A-4147-A177-3AD203B41FA5}">
                      <a16:colId xmlns:a16="http://schemas.microsoft.com/office/drawing/2014/main" val="20002"/>
                    </a:ext>
                  </a:extLst>
                </a:gridCol>
                <a:gridCol w="3695028">
                  <a:extLst>
                    <a:ext uri="{9D8B030D-6E8A-4147-A177-3AD203B41FA5}">
                      <a16:colId xmlns:a16="http://schemas.microsoft.com/office/drawing/2014/main" val="20003"/>
                    </a:ext>
                  </a:extLst>
                </a:gridCol>
              </a:tblGrid>
              <a:tr h="305949">
                <a:tc>
                  <a:txBody>
                    <a:bodyPr/>
                    <a:lstStyle/>
                    <a:p>
                      <a:pPr marL="71755" marR="71755" algn="l">
                        <a:spcAft>
                          <a:spcPts val="0"/>
                        </a:spcAft>
                      </a:pPr>
                      <a:r>
                        <a:rPr lang="en-US" sz="900">
                          <a:effectLst/>
                        </a:rPr>
                        <a:t> </a:t>
                      </a:r>
                      <a:endParaRPr lang="en-US" sz="900">
                        <a:effectLst/>
                        <a:latin typeface="Times New Roman" panose="02020603050405020304" pitchFamily="18" charset="0"/>
                        <a:ea typeface="Times New Roman" panose="02020603050405020304" pitchFamily="18" charset="0"/>
                      </a:endParaRPr>
                    </a:p>
                  </a:txBody>
                  <a:tcPr marL="32936" marR="32936" marT="16179" marB="16179" vert="vert27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spcAft>
                          <a:spcPts val="0"/>
                        </a:spcAft>
                      </a:pPr>
                      <a:r>
                        <a:rPr lang="en-GB" sz="900">
                          <a:effectLst/>
                        </a:rPr>
                        <a:t>PROPERTY</a:t>
                      </a:r>
                      <a:endParaRPr lang="en-US" sz="900">
                        <a:effectLst/>
                        <a:latin typeface="Times New Roman" panose="02020603050405020304" pitchFamily="18" charset="0"/>
                        <a:ea typeface="Times New Roman" panose="02020603050405020304" pitchFamily="18" charset="0"/>
                      </a:endParaRPr>
                    </a:p>
                  </a:txBody>
                  <a:tcPr marL="32936" marR="32936" marT="16179" marB="16179">
                    <a:lnL>
                      <a:noFill/>
                    </a:lnL>
                    <a:solidFill>
                      <a:schemeClr val="bg1">
                        <a:lumMod val="85000"/>
                      </a:schemeClr>
                    </a:solidFill>
                  </a:tcPr>
                </a:tc>
                <a:tc>
                  <a:txBody>
                    <a:bodyPr/>
                    <a:lstStyle/>
                    <a:p>
                      <a:pPr algn="l">
                        <a:spcAft>
                          <a:spcPts val="0"/>
                        </a:spcAft>
                      </a:pPr>
                      <a:r>
                        <a:rPr lang="en-GB" sz="900">
                          <a:effectLst/>
                        </a:rPr>
                        <a:t>STATES</a:t>
                      </a:r>
                      <a:endParaRPr lang="en-US" sz="900">
                        <a:effectLst/>
                        <a:latin typeface="Times New Roman" panose="02020603050405020304" pitchFamily="18" charset="0"/>
                        <a:ea typeface="Times New Roman" panose="02020603050405020304" pitchFamily="18" charset="0"/>
                      </a:endParaRPr>
                    </a:p>
                  </a:txBody>
                  <a:tcPr marL="32936" marR="32936" marT="16179" marB="16179">
                    <a:solidFill>
                      <a:schemeClr val="bg1">
                        <a:lumMod val="85000"/>
                      </a:schemeClr>
                    </a:solidFill>
                  </a:tcPr>
                </a:tc>
                <a:tc>
                  <a:txBody>
                    <a:bodyPr/>
                    <a:lstStyle/>
                    <a:p>
                      <a:pPr algn="l">
                        <a:spcAft>
                          <a:spcPts val="0"/>
                        </a:spcAft>
                      </a:pPr>
                      <a:r>
                        <a:rPr lang="en-GB" sz="900" dirty="0">
                          <a:effectLst/>
                        </a:rPr>
                        <a:t>DESCRIPTION</a:t>
                      </a:r>
                      <a:endParaRPr lang="en-US" sz="900" dirty="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0"/>
                  </a:ext>
                </a:extLst>
              </a:tr>
              <a:tr h="425097">
                <a:tc rowSpan="3">
                  <a:txBody>
                    <a:bodyPr/>
                    <a:lstStyle/>
                    <a:p>
                      <a:pPr marL="71755" marR="71755" algn="ctr">
                        <a:spcAft>
                          <a:spcPts val="0"/>
                        </a:spcAft>
                      </a:pPr>
                      <a:r>
                        <a:rPr lang="en-GB" sz="900">
                          <a:effectLst/>
                        </a:rPr>
                        <a:t>SOCIAL</a:t>
                      </a:r>
                      <a:endParaRPr lang="en-US" sz="900">
                        <a:effectLst/>
                        <a:latin typeface="Times New Roman" panose="02020603050405020304" pitchFamily="18" charset="0"/>
                        <a:ea typeface="Times New Roman" panose="02020603050405020304" pitchFamily="18" charset="0"/>
                      </a:endParaRPr>
                    </a:p>
                  </a:txBody>
                  <a:tcPr marL="32936" marR="32936" marT="16179" marB="1617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spcAft>
                          <a:spcPts val="0"/>
                        </a:spcAft>
                      </a:pPr>
                      <a:r>
                        <a:rPr lang="en-US" sz="1000" cap="small" dirty="0" err="1">
                          <a:effectLst/>
                        </a:rPr>
                        <a:t>FocuS</a:t>
                      </a:r>
                      <a:endParaRPr lang="en-US" sz="1000" dirty="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solidFill>
                      <a:srgbClr val="B9DCFF">
                        <a:alpha val="20000"/>
                      </a:srgbClr>
                    </a:solidFill>
                  </a:tcPr>
                </a:tc>
                <a:tc>
                  <a:txBody>
                    <a:bodyPr/>
                    <a:lstStyle/>
                    <a:p>
                      <a:pPr algn="l">
                        <a:spcAft>
                          <a:spcPts val="0"/>
                        </a:spcAft>
                      </a:pPr>
                      <a:r>
                        <a:rPr lang="en-GB" sz="1000">
                          <a:effectLst/>
                        </a:rPr>
                        <a:t>collaboration | communication | competition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solidFill>
                      <a:srgbClr val="B9DCFF">
                        <a:alpha val="20000"/>
                      </a:srgbClr>
                    </a:solidFill>
                  </a:tcPr>
                </a:tc>
                <a:tc>
                  <a:txBody>
                    <a:bodyPr/>
                    <a:lstStyle/>
                    <a:p>
                      <a:pPr algn="l">
                        <a:spcAft>
                          <a:spcPts val="0"/>
                        </a:spcAft>
                      </a:pPr>
                      <a:r>
                        <a:rPr lang="en-GB" sz="1000" dirty="0">
                          <a:effectLst/>
                        </a:rPr>
                        <a:t>What it is that users do together, i.e., what the focus of their social actions are intended to be.</a:t>
                      </a:r>
                      <a:endParaRPr lang="en-US" sz="1000" dirty="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solidFill>
                      <a:srgbClr val="B9DCFF">
                        <a:alpha val="20000"/>
                      </a:srgbClr>
                    </a:solidFill>
                  </a:tcPr>
                </a:tc>
                <a:extLst>
                  <a:ext uri="{0D108BD9-81ED-4DB2-BD59-A6C34878D82A}">
                    <a16:rowId xmlns:a16="http://schemas.microsoft.com/office/drawing/2014/main" val="10001"/>
                  </a:ext>
                </a:extLst>
              </a:tr>
              <a:tr h="425097">
                <a:tc vMerge="1">
                  <a:txBody>
                    <a:bodyPr/>
                    <a:lstStyle/>
                    <a:p>
                      <a:endParaRPr lang="en-US"/>
                    </a:p>
                  </a:txBody>
                  <a:tcPr/>
                </a:tc>
                <a:tc>
                  <a:txBody>
                    <a:bodyPr/>
                    <a:lstStyle/>
                    <a:p>
                      <a:pPr algn="l">
                        <a:spcAft>
                          <a:spcPts val="0"/>
                        </a:spcAft>
                      </a:pPr>
                      <a:r>
                        <a:rPr lang="en-GB" sz="1000" cap="small">
                          <a:effectLst/>
                        </a:rPr>
                        <a:t>Coordination of Action</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tcPr>
                </a:tc>
                <a:tc>
                  <a:txBody>
                    <a:bodyPr/>
                    <a:lstStyle/>
                    <a:p>
                      <a:pPr algn="l">
                        <a:spcAft>
                          <a:spcPts val="0"/>
                        </a:spcAft>
                      </a:pPr>
                      <a:r>
                        <a:rPr lang="en-GB" sz="1000">
                          <a:effectLst/>
                        </a:rPr>
                        <a:t>timing actions | combining actions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tc>
                <a:tc>
                  <a:txBody>
                    <a:bodyPr/>
                    <a:lstStyle/>
                    <a:p>
                      <a:pPr algn="l">
                        <a:spcAft>
                          <a:spcPts val="0"/>
                        </a:spcAft>
                      </a:pPr>
                      <a:r>
                        <a:rPr lang="en-GB" sz="1000">
                          <a:effectLst/>
                        </a:rPr>
                        <a:t>Whether, and if so, how actors perform coordinate actions together.</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25097">
                <a:tc vMerge="1">
                  <a:txBody>
                    <a:bodyPr/>
                    <a:lstStyle/>
                    <a:p>
                      <a:endParaRPr lang="en-US"/>
                    </a:p>
                  </a:txBody>
                  <a:tcPr/>
                </a:tc>
                <a:tc>
                  <a:txBody>
                    <a:bodyPr/>
                    <a:lstStyle/>
                    <a:p>
                      <a:pPr algn="l">
                        <a:spcAft>
                          <a:spcPts val="0"/>
                        </a:spcAft>
                      </a:pPr>
                      <a:r>
                        <a:rPr lang="en-US" sz="1000" cap="small">
                          <a:effectLst/>
                        </a:rPr>
                        <a:t>Framing </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DCFF">
                        <a:alpha val="20000"/>
                      </a:srgbClr>
                    </a:solidFill>
                  </a:tcPr>
                </a:tc>
                <a:tc>
                  <a:txBody>
                    <a:bodyPr/>
                    <a:lstStyle/>
                    <a:p>
                      <a:pPr algn="l">
                        <a:spcAft>
                          <a:spcPts val="0"/>
                        </a:spcAft>
                      </a:pPr>
                      <a:r>
                        <a:rPr lang="en-GB" sz="1000">
                          <a:effectLst/>
                        </a:rPr>
                        <a:t>public | private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lnB w="12700" cap="flat" cmpd="sng" algn="ctr">
                      <a:solidFill>
                        <a:schemeClr val="tx1"/>
                      </a:solidFill>
                      <a:prstDash val="solid"/>
                      <a:round/>
                      <a:headEnd type="none" w="med" len="med"/>
                      <a:tailEnd type="none" w="med" len="med"/>
                    </a:lnB>
                    <a:solidFill>
                      <a:srgbClr val="B9DCFF">
                        <a:alpha val="20000"/>
                      </a:srgbClr>
                    </a:solidFill>
                  </a:tcPr>
                </a:tc>
                <a:tc>
                  <a:txBody>
                    <a:bodyPr/>
                    <a:lstStyle/>
                    <a:p>
                      <a:pPr algn="l">
                        <a:spcAft>
                          <a:spcPts val="0"/>
                        </a:spcAft>
                      </a:pPr>
                      <a:r>
                        <a:rPr lang="en-GB" sz="1000">
                          <a:effectLst/>
                        </a:rPr>
                        <a:t>The main social situation where the activities are carried out. </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DCFF">
                        <a:alpha val="20000"/>
                      </a:srgbClr>
                    </a:solidFill>
                  </a:tcPr>
                </a:tc>
                <a:extLst>
                  <a:ext uri="{0D108BD9-81ED-4DB2-BD59-A6C34878D82A}">
                    <a16:rowId xmlns:a16="http://schemas.microsoft.com/office/drawing/2014/main" val="10003"/>
                  </a:ext>
                </a:extLst>
              </a:tr>
              <a:tr h="425097">
                <a:tc rowSpan="4">
                  <a:txBody>
                    <a:bodyPr/>
                    <a:lstStyle/>
                    <a:p>
                      <a:pPr marL="71755" marR="71755" algn="ctr">
                        <a:spcAft>
                          <a:spcPts val="0"/>
                        </a:spcAft>
                      </a:pPr>
                      <a:r>
                        <a:rPr lang="en-GB" sz="900">
                          <a:effectLst/>
                        </a:rPr>
                        <a:t>TECHNOLOGICAL</a:t>
                      </a:r>
                      <a:endParaRPr lang="en-US" sz="900">
                        <a:effectLst/>
                        <a:latin typeface="Times New Roman" panose="02020603050405020304" pitchFamily="18" charset="0"/>
                        <a:ea typeface="Times New Roman" panose="02020603050405020304" pitchFamily="18" charset="0"/>
                      </a:endParaRPr>
                    </a:p>
                  </a:txBody>
                  <a:tcPr marL="32936" marR="32936" marT="16179" marB="1617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spcAft>
                          <a:spcPts val="0"/>
                        </a:spcAft>
                      </a:pPr>
                      <a:r>
                        <a:rPr lang="en-US" sz="1000" cap="small" dirty="0">
                          <a:effectLst/>
                        </a:rPr>
                        <a:t>Information Symmetry</a:t>
                      </a:r>
                      <a:endParaRPr lang="en-US" sz="1000" dirty="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spcAft>
                          <a:spcPts val="0"/>
                        </a:spcAft>
                      </a:pPr>
                      <a:r>
                        <a:rPr lang="en-GB" sz="1000">
                          <a:effectLst/>
                        </a:rPr>
                        <a:t>symmetrical | asymmetrical</a:t>
                      </a:r>
                      <a:endParaRPr lang="en-US" sz="1000">
                        <a:effectLst/>
                        <a:latin typeface="Times New Roman" panose="02020603050405020304" pitchFamily="18" charset="0"/>
                        <a:ea typeface="Times New Roman" panose="02020603050405020304" pitchFamily="18" charset="0"/>
                      </a:endParaRPr>
                    </a:p>
                  </a:txBody>
                  <a:tcPr marL="32936" marR="32936" marT="16179" marB="16179">
                    <a:lnT w="12700" cap="flat" cmpd="sng" algn="ctr">
                      <a:solidFill>
                        <a:schemeClr val="tx1"/>
                      </a:solidFill>
                      <a:prstDash val="solid"/>
                      <a:round/>
                      <a:headEnd type="none" w="med" len="med"/>
                      <a:tailEnd type="none" w="med" len="med"/>
                    </a:lnT>
                  </a:tcPr>
                </a:tc>
                <a:tc>
                  <a:txBody>
                    <a:bodyPr/>
                    <a:lstStyle/>
                    <a:p>
                      <a:pPr algn="l">
                        <a:spcAft>
                          <a:spcPts val="0"/>
                        </a:spcAft>
                      </a:pPr>
                      <a:r>
                        <a:rPr lang="en-GB" sz="1000">
                          <a:effectLst/>
                        </a:rPr>
                        <a:t>Whether all users should have access to the same type of information or not.</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425097">
                <a:tc vMerge="1">
                  <a:txBody>
                    <a:bodyPr/>
                    <a:lstStyle/>
                    <a:p>
                      <a:endParaRPr lang="en-US"/>
                    </a:p>
                  </a:txBody>
                  <a:tcPr/>
                </a:tc>
                <a:tc>
                  <a:txBody>
                    <a:bodyPr/>
                    <a:lstStyle/>
                    <a:p>
                      <a:pPr algn="l">
                        <a:spcAft>
                          <a:spcPts val="0"/>
                        </a:spcAft>
                      </a:pPr>
                      <a:r>
                        <a:rPr lang="en-GB" sz="1000" cap="small">
                          <a:effectLst/>
                        </a:rPr>
                        <a:t>Interaction Abilities</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solidFill>
                      <a:srgbClr val="B9DCFF">
                        <a:alpha val="20000"/>
                      </a:srgbClr>
                    </a:solidFill>
                  </a:tcPr>
                </a:tc>
                <a:tc>
                  <a:txBody>
                    <a:bodyPr/>
                    <a:lstStyle/>
                    <a:p>
                      <a:pPr algn="l">
                        <a:spcAft>
                          <a:spcPts val="0"/>
                        </a:spcAft>
                      </a:pPr>
                      <a:r>
                        <a:rPr lang="en-GB" sz="1000">
                          <a:effectLst/>
                        </a:rPr>
                        <a:t>symmetrical | asymmetrical</a:t>
                      </a:r>
                      <a:endParaRPr lang="en-US" sz="1000">
                        <a:effectLst/>
                        <a:latin typeface="Times New Roman" panose="02020603050405020304" pitchFamily="18" charset="0"/>
                        <a:ea typeface="Times New Roman" panose="02020603050405020304" pitchFamily="18" charset="0"/>
                      </a:endParaRPr>
                    </a:p>
                  </a:txBody>
                  <a:tcPr marL="32936" marR="32936" marT="16179" marB="16179">
                    <a:solidFill>
                      <a:srgbClr val="B9DCFF">
                        <a:alpha val="20000"/>
                      </a:srgbClr>
                    </a:solidFill>
                  </a:tcPr>
                </a:tc>
                <a:tc>
                  <a:txBody>
                    <a:bodyPr/>
                    <a:lstStyle/>
                    <a:p>
                      <a:pPr algn="l">
                        <a:spcAft>
                          <a:spcPts val="0"/>
                        </a:spcAft>
                      </a:pPr>
                      <a:r>
                        <a:rPr lang="en-US" sz="1000">
                          <a:effectLst/>
                        </a:rPr>
                        <a:t>Whether different users have different abilities/possibilities to interact with or in the system. </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solidFill>
                      <a:srgbClr val="B9DCFF">
                        <a:alpha val="20000"/>
                      </a:srgbClr>
                    </a:solidFill>
                  </a:tcPr>
                </a:tc>
                <a:extLst>
                  <a:ext uri="{0D108BD9-81ED-4DB2-BD59-A6C34878D82A}">
                    <a16:rowId xmlns:a16="http://schemas.microsoft.com/office/drawing/2014/main" val="10005"/>
                  </a:ext>
                </a:extLst>
              </a:tr>
              <a:tr h="425097">
                <a:tc vMerge="1">
                  <a:txBody>
                    <a:bodyPr/>
                    <a:lstStyle/>
                    <a:p>
                      <a:endParaRPr lang="en-US"/>
                    </a:p>
                  </a:txBody>
                  <a:tcPr/>
                </a:tc>
                <a:tc>
                  <a:txBody>
                    <a:bodyPr/>
                    <a:lstStyle/>
                    <a:p>
                      <a:pPr algn="l">
                        <a:spcAft>
                          <a:spcPts val="0"/>
                        </a:spcAft>
                      </a:pPr>
                      <a:r>
                        <a:rPr lang="en-US" sz="1000" cap="small">
                          <a:effectLst/>
                        </a:rPr>
                        <a:t>Information Distribution</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tcPr>
                </a:tc>
                <a:tc>
                  <a:txBody>
                    <a:bodyPr/>
                    <a:lstStyle/>
                    <a:p>
                      <a:pPr algn="l">
                        <a:spcAft>
                          <a:spcPts val="0"/>
                        </a:spcAft>
                      </a:pPr>
                      <a:r>
                        <a:rPr lang="en-GB" sz="1000">
                          <a:effectLst/>
                        </a:rPr>
                        <a:t>free | unfolding | limited | shared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tc>
                <a:tc>
                  <a:txBody>
                    <a:bodyPr/>
                    <a:lstStyle/>
                    <a:p>
                      <a:pPr algn="l">
                        <a:spcAft>
                          <a:spcPts val="0"/>
                        </a:spcAft>
                      </a:pPr>
                      <a:r>
                        <a:rPr lang="en-GB" sz="1000">
                          <a:effectLst/>
                        </a:rPr>
                        <a:t>In which way information is being distributed to users and spectators</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25097">
                <a:tc vMerge="1">
                  <a:txBody>
                    <a:bodyPr/>
                    <a:lstStyle/>
                    <a:p>
                      <a:endParaRPr lang="en-US"/>
                    </a:p>
                  </a:txBody>
                  <a:tcPr/>
                </a:tc>
                <a:tc>
                  <a:txBody>
                    <a:bodyPr/>
                    <a:lstStyle/>
                    <a:p>
                      <a:pPr algn="l">
                        <a:spcAft>
                          <a:spcPts val="0"/>
                        </a:spcAft>
                      </a:pPr>
                      <a:r>
                        <a:rPr lang="en-US" sz="1000" cap="small">
                          <a:effectLst/>
                        </a:rPr>
                        <a:t>Event Triggers</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DCFF">
                        <a:alpha val="20000"/>
                      </a:srgbClr>
                    </a:solidFill>
                  </a:tcPr>
                </a:tc>
                <a:tc>
                  <a:txBody>
                    <a:bodyPr/>
                    <a:lstStyle/>
                    <a:p>
                      <a:pPr algn="l">
                        <a:spcAft>
                          <a:spcPts val="0"/>
                        </a:spcAft>
                      </a:pPr>
                      <a:r>
                        <a:rPr lang="en-GB" sz="1000">
                          <a:effectLst/>
                        </a:rPr>
                        <a:t>information-based | time-based | proximity-based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lnB w="12700" cap="flat" cmpd="sng" algn="ctr">
                      <a:solidFill>
                        <a:schemeClr val="tx1"/>
                      </a:solidFill>
                      <a:prstDash val="solid"/>
                      <a:round/>
                      <a:headEnd type="none" w="med" len="med"/>
                      <a:tailEnd type="none" w="med" len="med"/>
                    </a:lnB>
                    <a:solidFill>
                      <a:srgbClr val="B9DCFF">
                        <a:alpha val="20000"/>
                      </a:srgbClr>
                    </a:solidFill>
                  </a:tcPr>
                </a:tc>
                <a:tc>
                  <a:txBody>
                    <a:bodyPr/>
                    <a:lstStyle/>
                    <a:p>
                      <a:pPr algn="l">
                        <a:spcAft>
                          <a:spcPts val="0"/>
                        </a:spcAft>
                      </a:pPr>
                      <a:r>
                        <a:rPr lang="en-GB" sz="1000">
                          <a:effectLst/>
                        </a:rPr>
                        <a:t>What users or the system need to do in order to trigger an event that may change or cause progress in the system</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DCFF">
                        <a:alpha val="20000"/>
                      </a:srgbClr>
                    </a:solidFill>
                  </a:tcPr>
                </a:tc>
                <a:extLst>
                  <a:ext uri="{0D108BD9-81ED-4DB2-BD59-A6C34878D82A}">
                    <a16:rowId xmlns:a16="http://schemas.microsoft.com/office/drawing/2014/main" val="10007"/>
                  </a:ext>
                </a:extLst>
              </a:tr>
              <a:tr h="425097">
                <a:tc rowSpan="3">
                  <a:txBody>
                    <a:bodyPr/>
                    <a:lstStyle/>
                    <a:p>
                      <a:pPr marL="71755" marR="71755" algn="ctr">
                        <a:spcAft>
                          <a:spcPts val="0"/>
                        </a:spcAft>
                      </a:pPr>
                      <a:r>
                        <a:rPr lang="en-GB" sz="900">
                          <a:effectLst/>
                        </a:rPr>
                        <a:t>SPATIAL</a:t>
                      </a:r>
                      <a:endParaRPr lang="en-US" sz="900">
                        <a:effectLst/>
                        <a:latin typeface="Times New Roman" panose="02020603050405020304" pitchFamily="18" charset="0"/>
                        <a:ea typeface="Times New Roman" panose="02020603050405020304" pitchFamily="18" charset="0"/>
                      </a:endParaRPr>
                    </a:p>
                  </a:txBody>
                  <a:tcPr marL="32936" marR="32936" marT="16179" marB="1617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spcAft>
                          <a:spcPts val="0"/>
                        </a:spcAft>
                      </a:pPr>
                      <a:r>
                        <a:rPr lang="en-US" sz="1000" cap="small">
                          <a:effectLst/>
                        </a:rPr>
                        <a:t>Proximity</a:t>
                      </a: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spcAft>
                          <a:spcPts val="0"/>
                        </a:spcAft>
                      </a:pPr>
                      <a:r>
                        <a:rPr lang="en-GB" sz="1000">
                          <a:effectLst/>
                        </a:rPr>
                        <a:t>people | devices | objects | locations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lnT w="12700" cap="flat" cmpd="sng" algn="ctr">
                      <a:solidFill>
                        <a:schemeClr val="tx1"/>
                      </a:solidFill>
                      <a:prstDash val="solid"/>
                      <a:round/>
                      <a:headEnd type="none" w="med" len="med"/>
                      <a:tailEnd type="none" w="med" len="med"/>
                    </a:lnT>
                  </a:tcPr>
                </a:tc>
                <a:tc>
                  <a:txBody>
                    <a:bodyPr/>
                    <a:lstStyle/>
                    <a:p>
                      <a:pPr algn="l">
                        <a:spcAft>
                          <a:spcPts val="0"/>
                        </a:spcAft>
                      </a:pPr>
                      <a:r>
                        <a:rPr lang="en-GB" sz="1000">
                          <a:effectLst/>
                        </a:rPr>
                        <a:t>To which things proximity matters, and what needs to be proximate to what. </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425097">
                <a:tc vMerge="1">
                  <a:txBody>
                    <a:bodyPr/>
                    <a:lstStyle/>
                    <a:p>
                      <a:endParaRPr lang="en-US"/>
                    </a:p>
                  </a:txBody>
                  <a:tcPr/>
                </a:tc>
                <a:tc>
                  <a:txBody>
                    <a:bodyPr/>
                    <a:lstStyle/>
                    <a:p>
                      <a:pPr algn="l">
                        <a:spcAft>
                          <a:spcPts val="0"/>
                        </a:spcAft>
                      </a:pPr>
                      <a:r>
                        <a:rPr lang="en-US" sz="1000" cap="small">
                          <a:effectLst/>
                        </a:rPr>
                        <a:t>Location(s)</a:t>
                      </a: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solidFill>
                      <a:srgbClr val="B9DCFF">
                        <a:alpha val="20000"/>
                      </a:srgbClr>
                    </a:solidFill>
                  </a:tcPr>
                </a:tc>
                <a:tc>
                  <a:txBody>
                    <a:bodyPr/>
                    <a:lstStyle/>
                    <a:p>
                      <a:pPr algn="l">
                        <a:spcAft>
                          <a:spcPts val="0"/>
                        </a:spcAft>
                      </a:pPr>
                      <a:r>
                        <a:rPr lang="en-GB" sz="1000">
                          <a:effectLst/>
                        </a:rPr>
                        <a:t>One or more | none</a:t>
                      </a:r>
                      <a:endParaRPr lang="en-US" sz="1000">
                        <a:effectLst/>
                        <a:latin typeface="Times New Roman" panose="02020603050405020304" pitchFamily="18" charset="0"/>
                        <a:ea typeface="Times New Roman" panose="02020603050405020304" pitchFamily="18" charset="0"/>
                      </a:endParaRPr>
                    </a:p>
                  </a:txBody>
                  <a:tcPr marL="32936" marR="32936" marT="16179" marB="16179">
                    <a:solidFill>
                      <a:srgbClr val="B9DCFF">
                        <a:alpha val="20000"/>
                      </a:srgbClr>
                    </a:solidFill>
                  </a:tcPr>
                </a:tc>
                <a:tc>
                  <a:txBody>
                    <a:bodyPr/>
                    <a:lstStyle/>
                    <a:p>
                      <a:pPr algn="l">
                        <a:spcAft>
                          <a:spcPts val="0"/>
                        </a:spcAft>
                      </a:pPr>
                      <a:r>
                        <a:rPr lang="en-GB" sz="1000">
                          <a:effectLst/>
                        </a:rPr>
                        <a:t>One or more specific locations or places that matter for the experience</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solidFill>
                      <a:srgbClr val="B9DCFF">
                        <a:alpha val="20000"/>
                      </a:srgbClr>
                    </a:solidFill>
                  </a:tcPr>
                </a:tc>
                <a:extLst>
                  <a:ext uri="{0D108BD9-81ED-4DB2-BD59-A6C34878D82A}">
                    <a16:rowId xmlns:a16="http://schemas.microsoft.com/office/drawing/2014/main" val="10009"/>
                  </a:ext>
                </a:extLst>
              </a:tr>
              <a:tr h="425097">
                <a:tc vMerge="1">
                  <a:txBody>
                    <a:bodyPr/>
                    <a:lstStyle/>
                    <a:p>
                      <a:endParaRPr lang="en-US"/>
                    </a:p>
                  </a:txBody>
                  <a:tcPr/>
                </a:tc>
                <a:tc>
                  <a:txBody>
                    <a:bodyPr/>
                    <a:lstStyle/>
                    <a:p>
                      <a:pPr algn="l">
                        <a:spcAft>
                          <a:spcPts val="0"/>
                        </a:spcAft>
                      </a:pPr>
                      <a:r>
                        <a:rPr lang="en-US" sz="1000" cap="small">
                          <a:effectLst/>
                        </a:rPr>
                        <a:t>Movement</a:t>
                      </a: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spcAft>
                          <a:spcPts val="0"/>
                        </a:spcAft>
                      </a:pPr>
                      <a:r>
                        <a:rPr lang="en-GB" sz="1000">
                          <a:effectLst/>
                        </a:rPr>
                        <a:t>on the go | sedentary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lnB w="12700" cap="flat" cmpd="sng" algn="ctr">
                      <a:solidFill>
                        <a:schemeClr val="tx1"/>
                      </a:solidFill>
                      <a:prstDash val="solid"/>
                      <a:round/>
                      <a:headEnd type="none" w="med" len="med"/>
                      <a:tailEnd type="none" w="med" len="med"/>
                    </a:lnB>
                  </a:tcPr>
                </a:tc>
                <a:tc>
                  <a:txBody>
                    <a:bodyPr/>
                    <a:lstStyle/>
                    <a:p>
                      <a:pPr algn="l">
                        <a:spcAft>
                          <a:spcPts val="0"/>
                        </a:spcAft>
                      </a:pPr>
                      <a:r>
                        <a:rPr lang="en-GB" sz="1000">
                          <a:effectLst/>
                        </a:rPr>
                        <a:t>Whether users move through the space as part of the experience.</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25097">
                <a:tc rowSpan="3">
                  <a:txBody>
                    <a:bodyPr/>
                    <a:lstStyle/>
                    <a:p>
                      <a:pPr marL="71755" marR="71755" algn="ctr">
                        <a:spcAft>
                          <a:spcPts val="0"/>
                        </a:spcAft>
                      </a:pPr>
                      <a:r>
                        <a:rPr lang="en-GB" sz="900">
                          <a:effectLst/>
                        </a:rPr>
                        <a:t>TEMPORAL</a:t>
                      </a:r>
                      <a:endParaRPr lang="en-US" sz="900">
                        <a:effectLst/>
                        <a:latin typeface="Times New Roman" panose="02020603050405020304" pitchFamily="18" charset="0"/>
                        <a:ea typeface="Times New Roman" panose="02020603050405020304" pitchFamily="18" charset="0"/>
                      </a:endParaRPr>
                    </a:p>
                  </a:txBody>
                  <a:tcPr marL="32936" marR="32936" marT="16179" marB="1617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l">
                        <a:spcAft>
                          <a:spcPts val="0"/>
                        </a:spcAft>
                      </a:pPr>
                      <a:r>
                        <a:rPr lang="en-US" sz="1000" cap="small">
                          <a:effectLst/>
                        </a:rPr>
                        <a:t>Synchronisation</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B9DCFF">
                        <a:alpha val="20000"/>
                      </a:srgbClr>
                    </a:solidFill>
                  </a:tcPr>
                </a:tc>
                <a:tc>
                  <a:txBody>
                    <a:bodyPr/>
                    <a:lstStyle/>
                    <a:p>
                      <a:pPr algn="l">
                        <a:spcAft>
                          <a:spcPts val="0"/>
                        </a:spcAft>
                      </a:pPr>
                      <a:r>
                        <a:rPr lang="en-US" sz="1000">
                          <a:effectLst/>
                        </a:rPr>
                        <a:t>user-driven | system-driven | combined </a:t>
                      </a:r>
                      <a:endParaRPr lang="en-US" sz="1000">
                        <a:effectLst/>
                        <a:latin typeface="Times New Roman" panose="02020603050405020304" pitchFamily="18" charset="0"/>
                        <a:ea typeface="Times New Roman" panose="02020603050405020304" pitchFamily="18" charset="0"/>
                      </a:endParaRPr>
                    </a:p>
                  </a:txBody>
                  <a:tcPr marL="32936" marR="32936" marT="16179" marB="16179">
                    <a:lnT w="12700" cap="flat" cmpd="sng" algn="ctr">
                      <a:solidFill>
                        <a:schemeClr val="tx1"/>
                      </a:solidFill>
                      <a:prstDash val="solid"/>
                      <a:round/>
                      <a:headEnd type="none" w="med" len="med"/>
                      <a:tailEnd type="none" w="med" len="med"/>
                    </a:lnT>
                    <a:solidFill>
                      <a:srgbClr val="B9DCFF">
                        <a:alpha val="20000"/>
                      </a:srgbClr>
                    </a:solidFill>
                  </a:tcPr>
                </a:tc>
                <a:tc>
                  <a:txBody>
                    <a:bodyPr/>
                    <a:lstStyle/>
                    <a:p>
                      <a:pPr algn="l">
                        <a:spcAft>
                          <a:spcPts val="0"/>
                        </a:spcAft>
                      </a:pPr>
                      <a:r>
                        <a:rPr lang="en-GB" sz="1000">
                          <a:effectLst/>
                        </a:rPr>
                        <a:t>This property describes the synchronisation of actions within a temporal frame, if any.</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B9DCFF">
                        <a:alpha val="20000"/>
                      </a:srgbClr>
                    </a:solidFill>
                  </a:tcPr>
                </a:tc>
                <a:extLst>
                  <a:ext uri="{0D108BD9-81ED-4DB2-BD59-A6C34878D82A}">
                    <a16:rowId xmlns:a16="http://schemas.microsoft.com/office/drawing/2014/main" val="10011"/>
                  </a:ext>
                </a:extLst>
              </a:tr>
              <a:tr h="251541">
                <a:tc vMerge="1">
                  <a:txBody>
                    <a:bodyPr/>
                    <a:lstStyle/>
                    <a:p>
                      <a:endParaRPr lang="en-US"/>
                    </a:p>
                  </a:txBody>
                  <a:tcPr/>
                </a:tc>
                <a:tc>
                  <a:txBody>
                    <a:bodyPr/>
                    <a:lstStyle/>
                    <a:p>
                      <a:pPr algn="l">
                        <a:spcAft>
                          <a:spcPts val="0"/>
                        </a:spcAft>
                      </a:pPr>
                      <a:r>
                        <a:rPr lang="en-US" sz="1000" cap="small">
                          <a:effectLst/>
                        </a:rPr>
                        <a:t>Engagement </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tcPr>
                </a:tc>
                <a:tc>
                  <a:txBody>
                    <a:bodyPr/>
                    <a:lstStyle/>
                    <a:p>
                      <a:pPr algn="l">
                        <a:spcAft>
                          <a:spcPts val="0"/>
                        </a:spcAft>
                      </a:pPr>
                      <a:r>
                        <a:rPr lang="en-GB" sz="1000">
                          <a:effectLst/>
                        </a:rPr>
                        <a:t>continuous | intermittent | sporadic</a:t>
                      </a:r>
                      <a:endParaRPr lang="en-US" sz="1000">
                        <a:effectLst/>
                        <a:latin typeface="Times New Roman" panose="02020603050405020304" pitchFamily="18" charset="0"/>
                        <a:ea typeface="Times New Roman" panose="02020603050405020304" pitchFamily="18" charset="0"/>
                      </a:endParaRPr>
                    </a:p>
                  </a:txBody>
                  <a:tcPr marL="32936" marR="32936" marT="16179" marB="16179"/>
                </a:tc>
                <a:tc>
                  <a:txBody>
                    <a:bodyPr/>
                    <a:lstStyle/>
                    <a:p>
                      <a:pPr algn="l">
                        <a:spcAft>
                          <a:spcPts val="0"/>
                        </a:spcAft>
                      </a:pPr>
                      <a:r>
                        <a:rPr lang="en-GB" sz="1000">
                          <a:effectLst/>
                        </a:rPr>
                        <a:t>Users’ temporal patterns of action within the experience.</a:t>
                      </a:r>
                      <a:endParaRPr lang="en-US" sz="100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425097">
                <a:tc vMerge="1">
                  <a:txBody>
                    <a:bodyPr/>
                    <a:lstStyle/>
                    <a:p>
                      <a:endParaRPr lang="en-US"/>
                    </a:p>
                  </a:txBody>
                  <a:tcPr/>
                </a:tc>
                <a:tc>
                  <a:txBody>
                    <a:bodyPr/>
                    <a:lstStyle/>
                    <a:p>
                      <a:pPr algn="l">
                        <a:spcAft>
                          <a:spcPts val="0"/>
                        </a:spcAft>
                      </a:pPr>
                      <a:r>
                        <a:rPr lang="en-US" sz="1000" cap="small">
                          <a:effectLst/>
                        </a:rPr>
                        <a:t>Pacing</a:t>
                      </a:r>
                      <a:endParaRPr lang="en-US" sz="1000">
                        <a:effectLst/>
                        <a:latin typeface="Times New Roman" panose="02020603050405020304" pitchFamily="18" charset="0"/>
                        <a:ea typeface="Times New Roman" panose="02020603050405020304" pitchFamily="18" charset="0"/>
                      </a:endParaRPr>
                    </a:p>
                  </a:txBody>
                  <a:tcPr marL="32936" marR="32936" marT="16179" marB="16179">
                    <a:lnL w="12700" cap="flat" cmpd="sng" algn="ctr">
                      <a:solidFill>
                        <a:schemeClr val="tx1"/>
                      </a:solidFill>
                      <a:prstDash val="solid"/>
                      <a:round/>
                      <a:headEnd type="none" w="med" len="med"/>
                      <a:tailEnd type="none" w="med" len="med"/>
                    </a:lnL>
                    <a:solidFill>
                      <a:srgbClr val="B9DCFF">
                        <a:alpha val="20000"/>
                      </a:srgbClr>
                    </a:solidFill>
                  </a:tcPr>
                </a:tc>
                <a:tc>
                  <a:txBody>
                    <a:bodyPr/>
                    <a:lstStyle/>
                    <a:p>
                      <a:pPr algn="l">
                        <a:spcAft>
                          <a:spcPts val="0"/>
                        </a:spcAft>
                      </a:pPr>
                      <a:r>
                        <a:rPr lang="en-GB" sz="1000">
                          <a:effectLst/>
                        </a:rPr>
                        <a:t>high-paced | slow | user-paced | combined</a:t>
                      </a:r>
                      <a:endParaRPr lang="en-US" sz="1000">
                        <a:effectLst/>
                        <a:latin typeface="Times New Roman" panose="02020603050405020304" pitchFamily="18" charset="0"/>
                        <a:ea typeface="Times New Roman" panose="02020603050405020304" pitchFamily="18" charset="0"/>
                      </a:endParaRPr>
                    </a:p>
                  </a:txBody>
                  <a:tcPr marL="32936" marR="32936" marT="16179" marB="16179">
                    <a:solidFill>
                      <a:srgbClr val="B9DCFF">
                        <a:alpha val="20000"/>
                      </a:srgbClr>
                    </a:solidFill>
                  </a:tcPr>
                </a:tc>
                <a:tc>
                  <a:txBody>
                    <a:bodyPr/>
                    <a:lstStyle/>
                    <a:p>
                      <a:pPr algn="l">
                        <a:spcAft>
                          <a:spcPts val="0"/>
                        </a:spcAft>
                      </a:pPr>
                      <a:r>
                        <a:rPr lang="en-GB" sz="1000" dirty="0">
                          <a:effectLst/>
                        </a:rPr>
                        <a:t>How the intensity of action is distributed across the experience, e.g. number of actions per time-frame.</a:t>
                      </a:r>
                      <a:endParaRPr lang="en-US" sz="1000" dirty="0">
                        <a:effectLst/>
                        <a:latin typeface="Times New Roman" panose="02020603050405020304" pitchFamily="18" charset="0"/>
                        <a:ea typeface="Times New Roman" panose="02020603050405020304" pitchFamily="18" charset="0"/>
                      </a:endParaRPr>
                    </a:p>
                  </a:txBody>
                  <a:tcPr marL="32936" marR="32936" marT="16179" marB="16179">
                    <a:lnR w="12700" cap="flat" cmpd="sng" algn="ctr">
                      <a:solidFill>
                        <a:schemeClr val="tx1"/>
                      </a:solidFill>
                      <a:prstDash val="solid"/>
                      <a:round/>
                      <a:headEnd type="none" w="med" len="med"/>
                      <a:tailEnd type="none" w="med" len="med"/>
                    </a:lnR>
                    <a:solidFill>
                      <a:srgbClr val="B9DCFF">
                        <a:alpha val="2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3076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070340" y="1825625"/>
            <a:ext cx="3346140" cy="2664296"/>
          </a:xfrm>
          <a:prstGeom prst="rect">
            <a:avLst/>
          </a:prstGeom>
          <a:ln>
            <a:solidFill>
              <a:schemeClr val="bg1">
                <a:lumMod val="50000"/>
              </a:schemeClr>
            </a:solidFill>
          </a:ln>
        </p:spPr>
      </p:pic>
      <p:sp>
        <p:nvSpPr>
          <p:cNvPr id="2" name="Title 1"/>
          <p:cNvSpPr>
            <a:spLocks noGrp="1"/>
          </p:cNvSpPr>
          <p:nvPr>
            <p:ph type="title"/>
          </p:nvPr>
        </p:nvSpPr>
        <p:spPr>
          <a:solidFill>
            <a:srgbClr val="FF8901"/>
          </a:solidFill>
        </p:spPr>
        <p:txBody>
          <a:bodyPr/>
          <a:lstStyle/>
          <a:p>
            <a:r>
              <a:rPr lang="sv-SE" b="1" dirty="0">
                <a:solidFill>
                  <a:schemeClr val="bg1"/>
                </a:solidFill>
              </a:rPr>
              <a:t>The Social </a:t>
            </a:r>
            <a:r>
              <a:rPr lang="sv-SE" b="1" dirty="0" err="1">
                <a:solidFill>
                  <a:schemeClr val="bg1"/>
                </a:solidFill>
              </a:rPr>
              <a:t>Perspective</a:t>
            </a:r>
            <a:endParaRPr lang="en-US" b="1" dirty="0">
              <a:solidFill>
                <a:schemeClr val="bg1"/>
              </a:solidFill>
            </a:endParaRPr>
          </a:p>
        </p:txBody>
      </p:sp>
      <p:sp>
        <p:nvSpPr>
          <p:cNvPr id="3" name="Content Placeholder 2"/>
          <p:cNvSpPr>
            <a:spLocks noGrp="1"/>
          </p:cNvSpPr>
          <p:nvPr>
            <p:ph idx="1"/>
          </p:nvPr>
        </p:nvSpPr>
        <p:spPr/>
        <p:txBody>
          <a:bodyPr/>
          <a:lstStyle/>
          <a:p>
            <a:pPr lvl="1"/>
            <a:r>
              <a:rPr lang="en-GB" dirty="0"/>
              <a:t>Which kinds of activities are</a:t>
            </a:r>
            <a:br>
              <a:rPr lang="en-GB" dirty="0"/>
            </a:br>
            <a:r>
              <a:rPr lang="en-GB" dirty="0"/>
              <a:t>common in the social situation at hand?</a:t>
            </a:r>
          </a:p>
          <a:p>
            <a:pPr lvl="1"/>
            <a:r>
              <a:rPr lang="en-GB" dirty="0"/>
              <a:t>Private or public?</a:t>
            </a:r>
          </a:p>
          <a:p>
            <a:pPr lvl="1"/>
            <a:r>
              <a:rPr lang="en-GB" dirty="0"/>
              <a:t>Users’ abilities and skills </a:t>
            </a:r>
          </a:p>
          <a:p>
            <a:pPr lvl="1"/>
            <a:r>
              <a:rPr lang="en-GB" dirty="0"/>
              <a:t>Relationship between users.</a:t>
            </a:r>
          </a:p>
          <a:p>
            <a:pPr lvl="1"/>
            <a:r>
              <a:rPr lang="en-GB" dirty="0"/>
              <a:t>Users’ roles: </a:t>
            </a:r>
            <a:r>
              <a:rPr lang="en-US" dirty="0"/>
              <a:t>Working? Playing?</a:t>
            </a:r>
            <a:br>
              <a:rPr lang="en-US" dirty="0"/>
            </a:br>
            <a:r>
              <a:rPr lang="en-US" dirty="0"/>
              <a:t>Performing? Visiting?</a:t>
            </a:r>
            <a:endParaRPr lang="en-GB" dirty="0"/>
          </a:p>
          <a:p>
            <a:pPr lvl="1"/>
            <a:r>
              <a:rPr lang="en-GB" dirty="0"/>
              <a:t>Are there spectators? </a:t>
            </a:r>
            <a:br>
              <a:rPr lang="en-GB" dirty="0"/>
            </a:br>
            <a:r>
              <a:rPr lang="en-GB" dirty="0"/>
              <a:t>If so, do they know/care that users are  engaged in an experience?</a:t>
            </a:r>
          </a:p>
          <a:p>
            <a:r>
              <a:rPr lang="en-GB" dirty="0"/>
              <a:t>Three properties: </a:t>
            </a:r>
            <a:r>
              <a:rPr lang="en-US" cap="small" dirty="0"/>
              <a:t>Focus, Coordination of Actions </a:t>
            </a:r>
            <a:r>
              <a:rPr lang="en-GB" dirty="0"/>
              <a:t>and </a:t>
            </a:r>
            <a:r>
              <a:rPr lang="en-US" cap="small" dirty="0"/>
              <a:t>Framing.</a:t>
            </a:r>
            <a:endParaRPr lang="en-US" dirty="0"/>
          </a:p>
          <a:p>
            <a:endParaRPr lang="en-US" dirty="0"/>
          </a:p>
        </p:txBody>
      </p:sp>
      <p:sp>
        <p:nvSpPr>
          <p:cNvPr id="5" name="Rounded Rectangle 4"/>
          <p:cNvSpPr/>
          <p:nvPr/>
        </p:nvSpPr>
        <p:spPr bwMode="auto">
          <a:xfrm>
            <a:off x="7070340" y="1825625"/>
            <a:ext cx="1185900" cy="96470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68" charset="0"/>
            </a:endParaRPr>
          </a:p>
        </p:txBody>
      </p:sp>
    </p:spTree>
    <p:extLst>
      <p:ext uri="{BB962C8B-B14F-4D97-AF65-F5344CB8AC3E}">
        <p14:creationId xmlns:p14="http://schemas.microsoft.com/office/powerpoint/2010/main" val="3263696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Social </a:t>
            </a:r>
            <a:r>
              <a:rPr lang="sv-SE" b="1" dirty="0" err="1">
                <a:solidFill>
                  <a:schemeClr val="bg1"/>
                </a:solidFill>
              </a:rPr>
              <a:t>Properties</a:t>
            </a:r>
            <a:endParaRPr lang="en-US" b="1" dirty="0">
              <a:solidFill>
                <a:schemeClr val="bg1"/>
              </a:solidFill>
            </a:endParaRPr>
          </a:p>
        </p:txBody>
      </p:sp>
      <p:sp>
        <p:nvSpPr>
          <p:cNvPr id="3" name="Content Placeholder 2"/>
          <p:cNvSpPr>
            <a:spLocks noGrp="1"/>
          </p:cNvSpPr>
          <p:nvPr>
            <p:ph idx="1"/>
          </p:nvPr>
        </p:nvSpPr>
        <p:spPr/>
        <p:txBody>
          <a:bodyPr/>
          <a:lstStyle/>
          <a:p>
            <a:r>
              <a:rPr lang="sv-SE" dirty="0"/>
              <a:t>Focus: </a:t>
            </a:r>
            <a:r>
              <a:rPr lang="sv-SE" dirty="0" err="1"/>
              <a:t>What</a:t>
            </a:r>
            <a:r>
              <a:rPr lang="sv-SE" dirty="0"/>
              <a:t> is the </a:t>
            </a:r>
            <a:r>
              <a:rPr lang="sv-SE" dirty="0" err="1"/>
              <a:t>main</a:t>
            </a:r>
            <a:r>
              <a:rPr lang="sv-SE" dirty="0"/>
              <a:t> </a:t>
            </a:r>
            <a:r>
              <a:rPr lang="sv-SE" dirty="0" err="1"/>
              <a:t>activity</a:t>
            </a:r>
            <a:r>
              <a:rPr lang="sv-SE" dirty="0"/>
              <a:t> </a:t>
            </a:r>
            <a:r>
              <a:rPr lang="sv-SE" dirty="0" err="1"/>
              <a:t>it’s</a:t>
            </a:r>
            <a:r>
              <a:rPr lang="sv-SE" dirty="0"/>
              <a:t> </a:t>
            </a:r>
            <a:r>
              <a:rPr lang="sv-SE" dirty="0" err="1"/>
              <a:t>designed</a:t>
            </a:r>
            <a:r>
              <a:rPr lang="sv-SE" dirty="0"/>
              <a:t> for?</a:t>
            </a:r>
          </a:p>
          <a:p>
            <a:pPr lvl="1"/>
            <a:r>
              <a:rPr lang="en-GB" dirty="0"/>
              <a:t>[</a:t>
            </a:r>
            <a:r>
              <a:rPr lang="en-GB" i="1" dirty="0"/>
              <a:t>collaboration | communication | competition | combined</a:t>
            </a:r>
            <a:r>
              <a:rPr lang="en-GB" dirty="0"/>
              <a:t>]. </a:t>
            </a:r>
          </a:p>
          <a:p>
            <a:pPr indent="-285750"/>
            <a:r>
              <a:rPr lang="en-GB" dirty="0"/>
              <a:t>Coordination of Action: What do users do in relation to or with each other? Shapes interplay.</a:t>
            </a:r>
          </a:p>
          <a:p>
            <a:pPr lvl="1"/>
            <a:r>
              <a:rPr lang="en-GB" dirty="0"/>
              <a:t>[timing actions | combining actions | combined]. </a:t>
            </a:r>
          </a:p>
          <a:p>
            <a:r>
              <a:rPr lang="en-GB" dirty="0"/>
              <a:t>Framing: The main social situation for the activity</a:t>
            </a:r>
          </a:p>
          <a:p>
            <a:pPr lvl="1"/>
            <a:r>
              <a:rPr lang="en-GB" dirty="0"/>
              <a:t>[</a:t>
            </a:r>
            <a:r>
              <a:rPr lang="en-GB" i="1" dirty="0"/>
              <a:t>public | private | combined]</a:t>
            </a:r>
            <a:endParaRPr lang="en-US" dirty="0"/>
          </a:p>
        </p:txBody>
      </p:sp>
    </p:spTree>
    <p:extLst>
      <p:ext uri="{BB962C8B-B14F-4D97-AF65-F5344CB8AC3E}">
        <p14:creationId xmlns:p14="http://schemas.microsoft.com/office/powerpoint/2010/main" val="3204364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The </a:t>
            </a:r>
            <a:r>
              <a:rPr lang="sv-SE" b="1" dirty="0" err="1">
                <a:solidFill>
                  <a:schemeClr val="bg1"/>
                </a:solidFill>
              </a:rPr>
              <a:t>Technological</a:t>
            </a:r>
            <a:r>
              <a:rPr lang="sv-SE" b="1" dirty="0">
                <a:solidFill>
                  <a:schemeClr val="bg1"/>
                </a:solidFill>
              </a:rPr>
              <a:t> </a:t>
            </a:r>
            <a:r>
              <a:rPr lang="sv-SE" b="1" dirty="0" err="1">
                <a:solidFill>
                  <a:schemeClr val="bg1"/>
                </a:solidFill>
              </a:rPr>
              <a:t>Perspective</a:t>
            </a:r>
            <a:endParaRPr lang="en-US" b="1" dirty="0">
              <a:solidFill>
                <a:schemeClr val="bg1"/>
              </a:solidFill>
            </a:endParaRPr>
          </a:p>
        </p:txBody>
      </p:sp>
      <p:sp>
        <p:nvSpPr>
          <p:cNvPr id="3" name="Content Placeholder 2"/>
          <p:cNvSpPr>
            <a:spLocks noGrp="1"/>
          </p:cNvSpPr>
          <p:nvPr>
            <p:ph idx="1"/>
          </p:nvPr>
        </p:nvSpPr>
        <p:spPr/>
        <p:txBody>
          <a:bodyPr/>
          <a:lstStyle/>
          <a:p>
            <a:pPr lvl="1"/>
            <a:r>
              <a:rPr lang="en-GB" dirty="0"/>
              <a:t>Hardware possibilities</a:t>
            </a:r>
          </a:p>
          <a:p>
            <a:pPr lvl="1"/>
            <a:r>
              <a:rPr lang="en-GB" dirty="0"/>
              <a:t>Hardware limitations</a:t>
            </a:r>
          </a:p>
          <a:p>
            <a:pPr lvl="1"/>
            <a:r>
              <a:rPr lang="en-GB" dirty="0"/>
              <a:t>Combination of devices</a:t>
            </a:r>
          </a:p>
          <a:p>
            <a:pPr lvl="1"/>
            <a:r>
              <a:rPr lang="en-GB" dirty="0"/>
              <a:t>How many users per device?</a:t>
            </a:r>
          </a:p>
          <a:p>
            <a:pPr lvl="1"/>
            <a:r>
              <a:rPr lang="en-GB" dirty="0"/>
              <a:t>Means to automatically collect</a:t>
            </a:r>
            <a:br>
              <a:rPr lang="en-GB" dirty="0"/>
            </a:br>
            <a:r>
              <a:rPr lang="en-GB" dirty="0"/>
              <a:t>information</a:t>
            </a:r>
          </a:p>
          <a:p>
            <a:pPr lvl="1"/>
            <a:r>
              <a:rPr lang="sv-SE" dirty="0"/>
              <a:t>(</a:t>
            </a:r>
            <a:r>
              <a:rPr lang="sv-SE" dirty="0" err="1"/>
              <a:t>Technical</a:t>
            </a:r>
            <a:r>
              <a:rPr lang="sv-SE" dirty="0"/>
              <a:t>) </a:t>
            </a:r>
            <a:r>
              <a:rPr lang="sv-SE" dirty="0" err="1"/>
              <a:t>means</a:t>
            </a:r>
            <a:r>
              <a:rPr lang="sv-SE" dirty="0"/>
              <a:t> of </a:t>
            </a:r>
            <a:r>
              <a:rPr lang="sv-SE" dirty="0" err="1"/>
              <a:t>communication</a:t>
            </a:r>
            <a:endParaRPr lang="en-GB" dirty="0"/>
          </a:p>
          <a:p>
            <a:pPr lvl="1"/>
            <a:r>
              <a:rPr lang="en-GB" dirty="0"/>
              <a:t>Generation/provenance/ownership of content</a:t>
            </a:r>
          </a:p>
          <a:p>
            <a:r>
              <a:rPr lang="en-GB" dirty="0"/>
              <a:t>Four properties: </a:t>
            </a:r>
            <a:r>
              <a:rPr lang="en-US" cap="small" dirty="0"/>
              <a:t>Information Symmetry, Interaction Abilities, Information Distribution, </a:t>
            </a:r>
            <a:r>
              <a:rPr lang="en-US" dirty="0"/>
              <a:t>and </a:t>
            </a:r>
            <a:r>
              <a:rPr lang="en-US" cap="small" dirty="0"/>
              <a:t>Event Triggers.</a:t>
            </a:r>
            <a:endParaRPr lang="en-US"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957002" y="1944974"/>
            <a:ext cx="3346140" cy="2664296"/>
          </a:xfrm>
          <a:prstGeom prst="rect">
            <a:avLst/>
          </a:prstGeom>
          <a:ln>
            <a:solidFill>
              <a:schemeClr val="bg1">
                <a:lumMod val="50000"/>
              </a:schemeClr>
            </a:solidFill>
          </a:ln>
        </p:spPr>
      </p:pic>
      <p:sp>
        <p:nvSpPr>
          <p:cNvPr id="6" name="Rounded Rectangle 5"/>
          <p:cNvSpPr/>
          <p:nvPr/>
        </p:nvSpPr>
        <p:spPr bwMode="auto">
          <a:xfrm>
            <a:off x="10167900" y="1944974"/>
            <a:ext cx="1185900" cy="96470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68" charset="0"/>
            </a:endParaRPr>
          </a:p>
        </p:txBody>
      </p:sp>
    </p:spTree>
    <p:extLst>
      <p:ext uri="{BB962C8B-B14F-4D97-AF65-F5344CB8AC3E}">
        <p14:creationId xmlns:p14="http://schemas.microsoft.com/office/powerpoint/2010/main" val="382470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err="1">
                <a:solidFill>
                  <a:schemeClr val="bg1"/>
                </a:solidFill>
              </a:rPr>
              <a:t>Technological</a:t>
            </a:r>
            <a:r>
              <a:rPr lang="sv-SE" b="1" dirty="0">
                <a:solidFill>
                  <a:schemeClr val="bg1"/>
                </a:solidFill>
              </a:rPr>
              <a:t> </a:t>
            </a:r>
            <a:r>
              <a:rPr lang="sv-SE" b="1" dirty="0" err="1">
                <a:solidFill>
                  <a:schemeClr val="bg1"/>
                </a:solidFill>
              </a:rPr>
              <a:t>Properties</a:t>
            </a:r>
            <a:endParaRPr lang="en-US" b="1" dirty="0">
              <a:solidFill>
                <a:schemeClr val="bg1"/>
              </a:solidFill>
            </a:endParaRPr>
          </a:p>
        </p:txBody>
      </p:sp>
      <p:sp>
        <p:nvSpPr>
          <p:cNvPr id="3" name="Content Placeholder 2"/>
          <p:cNvSpPr>
            <a:spLocks noGrp="1"/>
          </p:cNvSpPr>
          <p:nvPr>
            <p:ph idx="1"/>
          </p:nvPr>
        </p:nvSpPr>
        <p:spPr/>
        <p:txBody>
          <a:bodyPr/>
          <a:lstStyle/>
          <a:p>
            <a:r>
              <a:rPr lang="sv-SE" dirty="0"/>
              <a:t>Information </a:t>
            </a:r>
            <a:r>
              <a:rPr lang="sv-SE" dirty="0" err="1"/>
              <a:t>Symmetry</a:t>
            </a:r>
            <a:endParaRPr lang="sv-SE" dirty="0"/>
          </a:p>
          <a:p>
            <a:pPr lvl="1"/>
            <a:r>
              <a:rPr lang="en-US" dirty="0"/>
              <a:t>[symmetrical | asymmetrical]</a:t>
            </a:r>
          </a:p>
          <a:p>
            <a:r>
              <a:rPr lang="en-US" dirty="0"/>
              <a:t>Interaction Abilities: How users can act/interact</a:t>
            </a:r>
          </a:p>
          <a:p>
            <a:pPr lvl="1"/>
            <a:r>
              <a:rPr lang="en-GB" dirty="0"/>
              <a:t>[symmetrical | asymmetrical]</a:t>
            </a:r>
          </a:p>
          <a:p>
            <a:r>
              <a:rPr lang="en-US" dirty="0"/>
              <a:t>Information Distribution: Who knows what when</a:t>
            </a:r>
          </a:p>
          <a:p>
            <a:pPr lvl="1"/>
            <a:r>
              <a:rPr lang="en-GB" dirty="0"/>
              <a:t>[free | unfolding | limited | shared | combined]. </a:t>
            </a:r>
            <a:r>
              <a:rPr lang="en-US" dirty="0"/>
              <a:t> </a:t>
            </a:r>
          </a:p>
          <a:p>
            <a:r>
              <a:rPr lang="en-US" dirty="0"/>
              <a:t>Event Triggers: What the users or the system need to do to trigger a change/cause progress</a:t>
            </a:r>
          </a:p>
          <a:p>
            <a:pPr lvl="1"/>
            <a:r>
              <a:rPr lang="en-GB" dirty="0"/>
              <a:t>[</a:t>
            </a:r>
            <a:r>
              <a:rPr lang="en-GB" i="1" dirty="0"/>
              <a:t>information-based | time-based | proximity-based | combined</a:t>
            </a:r>
            <a:r>
              <a:rPr lang="en-GB" dirty="0"/>
              <a:t>]. </a:t>
            </a:r>
            <a:r>
              <a:rPr lang="en-US" dirty="0"/>
              <a:t> </a:t>
            </a:r>
          </a:p>
        </p:txBody>
      </p:sp>
    </p:spTree>
    <p:extLst>
      <p:ext uri="{BB962C8B-B14F-4D97-AF65-F5344CB8AC3E}">
        <p14:creationId xmlns:p14="http://schemas.microsoft.com/office/powerpoint/2010/main" val="256505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The Spatial </a:t>
            </a:r>
            <a:r>
              <a:rPr lang="sv-SE" b="1" dirty="0" err="1">
                <a:solidFill>
                  <a:schemeClr val="bg1"/>
                </a:solidFill>
              </a:rPr>
              <a:t>Perspective</a:t>
            </a:r>
            <a:endParaRPr lang="en-US" b="1" dirty="0">
              <a:solidFill>
                <a:schemeClr val="bg1"/>
              </a:solidFill>
            </a:endParaRPr>
          </a:p>
        </p:txBody>
      </p:sp>
      <p:sp>
        <p:nvSpPr>
          <p:cNvPr id="3" name="Content Placeholder 2"/>
          <p:cNvSpPr>
            <a:spLocks noGrp="1"/>
          </p:cNvSpPr>
          <p:nvPr>
            <p:ph idx="1"/>
          </p:nvPr>
        </p:nvSpPr>
        <p:spPr/>
        <p:txBody>
          <a:bodyPr/>
          <a:lstStyle/>
          <a:p>
            <a:pPr lvl="1"/>
            <a:r>
              <a:rPr lang="en-GB" dirty="0"/>
              <a:t>Size and boundaries</a:t>
            </a:r>
          </a:p>
          <a:p>
            <a:pPr lvl="1"/>
            <a:r>
              <a:rPr lang="en-GB" dirty="0"/>
              <a:t>How we move through it</a:t>
            </a:r>
          </a:p>
          <a:p>
            <a:pPr marL="163513" lvl="1" indent="0">
              <a:buNone/>
            </a:pPr>
            <a:endParaRPr lang="en-GB" dirty="0"/>
          </a:p>
          <a:p>
            <a:pPr marL="163513" lvl="1" indent="0">
              <a:buNone/>
            </a:pPr>
            <a:endParaRPr lang="en-GB" dirty="0"/>
          </a:p>
          <a:p>
            <a:pPr marL="163513" lvl="1" indent="0">
              <a:buNone/>
            </a:pPr>
            <a:endParaRPr lang="en-GB" dirty="0"/>
          </a:p>
          <a:p>
            <a:pPr marL="163513" lvl="1" indent="0">
              <a:buNone/>
            </a:pPr>
            <a:endParaRPr lang="en-GB" dirty="0"/>
          </a:p>
          <a:p>
            <a:pPr marL="163513" lvl="1" indent="0">
              <a:buNone/>
            </a:pPr>
            <a:endParaRPr lang="en-GB" dirty="0"/>
          </a:p>
          <a:p>
            <a:pPr marL="163513" lvl="1" indent="0">
              <a:buNone/>
            </a:pPr>
            <a:endParaRPr lang="en-GB" dirty="0"/>
          </a:p>
          <a:p>
            <a:pPr marL="163513" lvl="1" indent="0">
              <a:buNone/>
            </a:pPr>
            <a:endParaRPr lang="en-GB" dirty="0"/>
          </a:p>
          <a:p>
            <a:r>
              <a:rPr lang="en-GB" dirty="0"/>
              <a:t>It has three properties: </a:t>
            </a:r>
            <a:r>
              <a:rPr lang="en-US" cap="small" dirty="0"/>
              <a:t>Proximity</a:t>
            </a:r>
            <a:r>
              <a:rPr lang="en-GB" dirty="0"/>
              <a:t>, </a:t>
            </a:r>
            <a:r>
              <a:rPr lang="en-US" cap="small" dirty="0"/>
              <a:t>Location(s)</a:t>
            </a:r>
            <a:r>
              <a:rPr lang="en-GB" dirty="0"/>
              <a:t> and </a:t>
            </a:r>
            <a:r>
              <a:rPr lang="en-US" cap="small" dirty="0"/>
              <a:t>Movement</a:t>
            </a:r>
            <a:r>
              <a:rPr lang="en-GB" dirty="0"/>
              <a:t>. </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007660" y="1825625"/>
            <a:ext cx="3346140" cy="2664296"/>
          </a:xfrm>
          <a:prstGeom prst="rect">
            <a:avLst/>
          </a:prstGeom>
          <a:ln>
            <a:solidFill>
              <a:schemeClr val="bg1">
                <a:lumMod val="50000"/>
              </a:schemeClr>
            </a:solidFill>
          </a:ln>
        </p:spPr>
      </p:pic>
      <p:sp>
        <p:nvSpPr>
          <p:cNvPr id="8" name="Rounded Rectangle 7"/>
          <p:cNvSpPr/>
          <p:nvPr/>
        </p:nvSpPr>
        <p:spPr bwMode="auto">
          <a:xfrm>
            <a:off x="8007660" y="3518942"/>
            <a:ext cx="1185900" cy="96470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68" charset="0"/>
            </a:endParaRPr>
          </a:p>
        </p:txBody>
      </p:sp>
    </p:spTree>
    <p:extLst>
      <p:ext uri="{BB962C8B-B14F-4D97-AF65-F5344CB8AC3E}">
        <p14:creationId xmlns:p14="http://schemas.microsoft.com/office/powerpoint/2010/main" val="131657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Spatial </a:t>
            </a:r>
            <a:r>
              <a:rPr lang="sv-SE" b="1" dirty="0" err="1">
                <a:solidFill>
                  <a:schemeClr val="bg1"/>
                </a:solidFill>
              </a:rPr>
              <a:t>properties</a:t>
            </a:r>
            <a:endParaRPr lang="en-US" b="1" dirty="0">
              <a:solidFill>
                <a:schemeClr val="bg1"/>
              </a:solidFill>
            </a:endParaRPr>
          </a:p>
        </p:txBody>
      </p:sp>
      <p:sp>
        <p:nvSpPr>
          <p:cNvPr id="3" name="Content Placeholder 2"/>
          <p:cNvSpPr>
            <a:spLocks noGrp="1"/>
          </p:cNvSpPr>
          <p:nvPr>
            <p:ph idx="1"/>
          </p:nvPr>
        </p:nvSpPr>
        <p:spPr>
          <a:xfrm>
            <a:off x="838199" y="1865700"/>
            <a:ext cx="9085289" cy="4824536"/>
          </a:xfrm>
        </p:spPr>
        <p:txBody>
          <a:bodyPr/>
          <a:lstStyle/>
          <a:p>
            <a:r>
              <a:rPr lang="en-GB" dirty="0"/>
              <a:t>Proximity: Which things need to be close in order for an activity, or event to play out. </a:t>
            </a:r>
          </a:p>
          <a:p>
            <a:pPr lvl="1"/>
            <a:r>
              <a:rPr lang="en-GB" dirty="0"/>
              <a:t>[</a:t>
            </a:r>
            <a:r>
              <a:rPr lang="en-GB" i="1" dirty="0"/>
              <a:t>people | devices | objects | locations | combined</a:t>
            </a:r>
            <a:r>
              <a:rPr lang="en-GB" dirty="0"/>
              <a:t>]</a:t>
            </a:r>
          </a:p>
          <a:p>
            <a:r>
              <a:rPr lang="en-GB" dirty="0"/>
              <a:t>Location(s): Whether there are any specific locations or places within the spatial boundaries that matter for the experience</a:t>
            </a:r>
          </a:p>
          <a:p>
            <a:pPr lvl="1"/>
            <a:r>
              <a:rPr lang="en-GB" dirty="0"/>
              <a:t>[</a:t>
            </a:r>
            <a:r>
              <a:rPr lang="en-GB" i="1" dirty="0"/>
              <a:t>one or more | none</a:t>
            </a:r>
            <a:r>
              <a:rPr lang="en-GB" dirty="0"/>
              <a:t>]</a:t>
            </a:r>
          </a:p>
          <a:p>
            <a:r>
              <a:rPr lang="en-GB" dirty="0"/>
              <a:t>Movement: If/how movement is part of the experience.</a:t>
            </a:r>
          </a:p>
          <a:p>
            <a:pPr lvl="1"/>
            <a:r>
              <a:rPr lang="en-GB" dirty="0"/>
              <a:t>[</a:t>
            </a:r>
            <a:r>
              <a:rPr lang="en-GB" i="1" dirty="0"/>
              <a:t>on the go | sedentary | combined</a:t>
            </a:r>
            <a:r>
              <a:rPr lang="en-GB" dirty="0"/>
              <a:t>]</a:t>
            </a:r>
            <a:r>
              <a:rPr lang="en-GB" i="1" dirty="0"/>
              <a:t>.</a:t>
            </a:r>
            <a:endParaRPr lang="en-GB" dirty="0"/>
          </a:p>
        </p:txBody>
      </p:sp>
    </p:spTree>
    <p:extLst>
      <p:ext uri="{BB962C8B-B14F-4D97-AF65-F5344CB8AC3E}">
        <p14:creationId xmlns:p14="http://schemas.microsoft.com/office/powerpoint/2010/main" val="3571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The Temporal </a:t>
            </a:r>
            <a:r>
              <a:rPr lang="sv-SE" b="1" dirty="0" err="1">
                <a:solidFill>
                  <a:schemeClr val="bg1"/>
                </a:solidFill>
              </a:rPr>
              <a:t>Perspective</a:t>
            </a:r>
            <a:endParaRPr lang="en-US" b="1" dirty="0">
              <a:solidFill>
                <a:schemeClr val="bg1"/>
              </a:solidFill>
            </a:endParaRPr>
          </a:p>
        </p:txBody>
      </p:sp>
      <p:sp>
        <p:nvSpPr>
          <p:cNvPr id="3" name="Content Placeholder 2"/>
          <p:cNvSpPr>
            <a:spLocks noGrp="1"/>
          </p:cNvSpPr>
          <p:nvPr>
            <p:ph idx="1"/>
          </p:nvPr>
        </p:nvSpPr>
        <p:spPr/>
        <p:txBody>
          <a:bodyPr/>
          <a:lstStyle/>
          <a:p>
            <a:pPr lvl="1"/>
            <a:r>
              <a:rPr lang="sv-SE" dirty="0"/>
              <a:t>Temporal </a:t>
            </a:r>
            <a:r>
              <a:rPr lang="sv-SE" dirty="0" err="1"/>
              <a:t>behavior</a:t>
            </a:r>
            <a:r>
              <a:rPr lang="sv-SE" dirty="0"/>
              <a:t> </a:t>
            </a:r>
            <a:r>
              <a:rPr lang="sv-SE" dirty="0" err="1"/>
              <a:t>of</a:t>
            </a:r>
            <a:r>
              <a:rPr lang="sv-SE" dirty="0"/>
              <a:t> software</a:t>
            </a:r>
          </a:p>
          <a:p>
            <a:pPr lvl="1"/>
            <a:r>
              <a:rPr lang="sv-SE" dirty="0"/>
              <a:t>Temporal </a:t>
            </a:r>
            <a:r>
              <a:rPr lang="sv-SE" dirty="0" err="1"/>
              <a:t>character</a:t>
            </a:r>
            <a:r>
              <a:rPr lang="sv-SE" dirty="0"/>
              <a:t> </a:t>
            </a:r>
            <a:r>
              <a:rPr lang="sv-SE" dirty="0" err="1"/>
              <a:t>of</a:t>
            </a:r>
            <a:r>
              <a:rPr lang="sv-SE" dirty="0"/>
              <a:t> </a:t>
            </a:r>
            <a:br>
              <a:rPr lang="sv-SE" dirty="0"/>
            </a:br>
            <a:r>
              <a:rPr lang="sv-SE" dirty="0" err="1"/>
              <a:t>experience</a:t>
            </a:r>
            <a:endParaRPr lang="sv-SE" dirty="0"/>
          </a:p>
          <a:p>
            <a:pPr lvl="1"/>
            <a:r>
              <a:rPr lang="sv-SE" dirty="0"/>
              <a:t>Rhythm</a:t>
            </a:r>
            <a:endParaRPr lang="en-GB" dirty="0"/>
          </a:p>
          <a:p>
            <a:endParaRPr lang="en-GB" dirty="0"/>
          </a:p>
          <a:p>
            <a:endParaRPr lang="en-GB" dirty="0"/>
          </a:p>
          <a:p>
            <a:endParaRPr lang="en-GB" dirty="0"/>
          </a:p>
          <a:p>
            <a:endParaRPr lang="en-GB" dirty="0"/>
          </a:p>
          <a:p>
            <a:r>
              <a:rPr lang="en-GB" dirty="0"/>
              <a:t>Three properties: </a:t>
            </a:r>
            <a:r>
              <a:rPr lang="en-US" cap="small" dirty="0" err="1"/>
              <a:t>Synchronisation</a:t>
            </a:r>
            <a:r>
              <a:rPr lang="en-GB" dirty="0"/>
              <a:t>, </a:t>
            </a:r>
            <a:r>
              <a:rPr lang="en-US" cap="small" dirty="0"/>
              <a:t>Engagement</a:t>
            </a:r>
            <a:r>
              <a:rPr lang="en-GB" dirty="0"/>
              <a:t> and </a:t>
            </a:r>
            <a:r>
              <a:rPr lang="en-US" cap="small" dirty="0"/>
              <a:t>Pacing.</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007660" y="1969498"/>
            <a:ext cx="3346140" cy="2664296"/>
          </a:xfrm>
          <a:prstGeom prst="rect">
            <a:avLst/>
          </a:prstGeom>
          <a:ln>
            <a:solidFill>
              <a:schemeClr val="bg1">
                <a:lumMod val="50000"/>
              </a:schemeClr>
            </a:solidFill>
          </a:ln>
        </p:spPr>
      </p:pic>
      <p:sp>
        <p:nvSpPr>
          <p:cNvPr id="7" name="Rounded Rectangle 6"/>
          <p:cNvSpPr/>
          <p:nvPr/>
        </p:nvSpPr>
        <p:spPr bwMode="auto">
          <a:xfrm>
            <a:off x="10167900" y="3669090"/>
            <a:ext cx="1185900" cy="96470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68" charset="0"/>
            </a:endParaRPr>
          </a:p>
        </p:txBody>
      </p:sp>
    </p:spTree>
    <p:extLst>
      <p:ext uri="{BB962C8B-B14F-4D97-AF65-F5344CB8AC3E}">
        <p14:creationId xmlns:p14="http://schemas.microsoft.com/office/powerpoint/2010/main" val="3352664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8901"/>
          </a:solidFill>
        </p:spPr>
        <p:txBody>
          <a:bodyPr/>
          <a:lstStyle/>
          <a:p>
            <a:r>
              <a:rPr lang="sv-SE" b="1" dirty="0">
                <a:solidFill>
                  <a:schemeClr val="bg1"/>
                </a:solidFill>
              </a:rPr>
              <a:t>Temporal </a:t>
            </a:r>
            <a:r>
              <a:rPr lang="sv-SE" b="1" dirty="0" err="1">
                <a:solidFill>
                  <a:schemeClr val="bg1"/>
                </a:solidFill>
              </a:rPr>
              <a:t>Properties</a:t>
            </a:r>
            <a:endParaRPr lang="en-US" b="1" dirty="0">
              <a:solidFill>
                <a:schemeClr val="bg1"/>
              </a:solidFill>
            </a:endParaRPr>
          </a:p>
        </p:txBody>
      </p:sp>
      <p:sp>
        <p:nvSpPr>
          <p:cNvPr id="3" name="Content Placeholder 2"/>
          <p:cNvSpPr>
            <a:spLocks noGrp="1"/>
          </p:cNvSpPr>
          <p:nvPr>
            <p:ph idx="1"/>
          </p:nvPr>
        </p:nvSpPr>
        <p:spPr/>
        <p:txBody>
          <a:bodyPr/>
          <a:lstStyle/>
          <a:p>
            <a:r>
              <a:rPr lang="sv-SE" dirty="0" err="1"/>
              <a:t>Synchronization</a:t>
            </a:r>
            <a:r>
              <a:rPr lang="sv-SE" dirty="0"/>
              <a:t>: </a:t>
            </a:r>
            <a:r>
              <a:rPr lang="sv-SE" dirty="0" err="1"/>
              <a:t>Whether</a:t>
            </a:r>
            <a:r>
              <a:rPr lang="sv-SE" dirty="0"/>
              <a:t> and in </a:t>
            </a:r>
            <a:r>
              <a:rPr lang="sv-SE" dirty="0" err="1"/>
              <a:t>which</a:t>
            </a:r>
            <a:r>
              <a:rPr lang="sv-SE" dirty="0"/>
              <a:t> </a:t>
            </a:r>
            <a:r>
              <a:rPr lang="sv-SE" dirty="0" err="1"/>
              <a:t>way</a:t>
            </a:r>
            <a:r>
              <a:rPr lang="sv-SE" dirty="0"/>
              <a:t> </a:t>
            </a:r>
            <a:r>
              <a:rPr lang="sv-SE" dirty="0" err="1"/>
              <a:t>synchronization</a:t>
            </a:r>
            <a:r>
              <a:rPr lang="sv-SE" dirty="0"/>
              <a:t> is </a:t>
            </a:r>
            <a:r>
              <a:rPr lang="sv-SE" dirty="0" err="1"/>
              <a:t>prompted</a:t>
            </a:r>
            <a:endParaRPr lang="sv-SE" dirty="0"/>
          </a:p>
          <a:p>
            <a:pPr lvl="1"/>
            <a:r>
              <a:rPr lang="en-US" dirty="0"/>
              <a:t>[</a:t>
            </a:r>
            <a:r>
              <a:rPr lang="en-US" i="1" dirty="0"/>
              <a:t>user-driven | system-driven | combined</a:t>
            </a:r>
            <a:r>
              <a:rPr lang="en-US" dirty="0"/>
              <a:t>] </a:t>
            </a:r>
          </a:p>
          <a:p>
            <a:r>
              <a:rPr lang="sv-SE" dirty="0" err="1"/>
              <a:t>Engagement</a:t>
            </a:r>
            <a:r>
              <a:rPr lang="sv-SE" dirty="0"/>
              <a:t>: </a:t>
            </a:r>
            <a:r>
              <a:rPr lang="en-GB" dirty="0"/>
              <a:t>Users’ broad temporal patterns of action </a:t>
            </a:r>
            <a:endParaRPr lang="en-US" dirty="0"/>
          </a:p>
          <a:p>
            <a:pPr lvl="1"/>
            <a:r>
              <a:rPr lang="en-GB" dirty="0"/>
              <a:t>[</a:t>
            </a:r>
            <a:r>
              <a:rPr lang="en-GB" i="1" dirty="0"/>
              <a:t>continuous | intermittent | sporadic</a:t>
            </a:r>
            <a:r>
              <a:rPr lang="en-GB" dirty="0"/>
              <a:t>]</a:t>
            </a:r>
          </a:p>
          <a:p>
            <a:r>
              <a:rPr lang="en-GB" dirty="0"/>
              <a:t>Pacing: The way in which actions are distributed over time</a:t>
            </a:r>
          </a:p>
          <a:p>
            <a:pPr lvl="1"/>
            <a:r>
              <a:rPr lang="en-GB" dirty="0"/>
              <a:t>[</a:t>
            </a:r>
            <a:r>
              <a:rPr lang="en-GB" i="1" dirty="0"/>
              <a:t>high-paced | slow | user-decided | combined</a:t>
            </a:r>
            <a:r>
              <a:rPr lang="en-GB" dirty="0"/>
              <a:t>]</a:t>
            </a:r>
            <a:endParaRPr lang="en-US" dirty="0"/>
          </a:p>
        </p:txBody>
      </p:sp>
    </p:spTree>
    <p:extLst>
      <p:ext uri="{BB962C8B-B14F-4D97-AF65-F5344CB8AC3E}">
        <p14:creationId xmlns:p14="http://schemas.microsoft.com/office/powerpoint/2010/main" val="2306924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2074363"/>
            <a:ext cx="2752354" cy="2709275"/>
          </a:xfrm>
          <a:prstGeom prst="ellipse">
            <a:avLst/>
          </a:prstGeom>
          <a:solidFill>
            <a:srgbClr val="FF8901"/>
          </a:solidFill>
          <a:ln w="174625" cmpd="thinThick">
            <a:solidFill>
              <a:srgbClr val="FF8901"/>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Relations</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032514" y="691030"/>
            <a:ext cx="7172302" cy="5475940"/>
          </a:xfrm>
          <a:prstGeom prst="rect">
            <a:avLst/>
          </a:prstGeom>
        </p:spPr>
      </p:pic>
    </p:spTree>
    <p:extLst>
      <p:ext uri="{BB962C8B-B14F-4D97-AF65-F5344CB8AC3E}">
        <p14:creationId xmlns:p14="http://schemas.microsoft.com/office/powerpoint/2010/main" val="246624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err="1">
                <a:solidFill>
                  <a:schemeClr val="bg1"/>
                </a:solidFill>
              </a:rPr>
              <a:t>Recommended</a:t>
            </a:r>
            <a:r>
              <a:rPr lang="sv-SE" b="1">
                <a:solidFill>
                  <a:schemeClr val="bg1"/>
                </a:solidFill>
              </a:rPr>
              <a:t> </a:t>
            </a:r>
            <a:r>
              <a:rPr lang="sv-SE" b="1" err="1">
                <a:solidFill>
                  <a:schemeClr val="bg1"/>
                </a:solidFill>
              </a:rPr>
              <a:t>readings</a:t>
            </a:r>
            <a:endParaRPr lang="da-DK" b="1">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a:bodyPr>
          <a:lstStyle/>
          <a:p>
            <a:r>
              <a:rPr lang="da-DK" dirty="0"/>
              <a:t>Lundgren, S., Fischer, J. E., Reeves, S., &amp; Torgersson, O. (2015). </a:t>
            </a:r>
            <a:r>
              <a:rPr lang="da-DK" dirty="0" err="1"/>
              <a:t>Designing</a:t>
            </a:r>
            <a:r>
              <a:rPr lang="da-DK" dirty="0"/>
              <a:t> Mobile </a:t>
            </a:r>
            <a:r>
              <a:rPr lang="da-DK" dirty="0" err="1"/>
              <a:t>Experiences</a:t>
            </a:r>
            <a:r>
              <a:rPr lang="da-DK" dirty="0"/>
              <a:t> for </a:t>
            </a:r>
            <a:r>
              <a:rPr lang="da-DK" dirty="0" err="1"/>
              <a:t>Collocated</a:t>
            </a:r>
            <a:r>
              <a:rPr lang="da-DK" dirty="0"/>
              <a:t> </a:t>
            </a:r>
            <a:r>
              <a:rPr lang="da-DK" dirty="0" err="1"/>
              <a:t>Interaction</a:t>
            </a:r>
            <a:r>
              <a:rPr lang="da-DK" dirty="0"/>
              <a:t>. Paper </a:t>
            </a:r>
            <a:r>
              <a:rPr lang="da-DK" dirty="0" err="1"/>
              <a:t>presented</a:t>
            </a:r>
            <a:r>
              <a:rPr lang="da-DK" dirty="0"/>
              <a:t> at the </a:t>
            </a:r>
            <a:r>
              <a:rPr lang="da-DK" dirty="0" err="1"/>
              <a:t>Proceedings</a:t>
            </a:r>
            <a:r>
              <a:rPr lang="da-DK" dirty="0"/>
              <a:t> of the 18th ACM Conference on Computer </a:t>
            </a:r>
            <a:r>
              <a:rPr lang="da-DK" dirty="0" err="1"/>
              <a:t>Supported</a:t>
            </a:r>
            <a:r>
              <a:rPr lang="da-DK" dirty="0"/>
              <a:t> </a:t>
            </a:r>
            <a:r>
              <a:rPr lang="da-DK" dirty="0" err="1"/>
              <a:t>Cooperative</a:t>
            </a:r>
            <a:r>
              <a:rPr lang="da-DK" dirty="0"/>
              <a:t> Work &amp;amp; Social Computing, Vancouver, BC, Canada. </a:t>
            </a:r>
            <a:r>
              <a:rPr lang="da-DK" dirty="0" err="1"/>
              <a:t>https</a:t>
            </a:r>
            <a:r>
              <a:rPr lang="da-DK" dirty="0"/>
              <a:t>://</a:t>
            </a:r>
            <a:r>
              <a:rPr lang="da-DK" dirty="0" err="1"/>
              <a:t>doi.org</a:t>
            </a:r>
            <a:r>
              <a:rPr lang="da-DK" dirty="0"/>
              <a:t>/10.1145/2675133.2675171</a:t>
            </a:r>
          </a:p>
          <a:p>
            <a:r>
              <a:rPr lang="da-DK" dirty="0"/>
              <a:t>Olsson, T., </a:t>
            </a:r>
            <a:r>
              <a:rPr lang="da-DK" dirty="0" err="1"/>
              <a:t>Jarusriboonchai</a:t>
            </a:r>
            <a:r>
              <a:rPr lang="da-DK" dirty="0"/>
              <a:t>, P., </a:t>
            </a:r>
            <a:r>
              <a:rPr lang="da-DK" dirty="0" err="1"/>
              <a:t>Woźniak</a:t>
            </a:r>
            <a:r>
              <a:rPr lang="da-DK" dirty="0"/>
              <a:t>, P., </a:t>
            </a:r>
            <a:r>
              <a:rPr lang="da-DK" dirty="0" err="1"/>
              <a:t>Paasovaara</a:t>
            </a:r>
            <a:r>
              <a:rPr lang="da-DK" dirty="0"/>
              <a:t>, S., </a:t>
            </a:r>
            <a:r>
              <a:rPr lang="da-DK" dirty="0" err="1"/>
              <a:t>Väänänen</a:t>
            </a:r>
            <a:r>
              <a:rPr lang="da-DK" dirty="0"/>
              <a:t>, K., &amp; </a:t>
            </a:r>
            <a:r>
              <a:rPr lang="da-DK" dirty="0" err="1"/>
              <a:t>Lucero</a:t>
            </a:r>
            <a:r>
              <a:rPr lang="da-DK" dirty="0"/>
              <a:t>, A. (2020). Technologies for </a:t>
            </a:r>
            <a:r>
              <a:rPr lang="da-DK" dirty="0" err="1"/>
              <a:t>Enhancing</a:t>
            </a:r>
            <a:r>
              <a:rPr lang="da-DK" dirty="0"/>
              <a:t> </a:t>
            </a:r>
            <a:r>
              <a:rPr lang="da-DK" dirty="0" err="1"/>
              <a:t>Collocated</a:t>
            </a:r>
            <a:r>
              <a:rPr lang="da-DK" dirty="0"/>
              <a:t> Social </a:t>
            </a:r>
            <a:r>
              <a:rPr lang="da-DK" dirty="0" err="1"/>
              <a:t>Interaction</a:t>
            </a:r>
            <a:r>
              <a:rPr lang="da-DK" dirty="0"/>
              <a:t>: Review of Design Solutions and </a:t>
            </a:r>
            <a:r>
              <a:rPr lang="da-DK" dirty="0" err="1"/>
              <a:t>Approaches</a:t>
            </a:r>
            <a:r>
              <a:rPr lang="da-DK" dirty="0"/>
              <a:t>. Computer </a:t>
            </a:r>
            <a:r>
              <a:rPr lang="da-DK" dirty="0" err="1"/>
              <a:t>Supported</a:t>
            </a:r>
            <a:r>
              <a:rPr lang="da-DK" dirty="0"/>
              <a:t> </a:t>
            </a:r>
            <a:r>
              <a:rPr lang="da-DK" dirty="0" err="1"/>
              <a:t>Cooperative</a:t>
            </a:r>
            <a:r>
              <a:rPr lang="da-DK" dirty="0"/>
              <a:t> Work (CSCW), 29(1), 29-83. doi:10.1007/s10606-019-09345-0</a:t>
            </a:r>
          </a:p>
          <a:p>
            <a:endParaRPr lang="da-DK" dirty="0"/>
          </a:p>
        </p:txBody>
      </p:sp>
    </p:spTree>
    <p:extLst>
      <p:ext uri="{BB962C8B-B14F-4D97-AF65-F5344CB8AC3E}">
        <p14:creationId xmlns:p14="http://schemas.microsoft.com/office/powerpoint/2010/main" val="1083468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3FF1EE-1056-2E42-AB24-918B53C20ED9}"/>
              </a:ext>
            </a:extLst>
          </p:cNvPr>
          <p:cNvSpPr>
            <a:spLocks noGrp="1"/>
          </p:cNvSpPr>
          <p:nvPr>
            <p:ph type="title"/>
          </p:nvPr>
        </p:nvSpPr>
        <p:spPr>
          <a:solidFill>
            <a:srgbClr val="FF8901"/>
          </a:solidFill>
        </p:spPr>
        <p:txBody>
          <a:bodyPr/>
          <a:lstStyle/>
          <a:p>
            <a:r>
              <a:rPr lang="sv-SE" b="1" dirty="0" err="1">
                <a:solidFill>
                  <a:schemeClr val="bg1"/>
                </a:solidFill>
              </a:rPr>
              <a:t>Key</a:t>
            </a:r>
            <a:r>
              <a:rPr lang="sv-SE" b="1" dirty="0">
                <a:solidFill>
                  <a:schemeClr val="bg1"/>
                </a:solidFill>
              </a:rPr>
              <a:t> </a:t>
            </a:r>
            <a:r>
              <a:rPr lang="sv-SE" b="1" dirty="0" err="1">
                <a:solidFill>
                  <a:schemeClr val="bg1"/>
                </a:solidFill>
              </a:rPr>
              <a:t>Applications</a:t>
            </a:r>
            <a:endParaRPr lang="sv-SE" b="1" dirty="0">
              <a:solidFill>
                <a:schemeClr val="bg1"/>
              </a:solidFill>
            </a:endParaRPr>
          </a:p>
        </p:txBody>
      </p:sp>
      <p:sp>
        <p:nvSpPr>
          <p:cNvPr id="3" name="Platshållare för innehåll 2">
            <a:extLst>
              <a:ext uri="{FF2B5EF4-FFF2-40B4-BE49-F238E27FC236}">
                <a16:creationId xmlns:a16="http://schemas.microsoft.com/office/drawing/2014/main" id="{43AA7191-AFFF-0443-858E-F1AF79699540}"/>
              </a:ext>
            </a:extLst>
          </p:cNvPr>
          <p:cNvSpPr>
            <a:spLocks noGrp="1"/>
          </p:cNvSpPr>
          <p:nvPr>
            <p:ph idx="1"/>
          </p:nvPr>
        </p:nvSpPr>
        <p:spPr/>
        <p:txBody>
          <a:bodyPr/>
          <a:lstStyle/>
          <a:p>
            <a:r>
              <a:rPr lang="sv-SE" dirty="0" err="1"/>
              <a:t>Analysis</a:t>
            </a:r>
            <a:endParaRPr lang="sv-SE" dirty="0"/>
          </a:p>
          <a:p>
            <a:pPr lvl="1"/>
            <a:r>
              <a:rPr lang="sv-SE" dirty="0" err="1"/>
              <a:t>Describe</a:t>
            </a:r>
            <a:r>
              <a:rPr lang="sv-SE" dirty="0"/>
              <a:t> </a:t>
            </a:r>
            <a:r>
              <a:rPr lang="sv-SE" dirty="0" err="1"/>
              <a:t>existing</a:t>
            </a:r>
            <a:r>
              <a:rPr lang="sv-SE" dirty="0"/>
              <a:t> designs &amp; </a:t>
            </a:r>
            <a:r>
              <a:rPr lang="sv-SE" dirty="0" err="1"/>
              <a:t>applications</a:t>
            </a:r>
            <a:endParaRPr lang="sv-SE" dirty="0"/>
          </a:p>
          <a:p>
            <a:pPr lvl="1"/>
            <a:r>
              <a:rPr lang="sv-SE" dirty="0" err="1"/>
              <a:t>Categorization</a:t>
            </a:r>
            <a:endParaRPr lang="sv-SE" dirty="0"/>
          </a:p>
          <a:p>
            <a:pPr lvl="1"/>
            <a:r>
              <a:rPr lang="sv-SE" dirty="0" err="1"/>
              <a:t>Understanding</a:t>
            </a:r>
            <a:endParaRPr lang="sv-SE" dirty="0"/>
          </a:p>
          <a:p>
            <a:pPr lvl="1"/>
            <a:r>
              <a:rPr lang="sv-SE" dirty="0"/>
              <a:t>…</a:t>
            </a:r>
          </a:p>
          <a:p>
            <a:r>
              <a:rPr lang="sv-SE" dirty="0"/>
              <a:t>Design</a:t>
            </a:r>
          </a:p>
          <a:p>
            <a:pPr lvl="1"/>
            <a:r>
              <a:rPr lang="sv-SE" dirty="0"/>
              <a:t>Generative </a:t>
            </a:r>
            <a:r>
              <a:rPr lang="sv-SE" dirty="0" err="1"/>
              <a:t>tool</a:t>
            </a:r>
            <a:endParaRPr lang="sv-SE" dirty="0"/>
          </a:p>
          <a:p>
            <a:pPr lvl="1"/>
            <a:r>
              <a:rPr lang="sv-SE" dirty="0"/>
              <a:t>Pick </a:t>
            </a:r>
            <a:r>
              <a:rPr lang="sv-SE" dirty="0" err="1"/>
              <a:t>properties</a:t>
            </a:r>
            <a:r>
              <a:rPr lang="sv-SE" dirty="0"/>
              <a:t> &amp; </a:t>
            </a:r>
            <a:r>
              <a:rPr lang="sv-SE" dirty="0" err="1"/>
              <a:t>values</a:t>
            </a:r>
            <a:endParaRPr lang="sv-SE" dirty="0"/>
          </a:p>
          <a:p>
            <a:pPr lvl="1"/>
            <a:r>
              <a:rPr lang="sv-SE" dirty="0" err="1"/>
              <a:t>Restricts</a:t>
            </a:r>
            <a:r>
              <a:rPr lang="sv-SE" dirty="0"/>
              <a:t> and </a:t>
            </a:r>
            <a:r>
              <a:rPr lang="sv-SE" dirty="0" err="1"/>
              <a:t>stimulates</a:t>
            </a:r>
            <a:r>
              <a:rPr lang="sv-SE" dirty="0"/>
              <a:t> design</a:t>
            </a:r>
          </a:p>
        </p:txBody>
      </p:sp>
    </p:spTree>
    <p:extLst>
      <p:ext uri="{BB962C8B-B14F-4D97-AF65-F5344CB8AC3E}">
        <p14:creationId xmlns:p14="http://schemas.microsoft.com/office/powerpoint/2010/main" val="2070831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3FF1EE-1056-2E42-AB24-918B53C20ED9}"/>
              </a:ext>
            </a:extLst>
          </p:cNvPr>
          <p:cNvSpPr>
            <a:spLocks noGrp="1"/>
          </p:cNvSpPr>
          <p:nvPr>
            <p:ph type="title"/>
          </p:nvPr>
        </p:nvSpPr>
        <p:spPr>
          <a:solidFill>
            <a:srgbClr val="FF8901"/>
          </a:solidFill>
        </p:spPr>
        <p:txBody>
          <a:bodyPr/>
          <a:lstStyle/>
          <a:p>
            <a:r>
              <a:rPr lang="sv-SE" b="1" dirty="0" err="1">
                <a:solidFill>
                  <a:schemeClr val="bg1"/>
                </a:solidFill>
              </a:rPr>
              <a:t>Example</a:t>
            </a:r>
            <a:r>
              <a:rPr lang="sv-SE" b="1" dirty="0">
                <a:solidFill>
                  <a:schemeClr val="bg1"/>
                </a:solidFill>
              </a:rPr>
              <a:t> - </a:t>
            </a:r>
            <a:r>
              <a:rPr lang="sv-SE" b="1" dirty="0" err="1">
                <a:solidFill>
                  <a:schemeClr val="bg1"/>
                </a:solidFill>
              </a:rPr>
              <a:t>StringForce</a:t>
            </a:r>
            <a:endParaRPr lang="sv-SE" b="1" dirty="0">
              <a:solidFill>
                <a:schemeClr val="bg1"/>
              </a:solidFill>
            </a:endParaRPr>
          </a:p>
        </p:txBody>
      </p:sp>
      <p:sp>
        <p:nvSpPr>
          <p:cNvPr id="3" name="Platshållare för innehåll 2">
            <a:extLst>
              <a:ext uri="{FF2B5EF4-FFF2-40B4-BE49-F238E27FC236}">
                <a16:creationId xmlns:a16="http://schemas.microsoft.com/office/drawing/2014/main" id="{43AA7191-AFFF-0443-858E-F1AF79699540}"/>
              </a:ext>
            </a:extLst>
          </p:cNvPr>
          <p:cNvSpPr>
            <a:spLocks noGrp="1"/>
          </p:cNvSpPr>
          <p:nvPr>
            <p:ph idx="1"/>
          </p:nvPr>
        </p:nvSpPr>
        <p:spPr/>
        <p:txBody>
          <a:bodyPr/>
          <a:lstStyle/>
          <a:p>
            <a:r>
              <a:rPr lang="sv-SE" dirty="0" err="1"/>
              <a:t>Designed</a:t>
            </a:r>
            <a:r>
              <a:rPr lang="sv-SE" dirty="0"/>
              <a:t> for </a:t>
            </a:r>
            <a:r>
              <a:rPr lang="sv-SE" dirty="0" err="1"/>
              <a:t>children</a:t>
            </a:r>
            <a:r>
              <a:rPr lang="sv-SE" dirty="0"/>
              <a:t> to </a:t>
            </a:r>
            <a:r>
              <a:rPr lang="sv-SE" dirty="0" err="1"/>
              <a:t>practice</a:t>
            </a:r>
            <a:r>
              <a:rPr lang="sv-SE" dirty="0"/>
              <a:t> </a:t>
            </a:r>
            <a:r>
              <a:rPr lang="sv-SE" dirty="0" err="1"/>
              <a:t>collaboration</a:t>
            </a:r>
            <a:r>
              <a:rPr lang="sv-SE" dirty="0"/>
              <a:t> </a:t>
            </a:r>
            <a:br>
              <a:rPr lang="sv-SE" dirty="0"/>
            </a:br>
            <a:r>
              <a:rPr lang="sv-SE" dirty="0" err="1"/>
              <a:t>using</a:t>
            </a:r>
            <a:r>
              <a:rPr lang="sv-SE" dirty="0"/>
              <a:t> the </a:t>
            </a:r>
            <a:r>
              <a:rPr lang="sv-SE" dirty="0" err="1"/>
              <a:t>tablets</a:t>
            </a:r>
            <a:r>
              <a:rPr lang="sv-SE" dirty="0"/>
              <a:t> </a:t>
            </a:r>
            <a:r>
              <a:rPr lang="sv-SE" dirty="0" err="1"/>
              <a:t>that</a:t>
            </a:r>
            <a:r>
              <a:rPr lang="sv-SE" dirty="0"/>
              <a:t> </a:t>
            </a:r>
            <a:r>
              <a:rPr lang="sv-SE" dirty="0" err="1"/>
              <a:t>are</a:t>
            </a:r>
            <a:r>
              <a:rPr lang="sv-SE" dirty="0"/>
              <a:t> common in </a:t>
            </a:r>
            <a:r>
              <a:rPr lang="sv-SE" dirty="0" err="1"/>
              <a:t>schools</a:t>
            </a:r>
            <a:endParaRPr lang="sv-SE" dirty="0"/>
          </a:p>
        </p:txBody>
      </p:sp>
      <p:pic>
        <p:nvPicPr>
          <p:cNvPr id="4" name="Bildobjekt 3" descr="En bild som visar person, inomhus, arbetar&#10;&#10;Automatiskt genererad beskrivning">
            <a:extLst>
              <a:ext uri="{FF2B5EF4-FFF2-40B4-BE49-F238E27FC236}">
                <a16:creationId xmlns:a16="http://schemas.microsoft.com/office/drawing/2014/main" id="{3EBEB74C-70B5-810C-C1DA-8EC4A96C25B9}"/>
              </a:ext>
            </a:extLst>
          </p:cNvPr>
          <p:cNvPicPr>
            <a:picLocks noChangeAspect="1"/>
          </p:cNvPicPr>
          <p:nvPr/>
        </p:nvPicPr>
        <p:blipFill rotWithShape="1">
          <a:blip r:embed="rId3"/>
          <a:srcRect l="5930" r="5049" b="-1"/>
          <a:stretch/>
        </p:blipFill>
        <p:spPr>
          <a:xfrm>
            <a:off x="7315201" y="1995936"/>
            <a:ext cx="4876800" cy="48620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66984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1F4F396-27FD-7747-8153-6C202E4514CC}"/>
              </a:ext>
            </a:extLst>
          </p:cNvPr>
          <p:cNvSpPr>
            <a:spLocks noGrp="1"/>
          </p:cNvSpPr>
          <p:nvPr>
            <p:ph type="title"/>
          </p:nvPr>
        </p:nvSpPr>
        <p:spPr>
          <a:xfrm>
            <a:off x="640080" y="325369"/>
            <a:ext cx="4368602" cy="1956841"/>
          </a:xfrm>
        </p:spPr>
        <p:txBody>
          <a:bodyPr anchor="b">
            <a:normAutofit/>
          </a:bodyPr>
          <a:lstStyle/>
          <a:p>
            <a:r>
              <a:rPr lang="sv-SE" sz="5400" dirty="0" err="1"/>
              <a:t>StringForce</a:t>
            </a:r>
            <a:r>
              <a:rPr lang="sv-SE" sz="5400" dirty="0"/>
              <a:t>	</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138BEC6-78FA-5243-9429-8653EC818254}"/>
              </a:ext>
            </a:extLst>
          </p:cNvPr>
          <p:cNvSpPr>
            <a:spLocks noGrp="1"/>
          </p:cNvSpPr>
          <p:nvPr>
            <p:ph idx="1"/>
          </p:nvPr>
        </p:nvSpPr>
        <p:spPr>
          <a:xfrm>
            <a:off x="640080" y="2872899"/>
            <a:ext cx="4243589" cy="3320668"/>
          </a:xfrm>
        </p:spPr>
        <p:txBody>
          <a:bodyPr>
            <a:normAutofit/>
          </a:bodyPr>
          <a:lstStyle/>
          <a:p>
            <a:r>
              <a:rPr lang="sv-SE" sz="2200" dirty="0" err="1"/>
              <a:t>Shared</a:t>
            </a:r>
            <a:r>
              <a:rPr lang="sv-SE" sz="2200" dirty="0"/>
              <a:t> </a:t>
            </a:r>
            <a:r>
              <a:rPr lang="sv-SE" sz="2200" dirty="0" err="1"/>
              <a:t>goal</a:t>
            </a:r>
            <a:r>
              <a:rPr lang="sv-SE" sz="2200" dirty="0"/>
              <a:t> – </a:t>
            </a:r>
            <a:r>
              <a:rPr lang="sv-SE" sz="2200" dirty="0" err="1"/>
              <a:t>catch</a:t>
            </a:r>
            <a:r>
              <a:rPr lang="sv-SE" sz="2200" dirty="0"/>
              <a:t> </a:t>
            </a:r>
            <a:r>
              <a:rPr lang="sv-SE" sz="2200" dirty="0" err="1"/>
              <a:t>coins</a:t>
            </a:r>
            <a:r>
              <a:rPr lang="sv-SE" sz="2200" dirty="0"/>
              <a:t> &amp; </a:t>
            </a:r>
            <a:r>
              <a:rPr lang="sv-SE" sz="2200" dirty="0" err="1"/>
              <a:t>avoid</a:t>
            </a:r>
            <a:r>
              <a:rPr lang="sv-SE" sz="2200" dirty="0"/>
              <a:t> bombs</a:t>
            </a:r>
          </a:p>
          <a:p>
            <a:r>
              <a:rPr lang="sv-SE" sz="2200" dirty="0" err="1"/>
              <a:t>Collaborative</a:t>
            </a:r>
            <a:r>
              <a:rPr lang="sv-SE" sz="2200" dirty="0"/>
              <a:t> action – </a:t>
            </a:r>
            <a:r>
              <a:rPr lang="sv-SE" sz="2200" dirty="0" err="1"/>
              <a:t>move</a:t>
            </a:r>
            <a:r>
              <a:rPr lang="sv-SE" sz="2200" dirty="0"/>
              <a:t> ring by pulling and </a:t>
            </a:r>
            <a:r>
              <a:rPr lang="sv-SE" sz="2200" dirty="0" err="1"/>
              <a:t>releasing</a:t>
            </a:r>
            <a:r>
              <a:rPr lang="sv-SE" sz="2200" dirty="0"/>
              <a:t> </a:t>
            </a:r>
            <a:r>
              <a:rPr lang="sv-SE" sz="2200" dirty="0" err="1"/>
              <a:t>rope</a:t>
            </a:r>
            <a:endParaRPr lang="sv-SE" sz="2200" dirty="0"/>
          </a:p>
          <a:p>
            <a:r>
              <a:rPr lang="sv-SE" sz="2200" dirty="0" err="1"/>
              <a:t>Coordination</a:t>
            </a:r>
            <a:r>
              <a:rPr lang="sv-SE" sz="2200" dirty="0"/>
              <a:t> </a:t>
            </a:r>
            <a:r>
              <a:rPr lang="sv-SE" sz="2200" dirty="0" err="1"/>
              <a:t>through</a:t>
            </a:r>
            <a:r>
              <a:rPr lang="sv-SE" sz="2200" dirty="0"/>
              <a:t> verbal </a:t>
            </a:r>
            <a:r>
              <a:rPr lang="sv-SE" sz="2200" dirty="0" err="1"/>
              <a:t>communication</a:t>
            </a:r>
            <a:endParaRPr lang="sv-SE" sz="2200" dirty="0"/>
          </a:p>
          <a:p>
            <a:r>
              <a:rPr lang="sv-SE" sz="2200" dirty="0" err="1"/>
              <a:t>Symmetrical</a:t>
            </a:r>
            <a:endParaRPr lang="sv-SE" sz="2200" dirty="0"/>
          </a:p>
          <a:p>
            <a:r>
              <a:rPr lang="sv-SE" sz="2200" dirty="0"/>
              <a:t>Fast-</a:t>
            </a:r>
            <a:r>
              <a:rPr lang="sv-SE" sz="2200" dirty="0" err="1"/>
              <a:t>paced</a:t>
            </a:r>
            <a:endParaRPr lang="sv-SE" sz="2200" dirty="0"/>
          </a:p>
        </p:txBody>
      </p:sp>
      <p:pic>
        <p:nvPicPr>
          <p:cNvPr id="6" name="Bildobjekt 5" descr="En bild som visar person, inomhus, arbetar&#10;&#10;Automatiskt genererad beskrivning">
            <a:extLst>
              <a:ext uri="{FF2B5EF4-FFF2-40B4-BE49-F238E27FC236}">
                <a16:creationId xmlns:a16="http://schemas.microsoft.com/office/drawing/2014/main" id="{964B1A83-1894-4344-B3F6-D2579F4E371E}"/>
              </a:ext>
            </a:extLst>
          </p:cNvPr>
          <p:cNvPicPr>
            <a:picLocks noChangeAspect="1"/>
          </p:cNvPicPr>
          <p:nvPr/>
        </p:nvPicPr>
        <p:blipFill rotWithShape="1">
          <a:blip r:embed="rId3"/>
          <a:srcRect l="5930" r="50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5582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4">
            <a:extLst>
              <a:ext uri="{FF2B5EF4-FFF2-40B4-BE49-F238E27FC236}">
                <a16:creationId xmlns:a16="http://schemas.microsoft.com/office/drawing/2014/main" id="{36E99FE6-6819-7443-89C7-5E6140667A6A}"/>
              </a:ext>
            </a:extLst>
          </p:cNvPr>
          <p:cNvGraphicFramePr>
            <a:graphicFrameLocks noGrp="1"/>
          </p:cNvGraphicFramePr>
          <p:nvPr>
            <p:extLst>
              <p:ext uri="{D42A27DB-BD31-4B8C-83A1-F6EECF244321}">
                <p14:modId xmlns:p14="http://schemas.microsoft.com/office/powerpoint/2010/main" val="3953901416"/>
              </p:ext>
            </p:extLst>
          </p:nvPr>
        </p:nvGraphicFramePr>
        <p:xfrm>
          <a:off x="1341438" y="1419754"/>
          <a:ext cx="9761220" cy="5186680"/>
        </p:xfrm>
        <a:graphic>
          <a:graphicData uri="http://schemas.openxmlformats.org/drawingml/2006/table">
            <a:tbl>
              <a:tblPr firstRow="1" bandRow="1">
                <a:tableStyleId>{5C22544A-7EE6-4342-B048-85BDC9FD1C3A}</a:tableStyleId>
              </a:tblPr>
              <a:tblGrid>
                <a:gridCol w="1323658">
                  <a:extLst>
                    <a:ext uri="{9D8B030D-6E8A-4147-A177-3AD203B41FA5}">
                      <a16:colId xmlns:a16="http://schemas.microsoft.com/office/drawing/2014/main" val="1860169804"/>
                    </a:ext>
                  </a:extLst>
                </a:gridCol>
                <a:gridCol w="2998787">
                  <a:extLst>
                    <a:ext uri="{9D8B030D-6E8A-4147-A177-3AD203B41FA5}">
                      <a16:colId xmlns:a16="http://schemas.microsoft.com/office/drawing/2014/main" val="3939411830"/>
                    </a:ext>
                  </a:extLst>
                </a:gridCol>
                <a:gridCol w="5438775">
                  <a:extLst>
                    <a:ext uri="{9D8B030D-6E8A-4147-A177-3AD203B41FA5}">
                      <a16:colId xmlns:a16="http://schemas.microsoft.com/office/drawing/2014/main" val="2009216300"/>
                    </a:ext>
                  </a:extLst>
                </a:gridCol>
              </a:tblGrid>
              <a:tr h="370840">
                <a:tc>
                  <a:txBody>
                    <a:bodyPr/>
                    <a:lstStyle/>
                    <a:p>
                      <a:r>
                        <a:rPr lang="sv-SE" dirty="0" err="1"/>
                        <a:t>Perspective</a:t>
                      </a:r>
                      <a:endParaRPr lang="sv-SE" dirty="0"/>
                    </a:p>
                  </a:txBody>
                  <a:tcPr/>
                </a:tc>
                <a:tc>
                  <a:txBody>
                    <a:bodyPr/>
                    <a:lstStyle/>
                    <a:p>
                      <a:r>
                        <a:rPr lang="sv-SE" dirty="0"/>
                        <a:t>Property</a:t>
                      </a:r>
                    </a:p>
                  </a:txBody>
                  <a:tcPr/>
                </a:tc>
                <a:tc>
                  <a:txBody>
                    <a:bodyPr/>
                    <a:lstStyle/>
                    <a:p>
                      <a:r>
                        <a:rPr lang="sv-SE" dirty="0"/>
                        <a:t>State(s)</a:t>
                      </a:r>
                    </a:p>
                  </a:txBody>
                  <a:tcPr/>
                </a:tc>
                <a:extLst>
                  <a:ext uri="{0D108BD9-81ED-4DB2-BD59-A6C34878D82A}">
                    <a16:rowId xmlns:a16="http://schemas.microsoft.com/office/drawing/2014/main" val="2877515038"/>
                  </a:ext>
                </a:extLst>
              </a:tr>
              <a:tr h="370840">
                <a:tc rowSpan="3">
                  <a:txBody>
                    <a:bodyPr/>
                    <a:lstStyle/>
                    <a:p>
                      <a:pPr algn="ctr"/>
                      <a:r>
                        <a:rPr lang="sv-SE" sz="1400" dirty="0"/>
                        <a:t>SOCIAL</a:t>
                      </a:r>
                    </a:p>
                  </a:txBody>
                  <a:tcPr vert="vert270"/>
                </a:tc>
                <a:tc>
                  <a:txBody>
                    <a:bodyPr/>
                    <a:lstStyle/>
                    <a:p>
                      <a:r>
                        <a:rPr lang="sv-SE" cap="small" baseline="0" dirty="0"/>
                        <a:t>Focus</a:t>
                      </a:r>
                    </a:p>
                  </a:txBody>
                  <a:tcPr/>
                </a:tc>
                <a:tc>
                  <a:txBody>
                    <a:bodyPr/>
                    <a:lstStyle/>
                    <a:p>
                      <a:r>
                        <a:rPr lang="sv-SE" i="1" dirty="0" err="1"/>
                        <a:t>collaboration</a:t>
                      </a:r>
                      <a:r>
                        <a:rPr lang="sv-SE" i="1" dirty="0"/>
                        <a:t>, </a:t>
                      </a:r>
                      <a:r>
                        <a:rPr lang="sv-SE" i="1" dirty="0" err="1"/>
                        <a:t>communication</a:t>
                      </a:r>
                      <a:endParaRPr lang="sv-SE" i="1" dirty="0"/>
                    </a:p>
                  </a:txBody>
                  <a:tcPr/>
                </a:tc>
                <a:extLst>
                  <a:ext uri="{0D108BD9-81ED-4DB2-BD59-A6C34878D82A}">
                    <a16:rowId xmlns:a16="http://schemas.microsoft.com/office/drawing/2014/main" val="320560969"/>
                  </a:ext>
                </a:extLst>
              </a:tr>
              <a:tr h="370840">
                <a:tc vMerge="1">
                  <a:txBody>
                    <a:bodyPr/>
                    <a:lstStyle/>
                    <a:p>
                      <a:endParaRPr lang="sv-SE" dirty="0"/>
                    </a:p>
                  </a:txBody>
                  <a:tcPr/>
                </a:tc>
                <a:tc>
                  <a:txBody>
                    <a:bodyPr/>
                    <a:lstStyle/>
                    <a:p>
                      <a:r>
                        <a:rPr lang="sv-SE" cap="small" baseline="0" dirty="0" err="1"/>
                        <a:t>Coordination</a:t>
                      </a:r>
                      <a:r>
                        <a:rPr lang="sv-SE" cap="small" baseline="0" dirty="0"/>
                        <a:t> of Action</a:t>
                      </a:r>
                    </a:p>
                  </a:txBody>
                  <a:tcPr/>
                </a:tc>
                <a:tc>
                  <a:txBody>
                    <a:bodyPr/>
                    <a:lstStyle/>
                    <a:p>
                      <a:r>
                        <a:rPr lang="sv-SE" i="1" dirty="0" err="1"/>
                        <a:t>combined</a:t>
                      </a:r>
                      <a:endParaRPr lang="sv-SE" i="1" dirty="0"/>
                    </a:p>
                  </a:txBody>
                  <a:tcPr/>
                </a:tc>
                <a:extLst>
                  <a:ext uri="{0D108BD9-81ED-4DB2-BD59-A6C34878D82A}">
                    <a16:rowId xmlns:a16="http://schemas.microsoft.com/office/drawing/2014/main" val="4195029016"/>
                  </a:ext>
                </a:extLst>
              </a:tr>
              <a:tr h="370840">
                <a:tc vMerge="1">
                  <a:txBody>
                    <a:bodyPr/>
                    <a:lstStyle/>
                    <a:p>
                      <a:endParaRPr lang="sv-SE" dirty="0"/>
                    </a:p>
                  </a:txBody>
                  <a:tcPr/>
                </a:tc>
                <a:tc>
                  <a:txBody>
                    <a:bodyPr/>
                    <a:lstStyle/>
                    <a:p>
                      <a:r>
                        <a:rPr lang="sv-SE" cap="small" baseline="0" dirty="0" err="1"/>
                        <a:t>Framing</a:t>
                      </a:r>
                      <a:endParaRPr lang="sv-SE" cap="small" baseline="0" dirty="0"/>
                    </a:p>
                  </a:txBody>
                  <a:tcPr/>
                </a:tc>
                <a:tc>
                  <a:txBody>
                    <a:bodyPr/>
                    <a:lstStyle/>
                    <a:p>
                      <a:r>
                        <a:rPr lang="sv-SE" i="1" dirty="0" err="1"/>
                        <a:t>combined</a:t>
                      </a:r>
                      <a:endParaRPr lang="sv-SE" i="1" dirty="0"/>
                    </a:p>
                  </a:txBody>
                  <a:tcPr/>
                </a:tc>
                <a:extLst>
                  <a:ext uri="{0D108BD9-81ED-4DB2-BD59-A6C34878D82A}">
                    <a16:rowId xmlns:a16="http://schemas.microsoft.com/office/drawing/2014/main" val="3700057667"/>
                  </a:ext>
                </a:extLst>
              </a:tr>
              <a:tr h="370840">
                <a:tc rowSpan="4">
                  <a:txBody>
                    <a:bodyPr/>
                    <a:lstStyle/>
                    <a:p>
                      <a:pPr algn="ctr"/>
                      <a:r>
                        <a:rPr lang="sv-SE" sz="1400" dirty="0"/>
                        <a:t>TECHNOLOGICAL</a:t>
                      </a:r>
                    </a:p>
                  </a:txBody>
                  <a:tcPr vert="vert270"/>
                </a:tc>
                <a:tc>
                  <a:txBody>
                    <a:bodyPr/>
                    <a:lstStyle/>
                    <a:p>
                      <a:r>
                        <a:rPr lang="sv-SE" cap="small" baseline="0" dirty="0"/>
                        <a:t>Information </a:t>
                      </a:r>
                      <a:r>
                        <a:rPr lang="sv-SE" cap="small" baseline="0" dirty="0" err="1"/>
                        <a:t>Symmetry</a:t>
                      </a:r>
                      <a:endParaRPr lang="sv-SE" cap="small" baseline="0" dirty="0"/>
                    </a:p>
                  </a:txBody>
                  <a:tcPr/>
                </a:tc>
                <a:tc>
                  <a:txBody>
                    <a:bodyPr/>
                    <a:lstStyle/>
                    <a:p>
                      <a:r>
                        <a:rPr lang="sv-SE" i="1" dirty="0" err="1"/>
                        <a:t>symmetrical</a:t>
                      </a:r>
                      <a:endParaRPr lang="sv-SE" i="1" dirty="0"/>
                    </a:p>
                  </a:txBody>
                  <a:tcPr/>
                </a:tc>
                <a:extLst>
                  <a:ext uri="{0D108BD9-81ED-4DB2-BD59-A6C34878D82A}">
                    <a16:rowId xmlns:a16="http://schemas.microsoft.com/office/drawing/2014/main" val="2688422772"/>
                  </a:ext>
                </a:extLst>
              </a:tr>
              <a:tr h="370840">
                <a:tc vMerge="1">
                  <a:txBody>
                    <a:bodyPr/>
                    <a:lstStyle/>
                    <a:p>
                      <a:endParaRPr lang="sv-SE" dirty="0"/>
                    </a:p>
                  </a:txBody>
                  <a:tcPr/>
                </a:tc>
                <a:tc>
                  <a:txBody>
                    <a:bodyPr/>
                    <a:lstStyle/>
                    <a:p>
                      <a:r>
                        <a:rPr lang="sv-SE" cap="small" baseline="0" dirty="0" err="1"/>
                        <a:t>Interaction</a:t>
                      </a:r>
                      <a:r>
                        <a:rPr lang="sv-SE" cap="small" baseline="0" dirty="0"/>
                        <a:t> </a:t>
                      </a:r>
                      <a:r>
                        <a:rPr lang="sv-SE" cap="small" baseline="0" dirty="0" err="1"/>
                        <a:t>Abilities</a:t>
                      </a:r>
                      <a:endParaRPr lang="sv-SE" cap="small" baseline="0" dirty="0"/>
                    </a:p>
                  </a:txBody>
                  <a:tcPr/>
                </a:tc>
                <a:tc>
                  <a:txBody>
                    <a:bodyPr/>
                    <a:lstStyle/>
                    <a:p>
                      <a:r>
                        <a:rPr lang="sv-SE" i="1" dirty="0" err="1"/>
                        <a:t>symmetrical</a:t>
                      </a:r>
                      <a:endParaRPr lang="sv-SE" i="1" dirty="0"/>
                    </a:p>
                  </a:txBody>
                  <a:tcPr/>
                </a:tc>
                <a:extLst>
                  <a:ext uri="{0D108BD9-81ED-4DB2-BD59-A6C34878D82A}">
                    <a16:rowId xmlns:a16="http://schemas.microsoft.com/office/drawing/2014/main" val="2358172739"/>
                  </a:ext>
                </a:extLst>
              </a:tr>
              <a:tr h="370840">
                <a:tc vMerge="1">
                  <a:txBody>
                    <a:bodyPr/>
                    <a:lstStyle/>
                    <a:p>
                      <a:endParaRPr lang="sv-SE"/>
                    </a:p>
                  </a:txBody>
                  <a:tcPr/>
                </a:tc>
                <a:tc>
                  <a:txBody>
                    <a:bodyPr/>
                    <a:lstStyle/>
                    <a:p>
                      <a:r>
                        <a:rPr lang="sv-SE" cap="small" baseline="0" dirty="0"/>
                        <a:t>Information Distribution</a:t>
                      </a:r>
                    </a:p>
                  </a:txBody>
                  <a:tcPr/>
                </a:tc>
                <a:tc>
                  <a:txBody>
                    <a:bodyPr/>
                    <a:lstStyle/>
                    <a:p>
                      <a:r>
                        <a:rPr lang="sv-SE" i="1" dirty="0" err="1"/>
                        <a:t>free</a:t>
                      </a:r>
                      <a:endParaRPr lang="sv-SE" i="1" dirty="0"/>
                    </a:p>
                  </a:txBody>
                  <a:tcPr/>
                </a:tc>
                <a:extLst>
                  <a:ext uri="{0D108BD9-81ED-4DB2-BD59-A6C34878D82A}">
                    <a16:rowId xmlns:a16="http://schemas.microsoft.com/office/drawing/2014/main" val="3648572340"/>
                  </a:ext>
                </a:extLst>
              </a:tr>
              <a:tr h="370840">
                <a:tc vMerge="1">
                  <a:txBody>
                    <a:bodyPr/>
                    <a:lstStyle/>
                    <a:p>
                      <a:endParaRPr lang="sv-SE" dirty="0"/>
                    </a:p>
                  </a:txBody>
                  <a:tcPr/>
                </a:tc>
                <a:tc>
                  <a:txBody>
                    <a:bodyPr/>
                    <a:lstStyle/>
                    <a:p>
                      <a:r>
                        <a:rPr lang="sv-SE" cap="small" baseline="0" dirty="0"/>
                        <a:t>Event Triggers</a:t>
                      </a:r>
                    </a:p>
                  </a:txBody>
                  <a:tcPr/>
                </a:tc>
                <a:tc>
                  <a:txBody>
                    <a:bodyPr/>
                    <a:lstStyle/>
                    <a:p>
                      <a:r>
                        <a:rPr lang="sv-SE" i="1" dirty="0" err="1"/>
                        <a:t>combined</a:t>
                      </a:r>
                      <a:endParaRPr lang="sv-SE" i="1" dirty="0"/>
                    </a:p>
                  </a:txBody>
                  <a:tcPr/>
                </a:tc>
                <a:extLst>
                  <a:ext uri="{0D108BD9-81ED-4DB2-BD59-A6C34878D82A}">
                    <a16:rowId xmlns:a16="http://schemas.microsoft.com/office/drawing/2014/main" val="2476260133"/>
                  </a:ext>
                </a:extLst>
              </a:tr>
              <a:tr h="370840">
                <a:tc rowSpan="3">
                  <a:txBody>
                    <a:bodyPr/>
                    <a:lstStyle/>
                    <a:p>
                      <a:pPr algn="ctr"/>
                      <a:r>
                        <a:rPr lang="sv-SE" sz="1400" dirty="0"/>
                        <a:t>SPATIAL</a:t>
                      </a:r>
                    </a:p>
                  </a:txBody>
                  <a:tcPr vert="vert270">
                    <a:solidFill>
                      <a:srgbClr val="CFD5EA"/>
                    </a:solidFill>
                  </a:tcPr>
                </a:tc>
                <a:tc>
                  <a:txBody>
                    <a:bodyPr/>
                    <a:lstStyle/>
                    <a:p>
                      <a:r>
                        <a:rPr lang="sv-SE" cap="small" baseline="0" dirty="0" err="1"/>
                        <a:t>Proximity</a:t>
                      </a:r>
                      <a:endParaRPr lang="sv-SE" cap="small" baseline="0" dirty="0"/>
                    </a:p>
                  </a:txBody>
                  <a:tcPr/>
                </a:tc>
                <a:tc>
                  <a:txBody>
                    <a:bodyPr/>
                    <a:lstStyle/>
                    <a:p>
                      <a:r>
                        <a:rPr lang="sv-SE" i="1" dirty="0" err="1"/>
                        <a:t>people</a:t>
                      </a:r>
                      <a:r>
                        <a:rPr lang="sv-SE" i="1" dirty="0"/>
                        <a:t>, </a:t>
                      </a:r>
                      <a:r>
                        <a:rPr lang="sv-SE" i="1" dirty="0" err="1"/>
                        <a:t>devices</a:t>
                      </a:r>
                      <a:endParaRPr lang="sv-SE" i="1" dirty="0"/>
                    </a:p>
                  </a:txBody>
                  <a:tcPr/>
                </a:tc>
                <a:extLst>
                  <a:ext uri="{0D108BD9-81ED-4DB2-BD59-A6C34878D82A}">
                    <a16:rowId xmlns:a16="http://schemas.microsoft.com/office/drawing/2014/main" val="279099783"/>
                  </a:ext>
                </a:extLst>
              </a:tr>
              <a:tr h="370840">
                <a:tc vMerge="1">
                  <a:txBody>
                    <a:bodyPr/>
                    <a:lstStyle/>
                    <a:p>
                      <a:endParaRPr lang="sv-SE" dirty="0"/>
                    </a:p>
                  </a:txBody>
                  <a:tcPr/>
                </a:tc>
                <a:tc>
                  <a:txBody>
                    <a:bodyPr/>
                    <a:lstStyle/>
                    <a:p>
                      <a:r>
                        <a:rPr lang="sv-SE" cap="small" baseline="0" dirty="0" err="1"/>
                        <a:t>Locations</a:t>
                      </a:r>
                      <a:r>
                        <a:rPr lang="sv-SE" cap="small" baseline="0" dirty="0"/>
                        <a:t>(s)</a:t>
                      </a:r>
                    </a:p>
                  </a:txBody>
                  <a:tcPr/>
                </a:tc>
                <a:tc>
                  <a:txBody>
                    <a:bodyPr/>
                    <a:lstStyle/>
                    <a:p>
                      <a:r>
                        <a:rPr lang="sv-SE" i="1" dirty="0" err="1"/>
                        <a:t>none</a:t>
                      </a:r>
                      <a:endParaRPr lang="sv-SE" i="1" dirty="0"/>
                    </a:p>
                  </a:txBody>
                  <a:tcPr/>
                </a:tc>
                <a:extLst>
                  <a:ext uri="{0D108BD9-81ED-4DB2-BD59-A6C34878D82A}">
                    <a16:rowId xmlns:a16="http://schemas.microsoft.com/office/drawing/2014/main" val="4110287558"/>
                  </a:ext>
                </a:extLst>
              </a:tr>
              <a:tr h="370840">
                <a:tc vMerge="1">
                  <a:txBody>
                    <a:bodyPr/>
                    <a:lstStyle/>
                    <a:p>
                      <a:endParaRPr lang="sv-SE" dirty="0"/>
                    </a:p>
                  </a:txBody>
                  <a:tcPr/>
                </a:tc>
                <a:tc>
                  <a:txBody>
                    <a:bodyPr/>
                    <a:lstStyle/>
                    <a:p>
                      <a:r>
                        <a:rPr lang="sv-SE" cap="small" baseline="0" dirty="0" err="1"/>
                        <a:t>Movement</a:t>
                      </a:r>
                      <a:endParaRPr lang="sv-SE" cap="small" baseline="0" dirty="0"/>
                    </a:p>
                  </a:txBody>
                  <a:tcPr/>
                </a:tc>
                <a:tc>
                  <a:txBody>
                    <a:bodyPr/>
                    <a:lstStyle/>
                    <a:p>
                      <a:r>
                        <a:rPr lang="sv-SE" i="1" dirty="0" err="1"/>
                        <a:t>sedentary</a:t>
                      </a:r>
                      <a:endParaRPr lang="sv-SE" i="1" dirty="0"/>
                    </a:p>
                  </a:txBody>
                  <a:tcPr/>
                </a:tc>
                <a:extLst>
                  <a:ext uri="{0D108BD9-81ED-4DB2-BD59-A6C34878D82A}">
                    <a16:rowId xmlns:a16="http://schemas.microsoft.com/office/drawing/2014/main" val="3241138615"/>
                  </a:ext>
                </a:extLst>
              </a:tr>
              <a:tr h="370840">
                <a:tc rowSpan="3">
                  <a:txBody>
                    <a:bodyPr/>
                    <a:lstStyle/>
                    <a:p>
                      <a:pPr algn="ctr"/>
                      <a:r>
                        <a:rPr lang="sv-SE" sz="1400" dirty="0"/>
                        <a:t>TEMPORAL</a:t>
                      </a:r>
                    </a:p>
                  </a:txBody>
                  <a:tcPr vert="vert270">
                    <a:solidFill>
                      <a:srgbClr val="E9EBF5"/>
                    </a:solidFill>
                  </a:tcPr>
                </a:tc>
                <a:tc>
                  <a:txBody>
                    <a:bodyPr/>
                    <a:lstStyle/>
                    <a:p>
                      <a:r>
                        <a:rPr lang="sv-SE" cap="small" baseline="0" dirty="0" err="1"/>
                        <a:t>Synchronisation</a:t>
                      </a:r>
                      <a:endParaRPr lang="sv-SE" cap="small" baseline="0" dirty="0"/>
                    </a:p>
                  </a:txBody>
                  <a:tcPr/>
                </a:tc>
                <a:tc>
                  <a:txBody>
                    <a:bodyPr/>
                    <a:lstStyle/>
                    <a:p>
                      <a:r>
                        <a:rPr lang="sv-SE" i="1" dirty="0"/>
                        <a:t>system-driven</a:t>
                      </a:r>
                    </a:p>
                  </a:txBody>
                  <a:tcPr/>
                </a:tc>
                <a:extLst>
                  <a:ext uri="{0D108BD9-81ED-4DB2-BD59-A6C34878D82A}">
                    <a16:rowId xmlns:a16="http://schemas.microsoft.com/office/drawing/2014/main" val="2658842929"/>
                  </a:ext>
                </a:extLst>
              </a:tr>
              <a:tr h="370840">
                <a:tc vMerge="1">
                  <a:txBody>
                    <a:bodyPr/>
                    <a:lstStyle/>
                    <a:p>
                      <a:endParaRPr lang="sv-SE" dirty="0"/>
                    </a:p>
                  </a:txBody>
                  <a:tcPr/>
                </a:tc>
                <a:tc>
                  <a:txBody>
                    <a:bodyPr/>
                    <a:lstStyle/>
                    <a:p>
                      <a:r>
                        <a:rPr lang="sv-SE" cap="small" baseline="0" dirty="0" err="1"/>
                        <a:t>Engagement</a:t>
                      </a:r>
                      <a:endParaRPr lang="sv-SE" cap="small" baseline="0" dirty="0"/>
                    </a:p>
                  </a:txBody>
                  <a:tcPr/>
                </a:tc>
                <a:tc>
                  <a:txBody>
                    <a:bodyPr/>
                    <a:lstStyle/>
                    <a:p>
                      <a:r>
                        <a:rPr lang="sv-SE" dirty="0" err="1"/>
                        <a:t>continuous</a:t>
                      </a:r>
                      <a:endParaRPr lang="sv-SE" dirty="0"/>
                    </a:p>
                  </a:txBody>
                  <a:tcPr/>
                </a:tc>
                <a:extLst>
                  <a:ext uri="{0D108BD9-81ED-4DB2-BD59-A6C34878D82A}">
                    <a16:rowId xmlns:a16="http://schemas.microsoft.com/office/drawing/2014/main" val="50460002"/>
                  </a:ext>
                </a:extLst>
              </a:tr>
              <a:tr h="131551">
                <a:tc vMerge="1">
                  <a:txBody>
                    <a:bodyPr/>
                    <a:lstStyle/>
                    <a:p>
                      <a:endParaRPr lang="sv-SE" dirty="0"/>
                    </a:p>
                  </a:txBody>
                  <a:tcPr/>
                </a:tc>
                <a:tc>
                  <a:txBody>
                    <a:bodyPr/>
                    <a:lstStyle/>
                    <a:p>
                      <a:r>
                        <a:rPr lang="sv-SE" cap="small" baseline="0" dirty="0" err="1"/>
                        <a:t>Pacing</a:t>
                      </a:r>
                      <a:endParaRPr lang="sv-SE" cap="small" baseline="0" dirty="0"/>
                    </a:p>
                  </a:txBody>
                  <a:tcPr/>
                </a:tc>
                <a:tc>
                  <a:txBody>
                    <a:bodyPr/>
                    <a:lstStyle/>
                    <a:p>
                      <a:r>
                        <a:rPr lang="sv-SE" i="1" dirty="0"/>
                        <a:t>fast-</a:t>
                      </a:r>
                      <a:r>
                        <a:rPr lang="sv-SE" i="1" dirty="0" err="1"/>
                        <a:t>paced</a:t>
                      </a:r>
                      <a:endParaRPr lang="sv-SE" i="1" dirty="0"/>
                    </a:p>
                  </a:txBody>
                  <a:tcPr/>
                </a:tc>
                <a:extLst>
                  <a:ext uri="{0D108BD9-81ED-4DB2-BD59-A6C34878D82A}">
                    <a16:rowId xmlns:a16="http://schemas.microsoft.com/office/drawing/2014/main" val="839401038"/>
                  </a:ext>
                </a:extLst>
              </a:tr>
            </a:tbl>
          </a:graphicData>
        </a:graphic>
      </p:graphicFrame>
      <p:sp>
        <p:nvSpPr>
          <p:cNvPr id="3" name="Rubrik 2">
            <a:extLst>
              <a:ext uri="{FF2B5EF4-FFF2-40B4-BE49-F238E27FC236}">
                <a16:creationId xmlns:a16="http://schemas.microsoft.com/office/drawing/2014/main" id="{4EFA4511-105E-5646-8592-7B6891666121}"/>
              </a:ext>
            </a:extLst>
          </p:cNvPr>
          <p:cNvSpPr>
            <a:spLocks noGrp="1"/>
          </p:cNvSpPr>
          <p:nvPr>
            <p:ph type="title"/>
          </p:nvPr>
        </p:nvSpPr>
        <p:spPr/>
        <p:txBody>
          <a:bodyPr/>
          <a:lstStyle/>
          <a:p>
            <a:r>
              <a:rPr lang="sv-SE" dirty="0" err="1"/>
              <a:t>StringForce</a:t>
            </a:r>
            <a:r>
              <a:rPr lang="sv-SE" dirty="0"/>
              <a:t> </a:t>
            </a:r>
            <a:r>
              <a:rPr lang="sv-SE" dirty="0" err="1"/>
              <a:t>Properties</a:t>
            </a:r>
            <a:endParaRPr lang="sv-SE" dirty="0"/>
          </a:p>
        </p:txBody>
      </p:sp>
    </p:spTree>
    <p:extLst>
      <p:ext uri="{BB962C8B-B14F-4D97-AF65-F5344CB8AC3E}">
        <p14:creationId xmlns:p14="http://schemas.microsoft.com/office/powerpoint/2010/main" val="42206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635D-CB1A-81CE-6F8E-DB12C64514A4}"/>
              </a:ext>
            </a:extLst>
          </p:cNvPr>
          <p:cNvSpPr>
            <a:spLocks noGrp="1"/>
          </p:cNvSpPr>
          <p:nvPr>
            <p:ph type="title"/>
          </p:nvPr>
        </p:nvSpPr>
        <p:spPr>
          <a:solidFill>
            <a:srgbClr val="FF8901"/>
          </a:solidFill>
        </p:spPr>
        <p:txBody>
          <a:bodyPr/>
          <a:lstStyle/>
          <a:p>
            <a:r>
              <a:rPr lang="en-US" b="1">
                <a:solidFill>
                  <a:schemeClr val="bg1"/>
                </a:solidFill>
                <a:ea typeface="Calibri Light"/>
                <a:cs typeface="Calibri Light"/>
              </a:rPr>
              <a:t>Summary/take home</a:t>
            </a:r>
            <a:endParaRPr lang="en-US" b="1">
              <a:solidFill>
                <a:schemeClr val="bg1"/>
              </a:solidFill>
            </a:endParaRPr>
          </a:p>
        </p:txBody>
      </p:sp>
      <p:sp>
        <p:nvSpPr>
          <p:cNvPr id="3" name="Content Placeholder 2">
            <a:extLst>
              <a:ext uri="{FF2B5EF4-FFF2-40B4-BE49-F238E27FC236}">
                <a16:creationId xmlns:a16="http://schemas.microsoft.com/office/drawing/2014/main" id="{74FE495C-707F-7D11-B63B-8D3FB0D9B3A2}"/>
              </a:ext>
            </a:extLst>
          </p:cNvPr>
          <p:cNvSpPr>
            <a:spLocks noGrp="1"/>
          </p:cNvSpPr>
          <p:nvPr>
            <p:ph idx="1"/>
          </p:nvPr>
        </p:nvSpPr>
        <p:spPr/>
        <p:txBody>
          <a:bodyPr/>
          <a:lstStyle/>
          <a:p>
            <a:r>
              <a:rPr lang="en-US" dirty="0"/>
              <a:t>Designing for synchronous co-located interaction is one specific form of collaborative interaction mediated by technologies worth investigating further</a:t>
            </a:r>
          </a:p>
          <a:p>
            <a:r>
              <a:rPr lang="en-US" dirty="0"/>
              <a:t>One opportunity is to design mobile technologies that enhance co-located activities</a:t>
            </a:r>
          </a:p>
          <a:p>
            <a:r>
              <a:rPr lang="en-US" dirty="0"/>
              <a:t>The framework for designing for co-located mobile interaction can be a support for both analysis and design</a:t>
            </a:r>
          </a:p>
          <a:p>
            <a:r>
              <a:rPr lang="en-US" dirty="0"/>
              <a:t>The application </a:t>
            </a:r>
            <a:r>
              <a:rPr lang="en-US" dirty="0" err="1"/>
              <a:t>StringForce</a:t>
            </a:r>
            <a:r>
              <a:rPr lang="en-US" dirty="0"/>
              <a:t> was presented as one example of a co-located mobile collaborative technology supporting collaborative interaction</a:t>
            </a:r>
          </a:p>
        </p:txBody>
      </p:sp>
    </p:spTree>
    <p:extLst>
      <p:ext uri="{BB962C8B-B14F-4D97-AF65-F5344CB8AC3E}">
        <p14:creationId xmlns:p14="http://schemas.microsoft.com/office/powerpoint/2010/main" val="1162042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err="1">
                <a:solidFill>
                  <a:schemeClr val="bg1"/>
                </a:solidFill>
              </a:rPr>
              <a:t>Recommended</a:t>
            </a:r>
            <a:r>
              <a:rPr lang="sv-SE" b="1">
                <a:solidFill>
                  <a:schemeClr val="bg1"/>
                </a:solidFill>
              </a:rPr>
              <a:t> </a:t>
            </a:r>
            <a:r>
              <a:rPr lang="sv-SE" b="1" err="1">
                <a:solidFill>
                  <a:schemeClr val="bg1"/>
                </a:solidFill>
              </a:rPr>
              <a:t>readings</a:t>
            </a:r>
            <a:endParaRPr lang="da-DK" b="1">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a:bodyPr>
          <a:lstStyle/>
          <a:p>
            <a:r>
              <a:rPr lang="da-DK" dirty="0"/>
              <a:t>Lundgren, S., Fischer, J. E., Reeves, S., &amp; Torgersson, O. (2015). </a:t>
            </a:r>
            <a:r>
              <a:rPr lang="da-DK" dirty="0" err="1"/>
              <a:t>Designing</a:t>
            </a:r>
            <a:r>
              <a:rPr lang="da-DK" dirty="0"/>
              <a:t> Mobile </a:t>
            </a:r>
            <a:r>
              <a:rPr lang="da-DK" dirty="0" err="1"/>
              <a:t>Experiences</a:t>
            </a:r>
            <a:r>
              <a:rPr lang="da-DK" dirty="0"/>
              <a:t> for </a:t>
            </a:r>
            <a:r>
              <a:rPr lang="da-DK" dirty="0" err="1"/>
              <a:t>Collocated</a:t>
            </a:r>
            <a:r>
              <a:rPr lang="da-DK" dirty="0"/>
              <a:t> </a:t>
            </a:r>
            <a:r>
              <a:rPr lang="da-DK" dirty="0" err="1"/>
              <a:t>Interaction</a:t>
            </a:r>
            <a:r>
              <a:rPr lang="da-DK" dirty="0"/>
              <a:t>. Paper </a:t>
            </a:r>
            <a:r>
              <a:rPr lang="da-DK" dirty="0" err="1"/>
              <a:t>presented</a:t>
            </a:r>
            <a:r>
              <a:rPr lang="da-DK" dirty="0"/>
              <a:t> at the </a:t>
            </a:r>
            <a:r>
              <a:rPr lang="da-DK" dirty="0" err="1"/>
              <a:t>Proceedings</a:t>
            </a:r>
            <a:r>
              <a:rPr lang="da-DK" dirty="0"/>
              <a:t> of the 18th ACM Conference on Computer </a:t>
            </a:r>
            <a:r>
              <a:rPr lang="da-DK" dirty="0" err="1"/>
              <a:t>Supported</a:t>
            </a:r>
            <a:r>
              <a:rPr lang="da-DK" dirty="0"/>
              <a:t> </a:t>
            </a:r>
            <a:r>
              <a:rPr lang="da-DK" dirty="0" err="1"/>
              <a:t>Cooperative</a:t>
            </a:r>
            <a:r>
              <a:rPr lang="da-DK" dirty="0"/>
              <a:t> Work &amp;amp; Social Computing, Vancouver, BC, Canada. </a:t>
            </a:r>
            <a:r>
              <a:rPr lang="da-DK" dirty="0" err="1"/>
              <a:t>https</a:t>
            </a:r>
            <a:r>
              <a:rPr lang="da-DK" dirty="0"/>
              <a:t>://</a:t>
            </a:r>
            <a:r>
              <a:rPr lang="da-DK" dirty="0" err="1"/>
              <a:t>doi.org</a:t>
            </a:r>
            <a:r>
              <a:rPr lang="da-DK" dirty="0"/>
              <a:t>/10.1145/2675133.2675171</a:t>
            </a:r>
          </a:p>
          <a:p>
            <a:r>
              <a:rPr lang="da-DK" dirty="0"/>
              <a:t>Olsson, T., </a:t>
            </a:r>
            <a:r>
              <a:rPr lang="da-DK" dirty="0" err="1"/>
              <a:t>Jarusriboonchai</a:t>
            </a:r>
            <a:r>
              <a:rPr lang="da-DK" dirty="0"/>
              <a:t>, P., </a:t>
            </a:r>
            <a:r>
              <a:rPr lang="da-DK" dirty="0" err="1"/>
              <a:t>Woźniak</a:t>
            </a:r>
            <a:r>
              <a:rPr lang="da-DK" dirty="0"/>
              <a:t>, P., </a:t>
            </a:r>
            <a:r>
              <a:rPr lang="da-DK" dirty="0" err="1"/>
              <a:t>Paasovaara</a:t>
            </a:r>
            <a:r>
              <a:rPr lang="da-DK" dirty="0"/>
              <a:t>, S., </a:t>
            </a:r>
            <a:r>
              <a:rPr lang="da-DK" dirty="0" err="1"/>
              <a:t>Väänänen</a:t>
            </a:r>
            <a:r>
              <a:rPr lang="da-DK" dirty="0"/>
              <a:t>, K., &amp; </a:t>
            </a:r>
            <a:r>
              <a:rPr lang="da-DK" dirty="0" err="1"/>
              <a:t>Lucero</a:t>
            </a:r>
            <a:r>
              <a:rPr lang="da-DK" dirty="0"/>
              <a:t>, A. (2020). Technologies for </a:t>
            </a:r>
            <a:r>
              <a:rPr lang="da-DK" dirty="0" err="1"/>
              <a:t>Enhancing</a:t>
            </a:r>
            <a:r>
              <a:rPr lang="da-DK" dirty="0"/>
              <a:t> </a:t>
            </a:r>
            <a:r>
              <a:rPr lang="da-DK" dirty="0" err="1"/>
              <a:t>Collocated</a:t>
            </a:r>
            <a:r>
              <a:rPr lang="da-DK" dirty="0"/>
              <a:t> Social </a:t>
            </a:r>
            <a:r>
              <a:rPr lang="da-DK" dirty="0" err="1"/>
              <a:t>Interaction</a:t>
            </a:r>
            <a:r>
              <a:rPr lang="da-DK" dirty="0"/>
              <a:t>: Review of Design Solutions and </a:t>
            </a:r>
            <a:r>
              <a:rPr lang="da-DK" dirty="0" err="1"/>
              <a:t>Approaches</a:t>
            </a:r>
            <a:r>
              <a:rPr lang="da-DK" dirty="0"/>
              <a:t>. Computer </a:t>
            </a:r>
            <a:r>
              <a:rPr lang="da-DK" dirty="0" err="1"/>
              <a:t>Supported</a:t>
            </a:r>
            <a:r>
              <a:rPr lang="da-DK" dirty="0"/>
              <a:t> </a:t>
            </a:r>
            <a:r>
              <a:rPr lang="da-DK" dirty="0" err="1"/>
              <a:t>Cooperative</a:t>
            </a:r>
            <a:r>
              <a:rPr lang="da-DK" dirty="0"/>
              <a:t> Work (CSCW), 29(1), 29-83. doi:10.1007/s10606-019-09345-0</a:t>
            </a:r>
          </a:p>
          <a:p>
            <a:endParaRPr lang="da-DK" dirty="0"/>
          </a:p>
        </p:txBody>
      </p:sp>
    </p:spTree>
    <p:extLst>
      <p:ext uri="{BB962C8B-B14F-4D97-AF65-F5344CB8AC3E}">
        <p14:creationId xmlns:p14="http://schemas.microsoft.com/office/powerpoint/2010/main" val="1057136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1A41E4-23BF-674F-B13C-B36636AA5708}"/>
              </a:ext>
            </a:extLst>
          </p:cNvPr>
          <p:cNvSpPr>
            <a:spLocks noGrp="1"/>
          </p:cNvSpPr>
          <p:nvPr>
            <p:ph type="title"/>
          </p:nvPr>
        </p:nvSpPr>
        <p:spPr>
          <a:xfrm>
            <a:off x="638882" y="3577456"/>
            <a:ext cx="10909640" cy="2688874"/>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Thanks for listening</a:t>
            </a:r>
            <a:br>
              <a:rPr lang="en-US" sz="6600" kern="1200" dirty="0">
                <a:solidFill>
                  <a:schemeClr val="tx1"/>
                </a:solidFill>
                <a:latin typeface="+mj-lt"/>
                <a:ea typeface="+mj-ea"/>
                <a:cs typeface="+mj-cs"/>
              </a:rPr>
            </a:br>
            <a:br>
              <a:rPr lang="en-US" sz="6600" kern="1200" dirty="0">
                <a:solidFill>
                  <a:schemeClr val="tx1"/>
                </a:solidFill>
                <a:latin typeface="+mj-lt"/>
                <a:ea typeface="+mj-ea"/>
                <a:cs typeface="+mj-cs"/>
              </a:rPr>
            </a:br>
            <a:r>
              <a:rPr lang="sv-SE" sz="1600" b="0" i="0" u="none" strike="noStrike" dirty="0" err="1">
                <a:solidFill>
                  <a:srgbClr val="000000"/>
                </a:solidFill>
                <a:effectLst/>
                <a:latin typeface="Calibri" panose="020F0502020204030204" pitchFamily="34" charset="0"/>
              </a:rPr>
              <a:t>Disclaimer</a:t>
            </a:r>
            <a:r>
              <a:rPr lang="sv-SE" sz="1600" b="0" i="0" u="none" strike="noStrike" dirty="0">
                <a:solidFill>
                  <a:srgbClr val="000000"/>
                </a:solidFill>
                <a:effectLst/>
                <a:latin typeface="Calibri" panose="020F0502020204030204" pitchFamily="34" charset="0"/>
              </a:rPr>
              <a:t>: The </a:t>
            </a:r>
            <a:r>
              <a:rPr lang="sv-SE" sz="1600" b="0" i="0" u="none" strike="noStrike" dirty="0" err="1">
                <a:solidFill>
                  <a:srgbClr val="000000"/>
                </a:solidFill>
                <a:effectLst/>
                <a:latin typeface="Calibri" panose="020F0502020204030204" pitchFamily="34" charset="0"/>
              </a:rPr>
              <a:t>European</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Commission's</a:t>
            </a:r>
            <a:r>
              <a:rPr lang="sv-SE" sz="1600" b="0" i="0" u="none" strike="noStrike" dirty="0">
                <a:solidFill>
                  <a:srgbClr val="000000"/>
                </a:solidFill>
                <a:effectLst/>
                <a:latin typeface="Calibri" panose="020F0502020204030204" pitchFamily="34" charset="0"/>
              </a:rPr>
              <a:t> support for the </a:t>
            </a:r>
            <a:r>
              <a:rPr lang="sv-SE" sz="1600" b="0" i="0" u="none" strike="noStrike" dirty="0" err="1">
                <a:solidFill>
                  <a:srgbClr val="000000"/>
                </a:solidFill>
                <a:effectLst/>
                <a:latin typeface="Calibri" panose="020F0502020204030204" pitchFamily="34" charset="0"/>
              </a:rPr>
              <a:t>production</a:t>
            </a:r>
            <a:r>
              <a:rPr lang="sv-SE" sz="1600" b="0" i="0" u="none" strike="noStrike" dirty="0">
                <a:solidFill>
                  <a:srgbClr val="000000"/>
                </a:solidFill>
                <a:effectLst/>
                <a:latin typeface="Calibri" panose="020F0502020204030204" pitchFamily="34" charset="0"/>
              </a:rPr>
              <a:t> of </a:t>
            </a:r>
            <a:r>
              <a:rPr lang="sv-SE" sz="1600" b="0" i="0" u="none" strike="noStrike" dirty="0" err="1">
                <a:solidFill>
                  <a:srgbClr val="000000"/>
                </a:solidFill>
                <a:effectLst/>
                <a:latin typeface="Calibri" panose="020F0502020204030204" pitchFamily="34" charset="0"/>
              </a:rPr>
              <a:t>this</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publication</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does</a:t>
            </a:r>
            <a:r>
              <a:rPr lang="sv-SE" sz="1600" b="0" i="0" u="none" strike="noStrike" dirty="0">
                <a:solidFill>
                  <a:srgbClr val="000000"/>
                </a:solidFill>
                <a:effectLst/>
                <a:latin typeface="Calibri" panose="020F0502020204030204" pitchFamily="34" charset="0"/>
              </a:rPr>
              <a:t> not </a:t>
            </a:r>
            <a:r>
              <a:rPr lang="sv-SE" sz="1600" b="0" i="0" u="none" strike="noStrike" dirty="0" err="1">
                <a:solidFill>
                  <a:srgbClr val="000000"/>
                </a:solidFill>
                <a:effectLst/>
                <a:latin typeface="Calibri" panose="020F0502020204030204" pitchFamily="34" charset="0"/>
              </a:rPr>
              <a:t>constitute</a:t>
            </a:r>
            <a:r>
              <a:rPr lang="sv-SE" sz="1600" b="0" i="0" u="none" strike="noStrike" dirty="0">
                <a:solidFill>
                  <a:srgbClr val="000000"/>
                </a:solidFill>
                <a:effectLst/>
                <a:latin typeface="Calibri" panose="020F0502020204030204" pitchFamily="34" charset="0"/>
              </a:rPr>
              <a:t> an </a:t>
            </a:r>
            <a:r>
              <a:rPr lang="sv-SE" sz="1600" b="0" i="0" u="none" strike="noStrike" dirty="0" err="1">
                <a:solidFill>
                  <a:srgbClr val="000000"/>
                </a:solidFill>
                <a:effectLst/>
                <a:latin typeface="Calibri" panose="020F0502020204030204" pitchFamily="34" charset="0"/>
              </a:rPr>
              <a:t>endorsement</a:t>
            </a:r>
            <a:r>
              <a:rPr lang="sv-SE" sz="1600" b="0" i="0" u="none" strike="noStrike" dirty="0">
                <a:solidFill>
                  <a:srgbClr val="000000"/>
                </a:solidFill>
                <a:effectLst/>
                <a:latin typeface="Calibri" panose="020F0502020204030204" pitchFamily="34" charset="0"/>
              </a:rPr>
              <a:t> of the </a:t>
            </a:r>
            <a:r>
              <a:rPr lang="sv-SE" sz="1600" b="0" i="0" u="none" strike="noStrike" dirty="0" err="1">
                <a:solidFill>
                  <a:srgbClr val="000000"/>
                </a:solidFill>
                <a:effectLst/>
                <a:latin typeface="Calibri" panose="020F0502020204030204" pitchFamily="34" charset="0"/>
              </a:rPr>
              <a:t>contents</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which</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reflect</a:t>
            </a:r>
            <a:r>
              <a:rPr lang="sv-SE" sz="1600" b="0" i="0" u="none" strike="noStrike" dirty="0">
                <a:solidFill>
                  <a:srgbClr val="000000"/>
                </a:solidFill>
                <a:effectLst/>
                <a:latin typeface="Calibri" panose="020F0502020204030204" pitchFamily="34" charset="0"/>
              </a:rPr>
              <a:t> the </a:t>
            </a:r>
            <a:r>
              <a:rPr lang="sv-SE" sz="1600" b="0" i="0" u="none" strike="noStrike" dirty="0" err="1">
                <a:solidFill>
                  <a:srgbClr val="000000"/>
                </a:solidFill>
                <a:effectLst/>
                <a:latin typeface="Calibri" panose="020F0502020204030204" pitchFamily="34" charset="0"/>
              </a:rPr>
              <a:t>views</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only</a:t>
            </a:r>
            <a:r>
              <a:rPr lang="sv-SE" sz="1600" b="0" i="0" u="none" strike="noStrike" dirty="0">
                <a:solidFill>
                  <a:srgbClr val="000000"/>
                </a:solidFill>
                <a:effectLst/>
                <a:latin typeface="Calibri" panose="020F0502020204030204" pitchFamily="34" charset="0"/>
              </a:rPr>
              <a:t> of the </a:t>
            </a:r>
            <a:r>
              <a:rPr lang="sv-SE" sz="1600" b="0" i="0" u="none" strike="noStrike" dirty="0" err="1">
                <a:solidFill>
                  <a:srgbClr val="000000"/>
                </a:solidFill>
                <a:effectLst/>
                <a:latin typeface="Calibri" panose="020F0502020204030204" pitchFamily="34" charset="0"/>
              </a:rPr>
              <a:t>authors</a:t>
            </a:r>
            <a:r>
              <a:rPr lang="sv-SE" sz="1600" b="0" i="0" u="none" strike="noStrike" dirty="0">
                <a:solidFill>
                  <a:srgbClr val="000000"/>
                </a:solidFill>
                <a:effectLst/>
                <a:latin typeface="Calibri" panose="020F0502020204030204" pitchFamily="34" charset="0"/>
              </a:rPr>
              <a:t>, and the Commission </a:t>
            </a:r>
            <a:r>
              <a:rPr lang="sv-SE" sz="1600" b="0" i="0" u="none" strike="noStrike" dirty="0" err="1">
                <a:solidFill>
                  <a:srgbClr val="000000"/>
                </a:solidFill>
                <a:effectLst/>
                <a:latin typeface="Calibri" panose="020F0502020204030204" pitchFamily="34" charset="0"/>
              </a:rPr>
              <a:t>cannot</a:t>
            </a:r>
            <a:r>
              <a:rPr lang="sv-SE" sz="1600" b="0" i="0" u="none" strike="noStrike" dirty="0">
                <a:solidFill>
                  <a:srgbClr val="000000"/>
                </a:solidFill>
                <a:effectLst/>
                <a:latin typeface="Calibri" panose="020F0502020204030204" pitchFamily="34" charset="0"/>
              </a:rPr>
              <a:t> be </a:t>
            </a:r>
            <a:r>
              <a:rPr lang="sv-SE" sz="1600" b="0" i="0" u="none" strike="noStrike" dirty="0" err="1">
                <a:solidFill>
                  <a:srgbClr val="000000"/>
                </a:solidFill>
                <a:effectLst/>
                <a:latin typeface="Calibri" panose="020F0502020204030204" pitchFamily="34" charset="0"/>
              </a:rPr>
              <a:t>held</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responsible</a:t>
            </a:r>
            <a:r>
              <a:rPr lang="sv-SE" sz="1600" b="0" i="0" u="none" strike="noStrike" dirty="0">
                <a:solidFill>
                  <a:srgbClr val="000000"/>
                </a:solidFill>
                <a:effectLst/>
                <a:latin typeface="Calibri" panose="020F0502020204030204" pitchFamily="34" charset="0"/>
              </a:rPr>
              <a:t> for </a:t>
            </a:r>
            <a:r>
              <a:rPr lang="sv-SE" sz="1600" b="0" i="0" u="none" strike="noStrike" dirty="0" err="1">
                <a:solidFill>
                  <a:srgbClr val="000000"/>
                </a:solidFill>
                <a:effectLst/>
                <a:latin typeface="Calibri" panose="020F0502020204030204" pitchFamily="34" charset="0"/>
              </a:rPr>
              <a:t>any</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use</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which</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may</a:t>
            </a:r>
            <a:r>
              <a:rPr lang="sv-SE" sz="1600" b="0" i="0" u="none" strike="noStrike" dirty="0">
                <a:solidFill>
                  <a:srgbClr val="000000"/>
                </a:solidFill>
                <a:effectLst/>
                <a:latin typeface="Calibri" panose="020F0502020204030204" pitchFamily="34" charset="0"/>
              </a:rPr>
              <a:t> be </a:t>
            </a:r>
            <a:r>
              <a:rPr lang="sv-SE" sz="1600" b="0" i="0" u="none" strike="noStrike" dirty="0" err="1">
                <a:solidFill>
                  <a:srgbClr val="000000"/>
                </a:solidFill>
                <a:effectLst/>
                <a:latin typeface="Calibri" panose="020F0502020204030204" pitchFamily="34" charset="0"/>
              </a:rPr>
              <a:t>made</a:t>
            </a:r>
            <a:r>
              <a:rPr lang="sv-SE" sz="1600" b="0" i="0" u="none" strike="noStrike" dirty="0">
                <a:solidFill>
                  <a:srgbClr val="000000"/>
                </a:solidFill>
                <a:effectLst/>
                <a:latin typeface="Calibri" panose="020F0502020204030204" pitchFamily="34" charset="0"/>
              </a:rPr>
              <a:t> of the information </a:t>
            </a:r>
            <a:r>
              <a:rPr lang="sv-SE" sz="1600" b="0" i="0" u="none" strike="noStrike" dirty="0" err="1">
                <a:solidFill>
                  <a:srgbClr val="000000"/>
                </a:solidFill>
                <a:effectLst/>
                <a:latin typeface="Calibri" panose="020F0502020204030204" pitchFamily="34" charset="0"/>
              </a:rPr>
              <a:t>contained</a:t>
            </a:r>
            <a:r>
              <a:rPr lang="sv-SE" sz="1600" b="0" i="0" u="none" strike="noStrike" dirty="0">
                <a:solidFill>
                  <a:srgbClr val="000000"/>
                </a:solidFill>
                <a:effectLst/>
                <a:latin typeface="Calibri" panose="020F0502020204030204" pitchFamily="34" charset="0"/>
              </a:rPr>
              <a:t> </a:t>
            </a:r>
            <a:r>
              <a:rPr lang="sv-SE" sz="1600" b="0" i="0" u="none" strike="noStrike" dirty="0" err="1">
                <a:solidFill>
                  <a:srgbClr val="000000"/>
                </a:solidFill>
                <a:effectLst/>
                <a:latin typeface="Calibri" panose="020F0502020204030204" pitchFamily="34" charset="0"/>
              </a:rPr>
              <a:t>therein</a:t>
            </a:r>
            <a:endParaRPr lang="en-US" sz="1600" kern="1200" dirty="0">
              <a:solidFill>
                <a:schemeClr val="tx1"/>
              </a:solidFill>
              <a:latin typeface="+mj-lt"/>
              <a:ea typeface="+mj-ea"/>
              <a:cs typeface="+mj-cs"/>
            </a:endParaRPr>
          </a:p>
        </p:txBody>
      </p:sp>
      <p:pic>
        <p:nvPicPr>
          <p:cNvPr id="4" name="Bildobjekt 3">
            <a:extLst>
              <a:ext uri="{FF2B5EF4-FFF2-40B4-BE49-F238E27FC236}">
                <a16:creationId xmlns:a16="http://schemas.microsoft.com/office/drawing/2014/main" id="{3A69DEB5-400C-7949-BA40-9315C61B56AE}"/>
              </a:ext>
            </a:extLst>
          </p:cNvPr>
          <p:cNvPicPr>
            <a:picLocks noChangeAspect="1"/>
          </p:cNvPicPr>
          <p:nvPr/>
        </p:nvPicPr>
        <p:blipFill>
          <a:blip r:embed="rId2"/>
          <a:stretch>
            <a:fillRect/>
          </a:stretch>
        </p:blipFill>
        <p:spPr>
          <a:xfrm>
            <a:off x="3077498" y="591670"/>
            <a:ext cx="6032408" cy="2742004"/>
          </a:xfrm>
          <a:prstGeom prst="rect">
            <a:avLst/>
          </a:prstGeom>
        </p:spPr>
      </p:pic>
    </p:spTree>
    <p:extLst>
      <p:ext uri="{BB962C8B-B14F-4D97-AF65-F5344CB8AC3E}">
        <p14:creationId xmlns:p14="http://schemas.microsoft.com/office/powerpoint/2010/main" val="35182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74E0-517B-4B2C-BDCC-C0AC5FFB59FD}"/>
              </a:ext>
            </a:extLst>
          </p:cNvPr>
          <p:cNvSpPr>
            <a:spLocks noGrp="1"/>
          </p:cNvSpPr>
          <p:nvPr>
            <p:ph type="title"/>
          </p:nvPr>
        </p:nvSpPr>
        <p:spPr>
          <a:solidFill>
            <a:srgbClr val="FF8901"/>
          </a:solidFill>
        </p:spPr>
        <p:txBody>
          <a:bodyPr/>
          <a:lstStyle/>
          <a:p>
            <a:r>
              <a:rPr lang="en-GB" b="1">
                <a:solidFill>
                  <a:schemeClr val="bg1"/>
                </a:solidFill>
              </a:rPr>
              <a:t>Contents</a:t>
            </a:r>
          </a:p>
        </p:txBody>
      </p:sp>
      <p:sp>
        <p:nvSpPr>
          <p:cNvPr id="3" name="Content Placeholder 2">
            <a:extLst>
              <a:ext uri="{FF2B5EF4-FFF2-40B4-BE49-F238E27FC236}">
                <a16:creationId xmlns:a16="http://schemas.microsoft.com/office/drawing/2014/main" id="{F5C46E40-53A8-4952-8688-FD316F01D191}"/>
              </a:ext>
            </a:extLst>
          </p:cNvPr>
          <p:cNvSpPr>
            <a:spLocks noGrp="1"/>
          </p:cNvSpPr>
          <p:nvPr>
            <p:ph idx="1"/>
          </p:nvPr>
        </p:nvSpPr>
        <p:spPr/>
        <p:txBody>
          <a:bodyPr>
            <a:normAutofit fontScale="92500" lnSpcReduction="20000"/>
          </a:bodyPr>
          <a:lstStyle/>
          <a:p>
            <a:r>
              <a:rPr lang="en-GB"/>
              <a:t>Collaborative Interaction</a:t>
            </a:r>
          </a:p>
          <a:p>
            <a:r>
              <a:rPr lang="en-GB"/>
              <a:t>Co-located Collaborative Interaction</a:t>
            </a:r>
          </a:p>
          <a:p>
            <a:r>
              <a:rPr lang="en-GB"/>
              <a:t>Areas for Improvement</a:t>
            </a:r>
          </a:p>
          <a:p>
            <a:r>
              <a:rPr lang="en-GB"/>
              <a:t>Co-located Mobile Interaction</a:t>
            </a:r>
          </a:p>
          <a:p>
            <a:r>
              <a:rPr lang="en-GB"/>
              <a:t>Bursting the Mobile Bubble</a:t>
            </a:r>
          </a:p>
          <a:p>
            <a:r>
              <a:rPr lang="en-GB"/>
              <a:t>Designing for Co-located Interaction</a:t>
            </a:r>
          </a:p>
          <a:p>
            <a:r>
              <a:rPr lang="en-GB"/>
              <a:t>Key Applications</a:t>
            </a:r>
          </a:p>
          <a:p>
            <a:r>
              <a:rPr lang="en-GB"/>
              <a:t>Example</a:t>
            </a:r>
          </a:p>
          <a:p>
            <a:r>
              <a:rPr lang="en-GB"/>
              <a:t>Summary</a:t>
            </a:r>
          </a:p>
          <a:p>
            <a:r>
              <a:rPr lang="en-GB"/>
              <a:t>References</a:t>
            </a:r>
          </a:p>
          <a:p>
            <a:endParaRPr lang="en-GB"/>
          </a:p>
        </p:txBody>
      </p:sp>
    </p:spTree>
    <p:extLst>
      <p:ext uri="{BB962C8B-B14F-4D97-AF65-F5344CB8AC3E}">
        <p14:creationId xmlns:p14="http://schemas.microsoft.com/office/powerpoint/2010/main" val="70781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74E0-517B-4B2C-BDCC-C0AC5FFB59FD}"/>
              </a:ext>
            </a:extLst>
          </p:cNvPr>
          <p:cNvSpPr>
            <a:spLocks noGrp="1"/>
          </p:cNvSpPr>
          <p:nvPr>
            <p:ph type="title"/>
          </p:nvPr>
        </p:nvSpPr>
        <p:spPr>
          <a:solidFill>
            <a:srgbClr val="FF8901"/>
          </a:solidFill>
        </p:spPr>
        <p:txBody>
          <a:bodyPr/>
          <a:lstStyle/>
          <a:p>
            <a:r>
              <a:rPr lang="en-GB" b="1">
                <a:solidFill>
                  <a:schemeClr val="bg1"/>
                </a:solidFill>
              </a:rPr>
              <a:t>COLLABORATIVE INTERACTION</a:t>
            </a:r>
          </a:p>
        </p:txBody>
      </p:sp>
      <p:pic>
        <p:nvPicPr>
          <p:cNvPr id="7" name="Picture 5" descr="Diagram&#10;&#10;Description automatically generated">
            <a:extLst>
              <a:ext uri="{FF2B5EF4-FFF2-40B4-BE49-F238E27FC236}">
                <a16:creationId xmlns:a16="http://schemas.microsoft.com/office/drawing/2014/main" id="{D1C9481E-DD88-85D5-B1EC-402D3267C24E}"/>
              </a:ext>
            </a:extLst>
          </p:cNvPr>
          <p:cNvPicPr>
            <a:picLocks noChangeAspect="1"/>
          </p:cNvPicPr>
          <p:nvPr/>
        </p:nvPicPr>
        <p:blipFill>
          <a:blip r:embed="rId3"/>
          <a:stretch>
            <a:fillRect/>
          </a:stretch>
        </p:blipFill>
        <p:spPr>
          <a:xfrm>
            <a:off x="3200195" y="1909514"/>
            <a:ext cx="6145259" cy="4379644"/>
          </a:xfrm>
          <a:prstGeom prst="rect">
            <a:avLst/>
          </a:prstGeom>
        </p:spPr>
      </p:pic>
      <p:sp>
        <p:nvSpPr>
          <p:cNvPr id="10" name="TextBox 9">
            <a:extLst>
              <a:ext uri="{FF2B5EF4-FFF2-40B4-BE49-F238E27FC236}">
                <a16:creationId xmlns:a16="http://schemas.microsoft.com/office/drawing/2014/main" id="{4F1E1008-850A-A621-443E-D6F628C54817}"/>
              </a:ext>
            </a:extLst>
          </p:cNvPr>
          <p:cNvSpPr txBox="1"/>
          <p:nvPr/>
        </p:nvSpPr>
        <p:spPr>
          <a:xfrm>
            <a:off x="713710" y="6385702"/>
            <a:ext cx="10216559" cy="338554"/>
          </a:xfrm>
          <a:prstGeom prst="rect">
            <a:avLst/>
          </a:prstGeom>
          <a:noFill/>
        </p:spPr>
        <p:txBody>
          <a:bodyPr wrap="square">
            <a:spAutoFit/>
          </a:bodyPr>
          <a:lstStyle/>
          <a:p>
            <a:r>
              <a:rPr lang="en-GB" sz="1600"/>
              <a:t>Photo credit: </a:t>
            </a:r>
            <a:r>
              <a:rPr lang="en-GB" sz="1600">
                <a:hlinkClick r:id="rId4"/>
              </a:rPr>
              <a:t>https://public-images.interaction-design.org/literature/articles/heros/566d806939506.jpg?tr=w-1024</a:t>
            </a:r>
            <a:r>
              <a:rPr lang="en-GB" sz="1600"/>
              <a:t> </a:t>
            </a:r>
          </a:p>
        </p:txBody>
      </p:sp>
    </p:spTree>
    <p:extLst>
      <p:ext uri="{BB962C8B-B14F-4D97-AF65-F5344CB8AC3E}">
        <p14:creationId xmlns:p14="http://schemas.microsoft.com/office/powerpoint/2010/main" val="111234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74E0-517B-4B2C-BDCC-C0AC5FFB59FD}"/>
              </a:ext>
            </a:extLst>
          </p:cNvPr>
          <p:cNvSpPr>
            <a:spLocks noGrp="1"/>
          </p:cNvSpPr>
          <p:nvPr>
            <p:ph type="title"/>
          </p:nvPr>
        </p:nvSpPr>
        <p:spPr>
          <a:solidFill>
            <a:srgbClr val="FF8901"/>
          </a:solidFill>
        </p:spPr>
        <p:txBody>
          <a:bodyPr/>
          <a:lstStyle/>
          <a:p>
            <a:r>
              <a:rPr lang="sv-SE" b="1" dirty="0">
                <a:solidFill>
                  <a:schemeClr val="bg1"/>
                </a:solidFill>
              </a:rPr>
              <a:t>COLLABORATIVE INTERACTION</a:t>
            </a:r>
            <a:endParaRPr lang="da-DK" b="1" dirty="0">
              <a:solidFill>
                <a:schemeClr val="bg1"/>
              </a:solidFill>
            </a:endParaRPr>
          </a:p>
        </p:txBody>
      </p:sp>
      <p:sp>
        <p:nvSpPr>
          <p:cNvPr id="6" name="Platshållare för innehåll 5">
            <a:extLst>
              <a:ext uri="{FF2B5EF4-FFF2-40B4-BE49-F238E27FC236}">
                <a16:creationId xmlns:a16="http://schemas.microsoft.com/office/drawing/2014/main" id="{945C8475-7765-167A-99EB-30F7D6833FFF}"/>
              </a:ext>
            </a:extLst>
          </p:cNvPr>
          <p:cNvSpPr>
            <a:spLocks noGrp="1"/>
          </p:cNvSpPr>
          <p:nvPr>
            <p:ph idx="1"/>
          </p:nvPr>
        </p:nvSpPr>
        <p:spPr/>
        <p:txBody>
          <a:bodyPr/>
          <a:lstStyle/>
          <a:p>
            <a:r>
              <a:rPr lang="sv-SE" i="1" dirty="0"/>
              <a:t>Co-</a:t>
            </a:r>
            <a:r>
              <a:rPr lang="sv-SE" i="1" dirty="0" err="1"/>
              <a:t>located</a:t>
            </a:r>
            <a:br>
              <a:rPr lang="sv-SE" i="1" dirty="0"/>
            </a:br>
            <a:r>
              <a:rPr lang="sv-SE" i="1" dirty="0" err="1"/>
              <a:t>interaction</a:t>
            </a:r>
            <a:endParaRPr lang="sv-SE" i="1" dirty="0"/>
          </a:p>
        </p:txBody>
      </p:sp>
      <p:pic>
        <p:nvPicPr>
          <p:cNvPr id="7" name="Picture 5" descr="Diagram&#10;&#10;Description automatically generated">
            <a:extLst>
              <a:ext uri="{FF2B5EF4-FFF2-40B4-BE49-F238E27FC236}">
                <a16:creationId xmlns:a16="http://schemas.microsoft.com/office/drawing/2014/main" id="{D1C9481E-DD88-85D5-B1EC-402D3267C24E}"/>
              </a:ext>
            </a:extLst>
          </p:cNvPr>
          <p:cNvPicPr>
            <a:picLocks noChangeAspect="1"/>
          </p:cNvPicPr>
          <p:nvPr/>
        </p:nvPicPr>
        <p:blipFill>
          <a:blip r:embed="rId3"/>
          <a:stretch>
            <a:fillRect/>
          </a:stretch>
        </p:blipFill>
        <p:spPr>
          <a:xfrm>
            <a:off x="3200195" y="1909514"/>
            <a:ext cx="6145259" cy="4379644"/>
          </a:xfrm>
          <a:prstGeom prst="rect">
            <a:avLst/>
          </a:prstGeom>
        </p:spPr>
      </p:pic>
      <p:sp>
        <p:nvSpPr>
          <p:cNvPr id="10" name="TextBox 9">
            <a:extLst>
              <a:ext uri="{FF2B5EF4-FFF2-40B4-BE49-F238E27FC236}">
                <a16:creationId xmlns:a16="http://schemas.microsoft.com/office/drawing/2014/main" id="{4F1E1008-850A-A621-443E-D6F628C54817}"/>
              </a:ext>
            </a:extLst>
          </p:cNvPr>
          <p:cNvSpPr txBox="1"/>
          <p:nvPr/>
        </p:nvSpPr>
        <p:spPr>
          <a:xfrm>
            <a:off x="713710" y="6385702"/>
            <a:ext cx="10216559" cy="338554"/>
          </a:xfrm>
          <a:prstGeom prst="rect">
            <a:avLst/>
          </a:prstGeom>
          <a:noFill/>
        </p:spPr>
        <p:txBody>
          <a:bodyPr wrap="square">
            <a:spAutoFit/>
          </a:bodyPr>
          <a:lstStyle/>
          <a:p>
            <a:r>
              <a:rPr lang="en-GB" sz="1600" dirty="0"/>
              <a:t>Photo credit: </a:t>
            </a:r>
            <a:r>
              <a:rPr lang="en-GB" sz="1600" dirty="0">
                <a:hlinkClick r:id="rId4"/>
              </a:rPr>
              <a:t>https://public-images.interaction-design.org/literature/articles/heros/566d806939506.jpg?tr=w-1024</a:t>
            </a:r>
            <a:r>
              <a:rPr lang="en-GB" sz="1600" dirty="0"/>
              <a:t> </a:t>
            </a:r>
          </a:p>
        </p:txBody>
      </p:sp>
      <p:sp>
        <p:nvSpPr>
          <p:cNvPr id="3" name="Rektangel 2">
            <a:extLst>
              <a:ext uri="{FF2B5EF4-FFF2-40B4-BE49-F238E27FC236}">
                <a16:creationId xmlns:a16="http://schemas.microsoft.com/office/drawing/2014/main" id="{CFE7E437-8FF1-CBDB-1A5C-01BA5BD065B3}"/>
              </a:ext>
            </a:extLst>
          </p:cNvPr>
          <p:cNvSpPr/>
          <p:nvPr/>
        </p:nvSpPr>
        <p:spPr>
          <a:xfrm>
            <a:off x="6559296" y="2194560"/>
            <a:ext cx="2657856" cy="4191142"/>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ktangel 4">
            <a:extLst>
              <a:ext uri="{FF2B5EF4-FFF2-40B4-BE49-F238E27FC236}">
                <a16:creationId xmlns:a16="http://schemas.microsoft.com/office/drawing/2014/main" id="{E1037573-B55C-4C5F-DA6F-BA0B5ECF134D}"/>
              </a:ext>
            </a:extLst>
          </p:cNvPr>
          <p:cNvSpPr/>
          <p:nvPr/>
        </p:nvSpPr>
        <p:spPr>
          <a:xfrm>
            <a:off x="3828288" y="4365157"/>
            <a:ext cx="2731008" cy="2020545"/>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44473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a:solidFill>
                  <a:schemeClr val="bg1"/>
                </a:solidFill>
              </a:rPr>
              <a:t>Co-</a:t>
            </a:r>
            <a:r>
              <a:rPr lang="sv-SE" b="1" dirty="0" err="1">
                <a:solidFill>
                  <a:schemeClr val="bg1"/>
                </a:solidFill>
              </a:rPr>
              <a:t>located</a:t>
            </a:r>
            <a:r>
              <a:rPr lang="sv-SE" b="1" dirty="0">
                <a:solidFill>
                  <a:schemeClr val="bg1"/>
                </a:solidFill>
              </a:rPr>
              <a:t> </a:t>
            </a:r>
            <a:r>
              <a:rPr lang="sv-SE" b="1" dirty="0" err="1">
                <a:solidFill>
                  <a:schemeClr val="bg1"/>
                </a:solidFill>
              </a:rPr>
              <a:t>Collaborative</a:t>
            </a:r>
            <a:r>
              <a:rPr lang="sv-SE" b="1" dirty="0">
                <a:solidFill>
                  <a:schemeClr val="bg1"/>
                </a:solidFill>
              </a:rPr>
              <a:t> </a:t>
            </a:r>
            <a:r>
              <a:rPr lang="sv-SE" b="1" dirty="0" err="1">
                <a:solidFill>
                  <a:schemeClr val="bg1"/>
                </a:solidFill>
              </a:rPr>
              <a:t>Interaction</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a:bodyPr>
          <a:lstStyle/>
          <a:p>
            <a:r>
              <a:rPr lang="en-GB" dirty="0"/>
              <a:t>Relatively rather little studied in CSCW/HCI</a:t>
            </a:r>
          </a:p>
          <a:p>
            <a:r>
              <a:rPr lang="en-GB" dirty="0"/>
              <a:t>Main focus so far on the other quadrants</a:t>
            </a:r>
          </a:p>
          <a:p>
            <a:endParaRPr lang="en-GB" dirty="0"/>
          </a:p>
          <a:p>
            <a:r>
              <a:rPr lang="en-GB" dirty="0"/>
              <a:t>Lots of opportunities</a:t>
            </a:r>
          </a:p>
          <a:p>
            <a:pPr marL="0" indent="0">
              <a:buNone/>
            </a:pPr>
            <a:endParaRPr lang="en-GB" dirty="0"/>
          </a:p>
        </p:txBody>
      </p:sp>
      <p:pic>
        <p:nvPicPr>
          <p:cNvPr id="4" name="Picture 5" descr="Diagram&#10;&#10;Description automatically generated">
            <a:extLst>
              <a:ext uri="{FF2B5EF4-FFF2-40B4-BE49-F238E27FC236}">
                <a16:creationId xmlns:a16="http://schemas.microsoft.com/office/drawing/2014/main" id="{8FCC91EC-30CB-C5A8-0766-BAF5C13DAC50}"/>
              </a:ext>
            </a:extLst>
          </p:cNvPr>
          <p:cNvPicPr>
            <a:picLocks noChangeAspect="1"/>
          </p:cNvPicPr>
          <p:nvPr/>
        </p:nvPicPr>
        <p:blipFill>
          <a:blip r:embed="rId3"/>
          <a:stretch>
            <a:fillRect/>
          </a:stretch>
        </p:blipFill>
        <p:spPr>
          <a:xfrm>
            <a:off x="6370115" y="3238670"/>
            <a:ext cx="4566109" cy="3254205"/>
          </a:xfrm>
          <a:prstGeom prst="rect">
            <a:avLst/>
          </a:prstGeom>
        </p:spPr>
      </p:pic>
      <p:sp>
        <p:nvSpPr>
          <p:cNvPr id="5" name="Rektangel 4">
            <a:extLst>
              <a:ext uri="{FF2B5EF4-FFF2-40B4-BE49-F238E27FC236}">
                <a16:creationId xmlns:a16="http://schemas.microsoft.com/office/drawing/2014/main" id="{61738710-F976-A703-5AFF-962C93DB8D5E}"/>
              </a:ext>
            </a:extLst>
          </p:cNvPr>
          <p:cNvSpPr/>
          <p:nvPr/>
        </p:nvSpPr>
        <p:spPr>
          <a:xfrm>
            <a:off x="8851392" y="3643323"/>
            <a:ext cx="1926336" cy="2849552"/>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6D38CFE7-516E-BCD0-57AD-6C66D6EDD70E}"/>
              </a:ext>
            </a:extLst>
          </p:cNvPr>
          <p:cNvSpPr/>
          <p:nvPr/>
        </p:nvSpPr>
        <p:spPr>
          <a:xfrm>
            <a:off x="6932138" y="5046553"/>
            <a:ext cx="1926336" cy="1446322"/>
          </a:xfrm>
          <a:prstGeom prst="rect">
            <a:avLst/>
          </a:prstGeom>
          <a:solidFill>
            <a:srgbClr val="FF89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3336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err="1">
                <a:solidFill>
                  <a:schemeClr val="bg1"/>
                </a:solidFill>
              </a:rPr>
              <a:t>Why</a:t>
            </a:r>
            <a:r>
              <a:rPr lang="sv-SE" b="1" dirty="0">
                <a:solidFill>
                  <a:schemeClr val="bg1"/>
                </a:solidFill>
              </a:rPr>
              <a:t> Co-</a:t>
            </a:r>
            <a:r>
              <a:rPr lang="sv-SE" b="1" dirty="0" err="1">
                <a:solidFill>
                  <a:schemeClr val="bg1"/>
                </a:solidFill>
              </a:rPr>
              <a:t>located</a:t>
            </a:r>
            <a:r>
              <a:rPr lang="sv-SE" b="1" dirty="0">
                <a:solidFill>
                  <a:schemeClr val="bg1"/>
                </a:solidFill>
              </a:rPr>
              <a:t> </a:t>
            </a:r>
            <a:r>
              <a:rPr lang="sv-SE" b="1" dirty="0" err="1">
                <a:solidFill>
                  <a:schemeClr val="bg1"/>
                </a:solidFill>
              </a:rPr>
              <a:t>Collaborative</a:t>
            </a:r>
            <a:r>
              <a:rPr lang="sv-SE" b="1" dirty="0">
                <a:solidFill>
                  <a:schemeClr val="bg1"/>
                </a:solidFill>
              </a:rPr>
              <a:t> </a:t>
            </a:r>
            <a:r>
              <a:rPr lang="sv-SE" b="1" dirty="0" err="1">
                <a:solidFill>
                  <a:schemeClr val="bg1"/>
                </a:solidFill>
              </a:rPr>
              <a:t>Interaction</a:t>
            </a:r>
            <a:r>
              <a:rPr lang="sv-SE" b="1" dirty="0">
                <a:solidFill>
                  <a:schemeClr val="bg1"/>
                </a:solidFill>
              </a:rPr>
              <a:t>?</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a:bodyPr>
          <a:lstStyle/>
          <a:p>
            <a:r>
              <a:rPr lang="da-DK" dirty="0" err="1"/>
              <a:t>There’s</a:t>
            </a:r>
            <a:r>
              <a:rPr lang="da-DK" dirty="0"/>
              <a:t> more to </a:t>
            </a:r>
            <a:r>
              <a:rPr lang="da-DK" dirty="0" err="1"/>
              <a:t>explore</a:t>
            </a:r>
            <a:endParaRPr lang="da-DK" dirty="0"/>
          </a:p>
          <a:p>
            <a:r>
              <a:rPr lang="da-DK" dirty="0" err="1"/>
              <a:t>Studying</a:t>
            </a:r>
            <a:r>
              <a:rPr lang="da-DK" dirty="0"/>
              <a:t> </a:t>
            </a:r>
            <a:r>
              <a:rPr lang="da-DK" dirty="0" err="1"/>
              <a:t>co-located</a:t>
            </a:r>
            <a:r>
              <a:rPr lang="da-DK" dirty="0"/>
              <a:t> </a:t>
            </a:r>
            <a:r>
              <a:rPr lang="da-DK" dirty="0" err="1"/>
              <a:t>collaborative</a:t>
            </a:r>
            <a:r>
              <a:rPr lang="da-DK" dirty="0"/>
              <a:t> </a:t>
            </a:r>
            <a:r>
              <a:rPr lang="da-DK" dirty="0" err="1"/>
              <a:t>interaction</a:t>
            </a:r>
            <a:r>
              <a:rPr lang="da-DK" dirty="0"/>
              <a:t> </a:t>
            </a:r>
            <a:r>
              <a:rPr lang="da-DK" dirty="0" err="1"/>
              <a:t>can</a:t>
            </a:r>
            <a:r>
              <a:rPr lang="da-DK" dirty="0"/>
              <a:t> </a:t>
            </a:r>
            <a:r>
              <a:rPr lang="da-DK" dirty="0" err="1"/>
              <a:t>be</a:t>
            </a:r>
            <a:r>
              <a:rPr lang="da-DK" dirty="0"/>
              <a:t> </a:t>
            </a:r>
            <a:r>
              <a:rPr lang="da-DK" dirty="0" err="1"/>
              <a:t>helpful</a:t>
            </a:r>
            <a:r>
              <a:rPr lang="da-DK" dirty="0"/>
              <a:t> for </a:t>
            </a:r>
            <a:r>
              <a:rPr lang="da-DK" dirty="0" err="1"/>
              <a:t>developing</a:t>
            </a:r>
            <a:r>
              <a:rPr lang="da-DK" dirty="0"/>
              <a:t> </a:t>
            </a:r>
            <a:r>
              <a:rPr lang="da-DK" dirty="0" err="1"/>
              <a:t>succesful</a:t>
            </a:r>
            <a:r>
              <a:rPr lang="da-DK" dirty="0"/>
              <a:t> hybrid </a:t>
            </a:r>
            <a:r>
              <a:rPr lang="da-DK" dirty="0" err="1"/>
              <a:t>technologies</a:t>
            </a:r>
            <a:r>
              <a:rPr lang="da-DK" dirty="0"/>
              <a:t> </a:t>
            </a:r>
            <a:r>
              <a:rPr lang="da-DK" dirty="0" err="1"/>
              <a:t>where</a:t>
            </a:r>
            <a:r>
              <a:rPr lang="da-DK" dirty="0"/>
              <a:t> </a:t>
            </a:r>
            <a:r>
              <a:rPr lang="da-DK" dirty="0" err="1"/>
              <a:t>co-located</a:t>
            </a:r>
            <a:r>
              <a:rPr lang="da-DK" dirty="0"/>
              <a:t> </a:t>
            </a:r>
            <a:r>
              <a:rPr lang="da-DK" dirty="0" err="1"/>
              <a:t>interaction</a:t>
            </a:r>
            <a:r>
              <a:rPr lang="da-DK" dirty="0"/>
              <a:t> is </a:t>
            </a:r>
            <a:r>
              <a:rPr lang="da-DK" dirty="0" err="1"/>
              <a:t>one</a:t>
            </a:r>
            <a:r>
              <a:rPr lang="da-DK" dirty="0"/>
              <a:t> </a:t>
            </a:r>
            <a:r>
              <a:rPr lang="da-DK" dirty="0" err="1"/>
              <a:t>important</a:t>
            </a:r>
            <a:r>
              <a:rPr lang="da-DK" dirty="0"/>
              <a:t> part</a:t>
            </a:r>
          </a:p>
          <a:p>
            <a:r>
              <a:rPr lang="da-DK" dirty="0"/>
              <a:t>…</a:t>
            </a:r>
          </a:p>
          <a:p>
            <a:endParaRPr lang="da-DK" dirty="0"/>
          </a:p>
        </p:txBody>
      </p:sp>
    </p:spTree>
    <p:extLst>
      <p:ext uri="{BB962C8B-B14F-4D97-AF65-F5344CB8AC3E}">
        <p14:creationId xmlns:p14="http://schemas.microsoft.com/office/powerpoint/2010/main" val="122636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26F9-2B1F-4368-99D3-A50BFAD53EB0}"/>
              </a:ext>
            </a:extLst>
          </p:cNvPr>
          <p:cNvSpPr>
            <a:spLocks noGrp="1"/>
          </p:cNvSpPr>
          <p:nvPr>
            <p:ph type="title"/>
          </p:nvPr>
        </p:nvSpPr>
        <p:spPr>
          <a:solidFill>
            <a:srgbClr val="FF8901"/>
          </a:solidFill>
        </p:spPr>
        <p:txBody>
          <a:bodyPr/>
          <a:lstStyle/>
          <a:p>
            <a:r>
              <a:rPr lang="sv-SE" b="1" dirty="0">
                <a:solidFill>
                  <a:schemeClr val="bg1"/>
                </a:solidFill>
              </a:rPr>
              <a:t>Areas for </a:t>
            </a:r>
            <a:r>
              <a:rPr lang="sv-SE" b="1" dirty="0" err="1">
                <a:solidFill>
                  <a:schemeClr val="bg1"/>
                </a:solidFill>
              </a:rPr>
              <a:t>Improvement</a:t>
            </a:r>
            <a:endParaRPr lang="da-DK" b="1" dirty="0">
              <a:solidFill>
                <a:schemeClr val="bg1"/>
              </a:solidFill>
            </a:endParaRPr>
          </a:p>
        </p:txBody>
      </p:sp>
      <p:sp>
        <p:nvSpPr>
          <p:cNvPr id="3" name="Content Placeholder 2">
            <a:extLst>
              <a:ext uri="{FF2B5EF4-FFF2-40B4-BE49-F238E27FC236}">
                <a16:creationId xmlns:a16="http://schemas.microsoft.com/office/drawing/2014/main" id="{EB31EF40-7D31-4FC3-B4F6-6D91680BBD88}"/>
              </a:ext>
            </a:extLst>
          </p:cNvPr>
          <p:cNvSpPr>
            <a:spLocks noGrp="1"/>
          </p:cNvSpPr>
          <p:nvPr>
            <p:ph idx="1"/>
          </p:nvPr>
        </p:nvSpPr>
        <p:spPr/>
        <p:txBody>
          <a:bodyPr>
            <a:normAutofit fontScale="85000" lnSpcReduction="20000"/>
          </a:bodyPr>
          <a:lstStyle/>
          <a:p>
            <a:pPr marL="0" indent="0">
              <a:buNone/>
            </a:pPr>
            <a:r>
              <a:rPr lang="da-DK" dirty="0" err="1"/>
              <a:t>Two</a:t>
            </a:r>
            <a:r>
              <a:rPr lang="da-DK" dirty="0"/>
              <a:t> </a:t>
            </a:r>
            <a:r>
              <a:rPr lang="da-DK" dirty="0" err="1"/>
              <a:t>broad</a:t>
            </a:r>
            <a:r>
              <a:rPr lang="da-DK" dirty="0"/>
              <a:t> (</a:t>
            </a:r>
            <a:r>
              <a:rPr lang="da-DK" dirty="0" err="1"/>
              <a:t>wicked</a:t>
            </a:r>
            <a:r>
              <a:rPr lang="da-DK" dirty="0"/>
              <a:t>) problems: </a:t>
            </a:r>
          </a:p>
          <a:p>
            <a:pPr marL="0" indent="0">
              <a:buNone/>
            </a:pPr>
            <a:endParaRPr lang="da-DK" dirty="0"/>
          </a:p>
          <a:p>
            <a:pPr marL="514350" indent="-514350">
              <a:buFont typeface="+mj-lt"/>
              <a:buAutoNum type="arabicPeriod"/>
            </a:pPr>
            <a:r>
              <a:rPr lang="da-DK" dirty="0"/>
              <a:t>The </a:t>
            </a:r>
            <a:r>
              <a:rPr lang="da-DK" dirty="0" err="1"/>
              <a:t>use</a:t>
            </a:r>
            <a:r>
              <a:rPr lang="da-DK" dirty="0"/>
              <a:t> of </a:t>
            </a:r>
            <a:r>
              <a:rPr lang="da-DK" dirty="0" err="1"/>
              <a:t>current</a:t>
            </a:r>
            <a:r>
              <a:rPr lang="da-DK" dirty="0"/>
              <a:t> </a:t>
            </a:r>
            <a:r>
              <a:rPr lang="da-DK" dirty="0" err="1"/>
              <a:t>technology</a:t>
            </a:r>
            <a:r>
              <a:rPr lang="da-DK" dirty="0"/>
              <a:t> </a:t>
            </a:r>
            <a:r>
              <a:rPr lang="da-DK" dirty="0" err="1"/>
              <a:t>disrupting</a:t>
            </a:r>
            <a:r>
              <a:rPr lang="da-DK" dirty="0"/>
              <a:t> </a:t>
            </a:r>
            <a:r>
              <a:rPr lang="da-DK" dirty="0" err="1"/>
              <a:t>ongoing</a:t>
            </a:r>
            <a:r>
              <a:rPr lang="da-DK" dirty="0"/>
              <a:t> social </a:t>
            </a:r>
            <a:r>
              <a:rPr lang="da-DK" dirty="0" err="1"/>
              <a:t>interactions</a:t>
            </a:r>
            <a:endParaRPr lang="da-DK" dirty="0"/>
          </a:p>
          <a:p>
            <a:pPr lvl="1"/>
            <a:r>
              <a:rPr lang="da-DK" dirty="0"/>
              <a:t>Can </a:t>
            </a:r>
            <a:r>
              <a:rPr lang="da-DK" dirty="0" err="1"/>
              <a:t>this</a:t>
            </a:r>
            <a:r>
              <a:rPr lang="da-DK" dirty="0"/>
              <a:t> </a:t>
            </a:r>
            <a:r>
              <a:rPr lang="da-DK" dirty="0" err="1"/>
              <a:t>be</a:t>
            </a:r>
            <a:r>
              <a:rPr lang="da-DK" dirty="0"/>
              <a:t> </a:t>
            </a:r>
            <a:r>
              <a:rPr lang="da-DK" dirty="0" err="1"/>
              <a:t>avoided</a:t>
            </a:r>
            <a:r>
              <a:rPr lang="da-DK" dirty="0"/>
              <a:t>?</a:t>
            </a:r>
          </a:p>
          <a:p>
            <a:pPr marL="514350" indent="-514350">
              <a:buFont typeface="+mj-lt"/>
              <a:buAutoNum type="arabicPeriod"/>
            </a:pPr>
            <a:r>
              <a:rPr lang="da-DK" dirty="0" err="1"/>
              <a:t>Lack</a:t>
            </a:r>
            <a:r>
              <a:rPr lang="da-DK" dirty="0"/>
              <a:t> of social </a:t>
            </a:r>
            <a:r>
              <a:rPr lang="da-DK" dirty="0" err="1"/>
              <a:t>interaction</a:t>
            </a:r>
            <a:r>
              <a:rPr lang="da-DK" dirty="0"/>
              <a:t> in </a:t>
            </a:r>
            <a:r>
              <a:rPr lang="da-DK" dirty="0" err="1"/>
              <a:t>co-located</a:t>
            </a:r>
            <a:r>
              <a:rPr lang="da-DK" dirty="0"/>
              <a:t> situations </a:t>
            </a:r>
            <a:r>
              <a:rPr lang="da-DK" dirty="0" err="1"/>
              <a:t>where</a:t>
            </a:r>
            <a:r>
              <a:rPr lang="da-DK" dirty="0"/>
              <a:t> it </a:t>
            </a:r>
            <a:r>
              <a:rPr lang="da-DK" dirty="0" err="1"/>
              <a:t>would</a:t>
            </a:r>
            <a:r>
              <a:rPr lang="da-DK" dirty="0"/>
              <a:t> </a:t>
            </a:r>
            <a:r>
              <a:rPr lang="da-DK" dirty="0" err="1"/>
              <a:t>be</a:t>
            </a:r>
            <a:r>
              <a:rPr lang="da-DK" dirty="0"/>
              <a:t> </a:t>
            </a:r>
            <a:r>
              <a:rPr lang="da-DK" dirty="0" err="1"/>
              <a:t>desirable</a:t>
            </a:r>
            <a:r>
              <a:rPr lang="da-DK" dirty="0"/>
              <a:t>.</a:t>
            </a:r>
          </a:p>
          <a:p>
            <a:pPr lvl="1"/>
            <a:r>
              <a:rPr lang="da-DK" dirty="0"/>
              <a:t>Can </a:t>
            </a:r>
            <a:r>
              <a:rPr lang="da-DK" dirty="0" err="1"/>
              <a:t>technology</a:t>
            </a:r>
            <a:r>
              <a:rPr lang="da-DK" dirty="0"/>
              <a:t> </a:t>
            </a:r>
            <a:r>
              <a:rPr lang="da-DK" dirty="0" err="1"/>
              <a:t>be</a:t>
            </a:r>
            <a:r>
              <a:rPr lang="da-DK" dirty="0"/>
              <a:t> </a:t>
            </a:r>
            <a:r>
              <a:rPr lang="da-DK" dirty="0" err="1"/>
              <a:t>used</a:t>
            </a:r>
            <a:r>
              <a:rPr lang="da-DK" dirty="0"/>
              <a:t> to </a:t>
            </a:r>
            <a:r>
              <a:rPr lang="da-DK" dirty="0" err="1"/>
              <a:t>mediate</a:t>
            </a:r>
            <a:r>
              <a:rPr lang="da-DK" dirty="0"/>
              <a:t> social </a:t>
            </a:r>
            <a:r>
              <a:rPr lang="da-DK" dirty="0" err="1"/>
              <a:t>interaction</a:t>
            </a:r>
            <a:r>
              <a:rPr lang="da-DK" dirty="0"/>
              <a:t>?</a:t>
            </a:r>
          </a:p>
          <a:p>
            <a:pPr marL="514350" indent="-514350">
              <a:buFont typeface="+mj-lt"/>
              <a:buAutoNum type="arabicPeriod"/>
            </a:pPr>
            <a:endParaRPr lang="da-DK" dirty="0"/>
          </a:p>
          <a:p>
            <a:pPr marL="514350" indent="-514350">
              <a:buFont typeface="+mj-lt"/>
              <a:buAutoNum type="arabicPeriod"/>
            </a:pPr>
            <a:endParaRPr lang="da-DK" dirty="0"/>
          </a:p>
          <a:p>
            <a:pPr marL="0" indent="0">
              <a:buNone/>
            </a:pPr>
            <a:endParaRPr lang="da-DK" dirty="0"/>
          </a:p>
          <a:p>
            <a:pPr marL="0" indent="0">
              <a:buNone/>
            </a:pPr>
            <a:endParaRPr lang="da-DK" dirty="0"/>
          </a:p>
          <a:p>
            <a:pPr marL="0" indent="0">
              <a:buNone/>
            </a:pPr>
            <a:r>
              <a:rPr lang="da-DK" sz="2000" dirty="0"/>
              <a:t>Olsson, T., </a:t>
            </a:r>
            <a:r>
              <a:rPr lang="da-DK" sz="2000" dirty="0" err="1"/>
              <a:t>Jarusriboonchai</a:t>
            </a:r>
            <a:r>
              <a:rPr lang="da-DK" sz="2000" dirty="0"/>
              <a:t>, P., </a:t>
            </a:r>
            <a:r>
              <a:rPr lang="da-DK" sz="2000" dirty="0" err="1"/>
              <a:t>Woźniak</a:t>
            </a:r>
            <a:r>
              <a:rPr lang="da-DK" sz="2000" dirty="0"/>
              <a:t>, P., </a:t>
            </a:r>
            <a:r>
              <a:rPr lang="da-DK" sz="2000" dirty="0" err="1"/>
              <a:t>Paasovaara</a:t>
            </a:r>
            <a:r>
              <a:rPr lang="da-DK" sz="2000" dirty="0"/>
              <a:t>, S., </a:t>
            </a:r>
            <a:r>
              <a:rPr lang="da-DK" sz="2000" dirty="0" err="1"/>
              <a:t>Väänänen</a:t>
            </a:r>
            <a:r>
              <a:rPr lang="da-DK" sz="2000" dirty="0"/>
              <a:t>, K., &amp; </a:t>
            </a:r>
            <a:r>
              <a:rPr lang="da-DK" sz="2000" dirty="0" err="1"/>
              <a:t>Lucero</a:t>
            </a:r>
            <a:r>
              <a:rPr lang="da-DK" sz="2000" dirty="0"/>
              <a:t>, A. (2020). Technologies for </a:t>
            </a:r>
            <a:r>
              <a:rPr lang="da-DK" sz="2000" dirty="0" err="1"/>
              <a:t>Enhancing</a:t>
            </a:r>
            <a:r>
              <a:rPr lang="da-DK" sz="2000" dirty="0"/>
              <a:t> </a:t>
            </a:r>
            <a:r>
              <a:rPr lang="da-DK" sz="2000" dirty="0" err="1"/>
              <a:t>Collocated</a:t>
            </a:r>
            <a:r>
              <a:rPr lang="da-DK" sz="2000" dirty="0"/>
              <a:t> Social </a:t>
            </a:r>
            <a:r>
              <a:rPr lang="da-DK" sz="2000" dirty="0" err="1"/>
              <a:t>Interaction</a:t>
            </a:r>
            <a:r>
              <a:rPr lang="da-DK" sz="2000" dirty="0"/>
              <a:t>: Review of Design Solutions and </a:t>
            </a:r>
            <a:r>
              <a:rPr lang="da-DK" sz="2000" dirty="0" err="1"/>
              <a:t>Approaches</a:t>
            </a:r>
            <a:r>
              <a:rPr lang="da-DK" sz="2000" dirty="0"/>
              <a:t>.</a:t>
            </a:r>
          </a:p>
          <a:p>
            <a:endParaRPr lang="da-DK" dirty="0"/>
          </a:p>
          <a:p>
            <a:pPr marL="0" indent="0">
              <a:buNone/>
            </a:pPr>
            <a:endParaRPr lang="da-DK" dirty="0"/>
          </a:p>
        </p:txBody>
      </p:sp>
    </p:spTree>
    <p:extLst>
      <p:ext uri="{BB962C8B-B14F-4D97-AF65-F5344CB8AC3E}">
        <p14:creationId xmlns:p14="http://schemas.microsoft.com/office/powerpoint/2010/main" val="101865687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a87cf6-d4c5-41ed-a5d8-bce68cd0959f" xsi:nil="true"/>
    <lcf76f155ced4ddcb4097134ff3c332f xmlns="c1828bc7-3938-4143-b03d-ef1abb4e58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D461C4B3DE2E749A4E3D3B7040AAF21" ma:contentTypeVersion="16" ma:contentTypeDescription="Skapa ett nytt dokument." ma:contentTypeScope="" ma:versionID="d01b234734a8421b68037da1ffa870d7">
  <xsd:schema xmlns:xsd="http://www.w3.org/2001/XMLSchema" xmlns:xs="http://www.w3.org/2001/XMLSchema" xmlns:p="http://schemas.microsoft.com/office/2006/metadata/properties" xmlns:ns2="c1828bc7-3938-4143-b03d-ef1abb4e5897" xmlns:ns3="efa87cf6-d4c5-41ed-a5d8-bce68cd0959f" targetNamespace="http://schemas.microsoft.com/office/2006/metadata/properties" ma:root="true" ma:fieldsID="a6bf9df15207e94c6e544d9f25bfe3fb" ns2:_="" ns3:_="">
    <xsd:import namespace="c1828bc7-3938-4143-b03d-ef1abb4e5897"/>
    <xsd:import namespace="efa87cf6-d4c5-41ed-a5d8-bce68cd095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28bc7-3938-4143-b03d-ef1abb4e58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c5eaf389-1862-4172-ae78-bb724b123c1c"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a87cf6-d4c5-41ed-a5d8-bce68cd0959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f5ee58b-52cf-476e-b9e1-1e4c05a4d8b1}" ma:internalName="TaxCatchAll" ma:showField="CatchAllData" ma:web="efa87cf6-d4c5-41ed-a5d8-bce68cd0959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A83EF0-3E5D-42C8-B77D-892B5C5241BA}">
  <ds:schemaRefs>
    <ds:schemaRef ds:uri="efa87cf6-d4c5-41ed-a5d8-bce68cd0959f"/>
    <ds:schemaRef ds:uri="c1828bc7-3938-4143-b03d-ef1abb4e5897"/>
    <ds:schemaRef ds:uri="http://purl.org/dc/dcmitype/"/>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8EF0291-DDF6-435D-9CA1-04815165A4A4}">
  <ds:schemaRefs>
    <ds:schemaRef ds:uri="http://schemas.microsoft.com/sharepoint/v3/contenttype/forms"/>
  </ds:schemaRefs>
</ds:datastoreItem>
</file>

<file path=customXml/itemProps3.xml><?xml version="1.0" encoding="utf-8"?>
<ds:datastoreItem xmlns:ds="http://schemas.openxmlformats.org/officeDocument/2006/customXml" ds:itemID="{B8E51B4C-5FE8-4392-A38B-B27EB9039531}"/>
</file>

<file path=docProps/app.xml><?xml version="1.0" encoding="utf-8"?>
<Properties xmlns="http://schemas.openxmlformats.org/officeDocument/2006/extended-properties" xmlns:vt="http://schemas.openxmlformats.org/officeDocument/2006/docPropsVTypes">
  <TotalTime>20548</TotalTime>
  <Words>5132</Words>
  <Application>Microsoft Macintosh PowerPoint</Application>
  <PresentationFormat>Bredbild</PresentationFormat>
  <Paragraphs>606</Paragraphs>
  <Slides>36</Slides>
  <Notes>34</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36</vt:i4>
      </vt:variant>
    </vt:vector>
  </HeadingPairs>
  <TitlesOfParts>
    <vt:vector size="46" baseType="lpstr">
      <vt:lpstr>Arial</vt:lpstr>
      <vt:lpstr>Calibri</vt:lpstr>
      <vt:lpstr>Calibri Light</vt:lpstr>
      <vt:lpstr>JgfsqbVgvfwsAdvTT50a2f13e.I</vt:lpstr>
      <vt:lpstr>MtrktrLhlsktAdvTT3713a231</vt:lpstr>
      <vt:lpstr>RffsrwQdrqnsAdvTT3713a231+20</vt:lpstr>
      <vt:lpstr>Segoe UI</vt:lpstr>
      <vt:lpstr>Times</vt:lpstr>
      <vt:lpstr>Times New Roman</vt:lpstr>
      <vt:lpstr>Office-tema</vt:lpstr>
      <vt:lpstr>Designing for Mobile Co-located Collaborative Interaction</vt:lpstr>
      <vt:lpstr>Summary &amp; Learning goals</vt:lpstr>
      <vt:lpstr>Recommended readings</vt:lpstr>
      <vt:lpstr>Contents</vt:lpstr>
      <vt:lpstr>COLLABORATIVE INTERACTION</vt:lpstr>
      <vt:lpstr>COLLABORATIVE INTERACTION</vt:lpstr>
      <vt:lpstr>Co-located Collaborative Interaction</vt:lpstr>
      <vt:lpstr>Why Co-located Collaborative Interaction?</vt:lpstr>
      <vt:lpstr>Areas for Improvement</vt:lpstr>
      <vt:lpstr>Current technologies disrupting</vt:lpstr>
      <vt:lpstr>Lack of social interaction</vt:lpstr>
      <vt:lpstr>Enhancement</vt:lpstr>
      <vt:lpstr>Co-located Mobile Interaction</vt:lpstr>
      <vt:lpstr>Bursting the Mobile Bubble</vt:lpstr>
      <vt:lpstr>Bursting the Mobile Bubble</vt:lpstr>
      <vt:lpstr>Bursting the Mobile Bubble</vt:lpstr>
      <vt:lpstr>Bursting the Mobile Bubble</vt:lpstr>
      <vt:lpstr>Designing for Co-located Interaction </vt:lpstr>
      <vt:lpstr>Map</vt:lpstr>
      <vt:lpstr>Properties</vt:lpstr>
      <vt:lpstr>The Social Perspective</vt:lpstr>
      <vt:lpstr>Social Properties</vt:lpstr>
      <vt:lpstr>The Technological Perspective</vt:lpstr>
      <vt:lpstr>Technological Properties</vt:lpstr>
      <vt:lpstr>The Spatial Perspective</vt:lpstr>
      <vt:lpstr>Spatial properties</vt:lpstr>
      <vt:lpstr>The Temporal Perspective</vt:lpstr>
      <vt:lpstr>Temporal Properties</vt:lpstr>
      <vt:lpstr>Relations</vt:lpstr>
      <vt:lpstr>Key Applications</vt:lpstr>
      <vt:lpstr>Example - StringForce</vt:lpstr>
      <vt:lpstr>StringForce </vt:lpstr>
      <vt:lpstr>StringForce Properties</vt:lpstr>
      <vt:lpstr>Summary/take home</vt:lpstr>
      <vt:lpstr>Recommended readings</vt:lpstr>
      <vt:lpstr>Thanks for listening  Disclaimer: The European Commission's support for the production of this publication does not constitute an endorsement of the contents, which reflect the views only of the authors, and the Commission cannot be held responsible for any use which may be made of the information contained therein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Co-Located Interaction</dc:title>
  <dc:creator>Olof Torgersson</dc:creator>
  <cp:lastModifiedBy>Olof Torgersson</cp:lastModifiedBy>
  <cp:revision>231</cp:revision>
  <cp:lastPrinted>2023-03-13T09:05:47Z</cp:lastPrinted>
  <dcterms:created xsi:type="dcterms:W3CDTF">2022-01-31T11:08:02Z</dcterms:created>
  <dcterms:modified xsi:type="dcterms:W3CDTF">2023-06-19T20:44:18Z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0x010100CD461C4B3DE2E749A4E3D3B7040AAF21</vt:lpwstr>
  </property>
  <property fmtid="{D5CDD505-2E9C-101B-9397-08002B2CF9AE}" pid="3" name="MediaServiceImageTags">
    <vt:lpwstr/>
  </property>
</Properties>
</file>